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5.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6.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7.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8.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9.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48" r:id="rId2"/>
    <p:sldMasterId id="2147483666" r:id="rId3"/>
    <p:sldMasterId id="2147483674" r:id="rId4"/>
    <p:sldMasterId id="2147483679" r:id="rId5"/>
    <p:sldMasterId id="2147483687" r:id="rId6"/>
    <p:sldMasterId id="2147483695" r:id="rId7"/>
    <p:sldMasterId id="2147483699" r:id="rId8"/>
    <p:sldMasterId id="2147483703" r:id="rId9"/>
    <p:sldMasterId id="2147483712" r:id="rId10"/>
  </p:sldMasterIdLst>
  <p:notesMasterIdLst>
    <p:notesMasterId r:id="rId66"/>
  </p:notesMasterIdLst>
  <p:handoutMasterIdLst>
    <p:handoutMasterId r:id="rId67"/>
  </p:handoutMasterIdLst>
  <p:sldIdLst>
    <p:sldId id="273" r:id="rId11"/>
    <p:sldId id="269" r:id="rId12"/>
    <p:sldId id="271" r:id="rId13"/>
    <p:sldId id="327" r:id="rId14"/>
    <p:sldId id="274" r:id="rId15"/>
    <p:sldId id="276" r:id="rId16"/>
    <p:sldId id="277" r:id="rId17"/>
    <p:sldId id="280" r:id="rId18"/>
    <p:sldId id="275" r:id="rId19"/>
    <p:sldId id="281" r:id="rId20"/>
    <p:sldId id="295" r:id="rId21"/>
    <p:sldId id="296" r:id="rId22"/>
    <p:sldId id="328" r:id="rId23"/>
    <p:sldId id="310" r:id="rId24"/>
    <p:sldId id="329" r:id="rId25"/>
    <p:sldId id="332" r:id="rId26"/>
    <p:sldId id="333" r:id="rId27"/>
    <p:sldId id="334" r:id="rId28"/>
    <p:sldId id="318" r:id="rId29"/>
    <p:sldId id="311" r:id="rId30"/>
    <p:sldId id="319" r:id="rId31"/>
    <p:sldId id="337" r:id="rId32"/>
    <p:sldId id="322" r:id="rId33"/>
    <p:sldId id="346" r:id="rId34"/>
    <p:sldId id="347" r:id="rId35"/>
    <p:sldId id="348" r:id="rId36"/>
    <p:sldId id="349" r:id="rId37"/>
    <p:sldId id="350" r:id="rId38"/>
    <p:sldId id="351" r:id="rId39"/>
    <p:sldId id="282" r:id="rId40"/>
    <p:sldId id="283" r:id="rId41"/>
    <p:sldId id="278" r:id="rId42"/>
    <p:sldId id="279" r:id="rId43"/>
    <p:sldId id="305" r:id="rId44"/>
    <p:sldId id="324" r:id="rId45"/>
    <p:sldId id="336" r:id="rId46"/>
    <p:sldId id="338" r:id="rId47"/>
    <p:sldId id="339" r:id="rId48"/>
    <p:sldId id="340" r:id="rId49"/>
    <p:sldId id="341" r:id="rId50"/>
    <p:sldId id="342" r:id="rId51"/>
    <p:sldId id="343" r:id="rId52"/>
    <p:sldId id="344" r:id="rId53"/>
    <p:sldId id="345" r:id="rId54"/>
    <p:sldId id="297" r:id="rId55"/>
    <p:sldId id="298" r:id="rId56"/>
    <p:sldId id="302" r:id="rId57"/>
    <p:sldId id="301" r:id="rId58"/>
    <p:sldId id="304" r:id="rId59"/>
    <p:sldId id="325" r:id="rId60"/>
    <p:sldId id="326" r:id="rId61"/>
    <p:sldId id="307" r:id="rId62"/>
    <p:sldId id="308" r:id="rId63"/>
    <p:sldId id="309" r:id="rId64"/>
    <p:sldId id="267" r:id="rId65"/>
  </p:sldIdLst>
  <p:sldSz cx="10693400" cy="7561263"/>
  <p:notesSz cx="9926638" cy="6797675"/>
  <p:defaultText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
          <p15:clr>
            <a:srgbClr val="A4A3A4"/>
          </p15:clr>
        </p15:guide>
        <p15:guide id="2" orient="horz" pos="4220">
          <p15:clr>
            <a:srgbClr val="A4A3A4"/>
          </p15:clr>
        </p15:guide>
        <p15:guide id="3" orient="horz" pos="728">
          <p15:clr>
            <a:srgbClr val="A4A3A4"/>
          </p15:clr>
        </p15:guide>
        <p15:guide id="4" pos="250">
          <p15:clr>
            <a:srgbClr val="A4A3A4"/>
          </p15:clr>
        </p15:guide>
        <p15:guide id="5" pos="6486">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0AB"/>
    <a:srgbClr val="00EE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napToObjects="1">
      <p:cViewPr varScale="1">
        <p:scale>
          <a:sx n="59" d="100"/>
          <a:sy n="59" d="100"/>
        </p:scale>
        <p:origin x="331" y="54"/>
      </p:cViewPr>
      <p:guideLst>
        <p:guide orient="horz" pos="170"/>
        <p:guide orient="horz" pos="4220"/>
        <p:guide orient="horz" pos="728"/>
        <p:guide pos="250"/>
        <p:guide pos="6486"/>
      </p:guideLst>
    </p:cSldViewPr>
  </p:slideViewPr>
  <p:notesTextViewPr>
    <p:cViewPr>
      <p:scale>
        <a:sx n="1" d="1"/>
        <a:sy n="1" d="1"/>
      </p:scale>
      <p:origin x="0" y="0"/>
    </p:cViewPr>
  </p:notesTextViewPr>
  <p:notesViewPr>
    <p:cSldViewPr snapToGrid="0" snapToObjects="1">
      <p:cViewPr varScale="1">
        <p:scale>
          <a:sx n="71" d="100"/>
          <a:sy n="71" d="100"/>
        </p:scale>
        <p:origin x="-1974" y="-90"/>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61" Type="http://schemas.openxmlformats.org/officeDocument/2006/relationships/slide" Target="slides/slide5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handoutMaster" Target="handoutMasters/handoutMaster1.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theme" Target="theme/theme1.xml"/></Relationships>
</file>

<file path=ppt/diagrams/_rels/data4.xml.rels><?xml version="1.0" encoding="UTF-8" standalone="yes"?>
<Relationships xmlns="http://schemas.openxmlformats.org/package/2006/relationships"><Relationship Id="rId1" Type="http://schemas.openxmlformats.org/officeDocument/2006/relationships/hyperlink" Target="https://www.gov.uk/service-manual/agile-delivery/how-the-alpha-phase-works" TargetMode="External"/></Relationships>
</file>

<file path=ppt/diagrams/_rels/drawing4.xml.rels><?xml version="1.0" encoding="UTF-8" standalone="yes"?>
<Relationships xmlns="http://schemas.openxmlformats.org/package/2006/relationships"><Relationship Id="rId1" Type="http://schemas.openxmlformats.org/officeDocument/2006/relationships/hyperlink" Target="https://www.gov.uk/service-manual/agile-delivery/how-the-alpha-phase-works"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C782C6-D9D5-4FED-8985-5BD50B4D66D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A43A9EA-9C9E-49C7-8992-EAD78DA25DA3}">
      <dgm:prSet phldrT="[Text]" custT="1"/>
      <dgm:spPr/>
      <dgm:t>
        <a:bodyPr/>
        <a:lstStyle/>
        <a:p>
          <a:pPr rtl="0"/>
          <a:r>
            <a:rPr kumimoji="0" lang="en-GB" sz="1800" b="0" i="0" u="none" strike="noStrike" cap="none" spc="0" normalizeH="0" baseline="0" noProof="0" dirty="0" smtClean="0">
              <a:ln>
                <a:noFill/>
              </a:ln>
              <a:solidFill>
                <a:prstClr val="white"/>
              </a:solidFill>
              <a:effectLst/>
              <a:uLnTx/>
              <a:uFillTx/>
              <a:latin typeface="Tahoma"/>
              <a:ea typeface="+mn-ea"/>
              <a:cs typeface="+mn-cs"/>
            </a:rPr>
            <a:t>Financial Management Data Service</a:t>
          </a:r>
          <a:endParaRPr lang="en-US" sz="1800" dirty="0"/>
        </a:p>
      </dgm:t>
    </dgm:pt>
    <dgm:pt modelId="{2E0B3609-9672-494C-87FE-9AA382FCC299}" type="parTrans" cxnId="{E840FD7D-DBC8-4CC5-8F1E-7B0C21D2A0ED}">
      <dgm:prSet/>
      <dgm:spPr/>
      <dgm:t>
        <a:bodyPr/>
        <a:lstStyle/>
        <a:p>
          <a:endParaRPr lang="en-US" sz="1400"/>
        </a:p>
      </dgm:t>
    </dgm:pt>
    <dgm:pt modelId="{B9AA82CF-84B0-4A59-9F57-78D9B983CB91}" type="sibTrans" cxnId="{E840FD7D-DBC8-4CC5-8F1E-7B0C21D2A0ED}">
      <dgm:prSet/>
      <dgm:spPr/>
      <dgm:t>
        <a:bodyPr/>
        <a:lstStyle/>
        <a:p>
          <a:endParaRPr lang="en-US" sz="1400"/>
        </a:p>
      </dgm:t>
    </dgm:pt>
    <dgm:pt modelId="{774F3EAA-A1A2-4CA2-A2EB-48EDA385FA0B}">
      <dgm:prSet phldrT="[Tex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Manage BM related finances</a:t>
          </a:r>
          <a:endParaRPr lang="en-US" sz="1600" dirty="0"/>
        </a:p>
      </dgm:t>
    </dgm:pt>
    <dgm:pt modelId="{BB264B55-07DC-4D30-A8FF-122F441E455F}" type="parTrans" cxnId="{969A64DA-70C3-4EE7-B84B-B399C6405457}">
      <dgm:prSet/>
      <dgm:spPr/>
      <dgm:t>
        <a:bodyPr/>
        <a:lstStyle/>
        <a:p>
          <a:endParaRPr lang="en-US" sz="1400"/>
        </a:p>
      </dgm:t>
    </dgm:pt>
    <dgm:pt modelId="{C338688A-9755-408C-99EA-A3F2FF114F6F}" type="sibTrans" cxnId="{969A64DA-70C3-4EE7-B84B-B399C6405457}">
      <dgm:prSet/>
      <dgm:spPr/>
      <dgm:t>
        <a:bodyPr/>
        <a:lstStyle/>
        <a:p>
          <a:endParaRPr lang="en-US" sz="1400"/>
        </a:p>
      </dgm:t>
    </dgm:pt>
    <dgm:pt modelId="{8AFB0CCE-F970-4F32-96C8-582957AC92A6}">
      <dgm:prSet phldrT="[Text]" custT="1"/>
      <dgm:spPr/>
      <dgm:t>
        <a:bodyPr/>
        <a:lstStyle/>
        <a:p>
          <a:pPr rtl="0"/>
          <a:r>
            <a:rPr kumimoji="0" lang="en-GB" sz="1800" b="0" i="0" u="none" strike="noStrike" cap="none" spc="0" normalizeH="0" baseline="0" noProof="0" dirty="0" smtClean="0">
              <a:ln>
                <a:noFill/>
              </a:ln>
              <a:solidFill>
                <a:prstClr val="white"/>
              </a:solidFill>
              <a:effectLst/>
              <a:uLnTx/>
              <a:uFillTx/>
              <a:latin typeface="Tahoma"/>
              <a:ea typeface="+mn-ea"/>
              <a:cs typeface="+mn-cs"/>
            </a:rPr>
            <a:t>Credit Data Service</a:t>
          </a:r>
          <a:endParaRPr lang="en-US" sz="1800" dirty="0"/>
        </a:p>
      </dgm:t>
    </dgm:pt>
    <dgm:pt modelId="{1B13F1E7-5D33-4590-A7F0-9E93D031407C}" type="parTrans" cxnId="{13BE9346-A33A-4B01-ADE4-8AD3E85B3C75}">
      <dgm:prSet/>
      <dgm:spPr/>
      <dgm:t>
        <a:bodyPr/>
        <a:lstStyle/>
        <a:p>
          <a:endParaRPr lang="en-US" sz="1400"/>
        </a:p>
      </dgm:t>
    </dgm:pt>
    <dgm:pt modelId="{7B807FF0-0ADA-4BF2-8C5E-9FA9528B3D98}" type="sibTrans" cxnId="{13BE9346-A33A-4B01-ADE4-8AD3E85B3C75}">
      <dgm:prSet/>
      <dgm:spPr/>
      <dgm:t>
        <a:bodyPr/>
        <a:lstStyle/>
        <a:p>
          <a:endParaRPr lang="en-US" sz="1400"/>
        </a:p>
      </dgm:t>
    </dgm:pt>
    <dgm:pt modelId="{69ABA8B9-6D0F-4B35-8DC3-55B293C1CDD7}">
      <dgm:prSet phldrT="[Tex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Manage credit cover</a:t>
          </a:r>
          <a:endParaRPr lang="en-US" sz="1600" dirty="0"/>
        </a:p>
      </dgm:t>
    </dgm:pt>
    <dgm:pt modelId="{6090BBAE-2878-4DC7-9577-068BE7BB80C2}" type="parTrans" cxnId="{1E0CF914-9455-4E28-A651-3F4249FD6EE9}">
      <dgm:prSet/>
      <dgm:spPr/>
      <dgm:t>
        <a:bodyPr/>
        <a:lstStyle/>
        <a:p>
          <a:endParaRPr lang="en-US" sz="1400"/>
        </a:p>
      </dgm:t>
    </dgm:pt>
    <dgm:pt modelId="{9ADC550F-644E-4FDD-BE36-5357D668DCBE}" type="sibTrans" cxnId="{1E0CF914-9455-4E28-A651-3F4249FD6EE9}">
      <dgm:prSet/>
      <dgm:spPr/>
      <dgm:t>
        <a:bodyPr/>
        <a:lstStyle/>
        <a:p>
          <a:endParaRPr lang="en-US" sz="1400"/>
        </a:p>
      </dgm:t>
    </dgm:pt>
    <dgm:pt modelId="{E35CDE6B-EDB7-4B74-80D1-21B3B36F2D15}">
      <dgm:prSet phldrT="[Text]" custT="1"/>
      <dgm:spPr/>
      <dgm:t>
        <a:bodyPr/>
        <a:lstStyle/>
        <a:p>
          <a:pPr rtl="0"/>
          <a:r>
            <a:rPr kumimoji="0" lang="en-GB" sz="1800" b="0" i="0" u="none" strike="noStrike" cap="none" spc="0" normalizeH="0" baseline="0" noProof="0" dirty="0" smtClean="0">
              <a:ln>
                <a:noFill/>
              </a:ln>
              <a:solidFill>
                <a:schemeClr val="bg1"/>
              </a:solidFill>
              <a:effectLst/>
              <a:uLnTx/>
              <a:uFillTx/>
              <a:latin typeface="Tahoma"/>
              <a:ea typeface="+mn-ea"/>
              <a:cs typeface="+mn-cs"/>
            </a:rPr>
            <a:t>Market Monitoring Service</a:t>
          </a:r>
          <a:endParaRPr lang="en-US" sz="1800" dirty="0">
            <a:solidFill>
              <a:schemeClr val="bg1"/>
            </a:solidFill>
          </a:endParaRPr>
        </a:p>
      </dgm:t>
    </dgm:pt>
    <dgm:pt modelId="{C616AFF1-6B1B-436D-BDF1-CCFAEBA3E596}" type="parTrans" cxnId="{6485653A-B9CB-44AA-B314-232DE8C915B5}">
      <dgm:prSet/>
      <dgm:spPr/>
      <dgm:t>
        <a:bodyPr/>
        <a:lstStyle/>
        <a:p>
          <a:endParaRPr lang="en-US" sz="1400"/>
        </a:p>
      </dgm:t>
    </dgm:pt>
    <dgm:pt modelId="{9EA0C7CC-B60E-40C1-8575-3BBA0C2A8659}" type="sibTrans" cxnId="{6485653A-B9CB-44AA-B314-232DE8C915B5}">
      <dgm:prSet/>
      <dgm:spPr/>
      <dgm:t>
        <a:bodyPr/>
        <a:lstStyle/>
        <a:p>
          <a:endParaRPr lang="en-US" sz="1400"/>
        </a:p>
      </dgm:t>
    </dgm:pt>
    <dgm:pt modelId="{49E10D5C-B384-4E22-A6A5-2D89855A06BB}">
      <dgm:prSet phldrT="[Text]" custT="1"/>
      <dgm:spPr/>
      <dgm:t>
        <a:bodyPr/>
        <a:lstStyle/>
        <a:p>
          <a:r>
            <a:rPr lang="en-US" sz="1600" dirty="0" smtClean="0"/>
            <a:t>Monitors market behaviors</a:t>
          </a:r>
          <a:endParaRPr lang="en-US" sz="1600" dirty="0"/>
        </a:p>
      </dgm:t>
    </dgm:pt>
    <dgm:pt modelId="{F19E69AC-8468-4AAA-89B4-F9FB2F6857C0}" type="parTrans" cxnId="{67ADC1BE-B21B-4D7C-9263-97562DC1A6F3}">
      <dgm:prSet/>
      <dgm:spPr/>
      <dgm:t>
        <a:bodyPr/>
        <a:lstStyle/>
        <a:p>
          <a:endParaRPr lang="en-US" sz="1400"/>
        </a:p>
      </dgm:t>
    </dgm:pt>
    <dgm:pt modelId="{F14D6A8A-13AD-4654-BD23-1A64E08626BE}" type="sibTrans" cxnId="{67ADC1BE-B21B-4D7C-9263-97562DC1A6F3}">
      <dgm:prSet/>
      <dgm:spPr/>
      <dgm:t>
        <a:bodyPr/>
        <a:lstStyle/>
        <a:p>
          <a:endParaRPr lang="en-US" sz="1400"/>
        </a:p>
      </dgm:t>
    </dgm:pt>
    <dgm:pt modelId="{06727AAA-C1D3-46DB-913B-FD879922A34D}">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Data on trading charges, cash flow, etc.</a:t>
          </a:r>
        </a:p>
      </dgm:t>
    </dgm:pt>
    <dgm:pt modelId="{5EFDCE79-3C5A-4D20-9947-EC4699C6C74E}" type="parTrans" cxnId="{95583C1C-70FE-4A93-9079-BCEC30FF4748}">
      <dgm:prSet/>
      <dgm:spPr/>
      <dgm:t>
        <a:bodyPr/>
        <a:lstStyle/>
        <a:p>
          <a:endParaRPr lang="en-US" sz="1400"/>
        </a:p>
      </dgm:t>
    </dgm:pt>
    <dgm:pt modelId="{5F3AC48B-5DE1-43FE-99D5-5FD52A9E0C23}" type="sibTrans" cxnId="{95583C1C-70FE-4A93-9079-BCEC30FF4748}">
      <dgm:prSet/>
      <dgm:spPr/>
      <dgm:t>
        <a:bodyPr/>
        <a:lstStyle/>
        <a:p>
          <a:endParaRPr lang="en-US" sz="1400"/>
        </a:p>
      </dgm:t>
    </dgm:pt>
    <dgm:pt modelId="{4D855F6E-0FC3-4164-B65E-3AE87E3DB7DE}">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Private party data</a:t>
          </a:r>
        </a:p>
      </dgm:t>
    </dgm:pt>
    <dgm:pt modelId="{F6BB7179-6511-42DF-817D-DEA0646E18ED}" type="parTrans" cxnId="{5B4B66D5-5E76-4F4F-9FDA-734839F36F5D}">
      <dgm:prSet/>
      <dgm:spPr/>
      <dgm:t>
        <a:bodyPr/>
        <a:lstStyle/>
        <a:p>
          <a:endParaRPr lang="en-US" sz="1400"/>
        </a:p>
      </dgm:t>
    </dgm:pt>
    <dgm:pt modelId="{30E8C2B0-8A07-4EFE-A40A-D8033B4F581D}" type="sibTrans" cxnId="{5B4B66D5-5E76-4F4F-9FDA-734839F36F5D}">
      <dgm:prSet/>
      <dgm:spPr/>
      <dgm:t>
        <a:bodyPr/>
        <a:lstStyle/>
        <a:p>
          <a:endParaRPr lang="en-US" sz="1400"/>
        </a:p>
      </dgm:t>
    </dgm:pt>
    <dgm:pt modelId="{27573EFC-B42B-4C12-B513-7800EA33A1D6}">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Private party data and public data</a:t>
          </a:r>
          <a:endParaRPr kumimoji="0" lang="en-GB" sz="1600" b="0" i="0" u="none" strike="noStrike" cap="none" spc="0" normalizeH="0" baseline="0" noProof="0" dirty="0">
            <a:ln>
              <a:noFill/>
            </a:ln>
            <a:solidFill>
              <a:prstClr val="black"/>
            </a:solidFill>
            <a:effectLst/>
            <a:uLnTx/>
            <a:uFillTx/>
            <a:latin typeface="Tahoma"/>
            <a:ea typeface="+mn-ea"/>
            <a:cs typeface="+mn-cs"/>
          </a:endParaRPr>
        </a:p>
      </dgm:t>
    </dgm:pt>
    <dgm:pt modelId="{B24FDB9E-D1DC-48E2-9946-5D1A9817EED8}" type="parTrans" cxnId="{6230DE3F-0AF7-43CA-8984-23CD8D7521FE}">
      <dgm:prSet/>
      <dgm:spPr/>
      <dgm:t>
        <a:bodyPr/>
        <a:lstStyle/>
        <a:p>
          <a:endParaRPr lang="en-US" sz="1400"/>
        </a:p>
      </dgm:t>
    </dgm:pt>
    <dgm:pt modelId="{39B0914D-B77D-4C59-86DF-26D9E9377AE1}" type="sibTrans" cxnId="{6230DE3F-0AF7-43CA-8984-23CD8D7521FE}">
      <dgm:prSet/>
      <dgm:spPr/>
      <dgm:t>
        <a:bodyPr/>
        <a:lstStyle/>
        <a:p>
          <a:endParaRPr lang="en-US" sz="1400"/>
        </a:p>
      </dgm:t>
    </dgm:pt>
    <dgm:pt modelId="{EB0831CE-8BC5-48A8-933B-A4747B68FD20}">
      <dgm:prSet phldrT="[Tex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Alerts when credit cover reaches limit</a:t>
          </a:r>
          <a:endParaRPr lang="en-US" sz="1600" dirty="0"/>
        </a:p>
      </dgm:t>
    </dgm:pt>
    <dgm:pt modelId="{E3ECF395-2794-4E3E-A728-ED036DE98808}" type="parTrans" cxnId="{3A5A8829-03B7-4C1C-8FD2-41E511D4B2EE}">
      <dgm:prSet/>
      <dgm:spPr/>
      <dgm:t>
        <a:bodyPr/>
        <a:lstStyle/>
        <a:p>
          <a:endParaRPr lang="en-US" sz="1400"/>
        </a:p>
      </dgm:t>
    </dgm:pt>
    <dgm:pt modelId="{29098B80-CC7A-42A3-A698-FBC2BCC0A3DB}" type="sibTrans" cxnId="{3A5A8829-03B7-4C1C-8FD2-41E511D4B2EE}">
      <dgm:prSet/>
      <dgm:spPr/>
      <dgm:t>
        <a:bodyPr/>
        <a:lstStyle/>
        <a:p>
          <a:endParaRPr lang="en-US" sz="1400"/>
        </a:p>
      </dgm:t>
    </dgm:pt>
    <dgm:pt modelId="{A67D4127-CAB2-4ED6-A0EF-4D665D1C69E5}">
      <dgm:prSet phldrT="[Text]" custT="1"/>
      <dgm:spPr/>
      <dgm:t>
        <a:bodyPr/>
        <a:lstStyle/>
        <a:p>
          <a:r>
            <a:rPr lang="en-US" sz="1600" dirty="0" smtClean="0"/>
            <a:t>History of the data</a:t>
          </a:r>
          <a:endParaRPr lang="en-US" sz="1600" dirty="0"/>
        </a:p>
      </dgm:t>
    </dgm:pt>
    <dgm:pt modelId="{36A319BF-3BE0-4D03-B33B-E852DA02FE3B}" type="parTrans" cxnId="{B8F63E6D-ED83-4D90-B9F4-A21D1C726509}">
      <dgm:prSet/>
      <dgm:spPr/>
      <dgm:t>
        <a:bodyPr/>
        <a:lstStyle/>
        <a:p>
          <a:endParaRPr lang="en-US" sz="1400"/>
        </a:p>
      </dgm:t>
    </dgm:pt>
    <dgm:pt modelId="{2497B196-EC5A-4CC0-9007-6E02D64FF389}" type="sibTrans" cxnId="{B8F63E6D-ED83-4D90-B9F4-A21D1C726509}">
      <dgm:prSet/>
      <dgm:spPr/>
      <dgm:t>
        <a:bodyPr/>
        <a:lstStyle/>
        <a:p>
          <a:endParaRPr lang="en-US" sz="1400"/>
        </a:p>
      </dgm:t>
    </dgm:pt>
    <dgm:pt modelId="{9BDB4CBC-FCEB-4D55-AAFF-83936F8198C9}">
      <dgm:prSet custT="1"/>
      <dgm:spPr/>
      <dgm:t>
        <a:bodyPr/>
        <a:lstStyle/>
        <a:p>
          <a:r>
            <a:rPr lang="en-US" sz="1600" dirty="0" smtClean="0"/>
            <a:t>Public data</a:t>
          </a:r>
          <a:endParaRPr lang="en-US" sz="1600" dirty="0"/>
        </a:p>
      </dgm:t>
    </dgm:pt>
    <dgm:pt modelId="{75A55AAD-7FF9-4C78-95C4-3F4C9B9487B9}" type="parTrans" cxnId="{5F527FFA-5AE2-4177-AD02-6D3CBD938B9D}">
      <dgm:prSet/>
      <dgm:spPr/>
      <dgm:t>
        <a:bodyPr/>
        <a:lstStyle/>
        <a:p>
          <a:endParaRPr lang="en-US" sz="1400"/>
        </a:p>
      </dgm:t>
    </dgm:pt>
    <dgm:pt modelId="{9A5E4CEC-E4D7-4741-B177-C4161E0E63A7}" type="sibTrans" cxnId="{5F527FFA-5AE2-4177-AD02-6D3CBD938B9D}">
      <dgm:prSet/>
      <dgm:spPr/>
      <dgm:t>
        <a:bodyPr/>
        <a:lstStyle/>
        <a:p>
          <a:endParaRPr lang="en-US" sz="1400"/>
        </a:p>
      </dgm:t>
    </dgm:pt>
    <dgm:pt modelId="{030F9389-0A6C-4846-BEE9-C11B077A5F03}">
      <dgm:prSet custT="1"/>
      <dgm:spPr/>
      <dgm:t>
        <a:bodyPr/>
        <a:lstStyle/>
        <a:p>
          <a:pPr rtl="0"/>
          <a:r>
            <a:rPr kumimoji="0" lang="en-GB" sz="1600" b="0" i="0" u="none" strike="noStrike" cap="none" spc="0" normalizeH="0" baseline="0" noProof="0" dirty="0" smtClean="0">
              <a:ln>
                <a:noFill/>
              </a:ln>
              <a:solidFill>
                <a:prstClr val="white"/>
              </a:solidFill>
              <a:effectLst/>
              <a:uLnTx/>
              <a:uFillTx/>
              <a:latin typeface="Tahoma"/>
              <a:ea typeface="+mn-ea"/>
              <a:cs typeface="+mn-cs"/>
            </a:rPr>
            <a:t>BM Trading Data Service</a:t>
          </a:r>
          <a:endParaRPr lang="en-US" sz="1600" dirty="0"/>
        </a:p>
      </dgm:t>
    </dgm:pt>
    <dgm:pt modelId="{668560A1-B591-458C-977A-58E5B713B46C}" type="parTrans" cxnId="{D5BA0FAE-C909-4D2C-9955-79A6DDB193B2}">
      <dgm:prSet/>
      <dgm:spPr/>
      <dgm:t>
        <a:bodyPr/>
        <a:lstStyle/>
        <a:p>
          <a:endParaRPr lang="en-US"/>
        </a:p>
      </dgm:t>
    </dgm:pt>
    <dgm:pt modelId="{45C39C7C-9303-4C54-BFAB-89954530D85E}" type="sibTrans" cxnId="{D5BA0FAE-C909-4D2C-9955-79A6DDB193B2}">
      <dgm:prSet/>
      <dgm:spPr/>
      <dgm:t>
        <a:bodyPr/>
        <a:lstStyle/>
        <a:p>
          <a:endParaRPr lang="en-US"/>
        </a:p>
      </dgm:t>
    </dgm:pt>
    <dgm:pt modelId="{A9801CFB-C186-4902-B113-8B922177E3E8}">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Enables trading decisions</a:t>
          </a:r>
          <a:endParaRPr lang="en-US" sz="1600" dirty="0"/>
        </a:p>
      </dgm:t>
    </dgm:pt>
    <dgm:pt modelId="{5BD060C0-D3C3-46BD-B9B4-B71148149F16}" type="parTrans" cxnId="{C317CB42-70B3-49B5-AE6D-687310D50154}">
      <dgm:prSet/>
      <dgm:spPr/>
      <dgm:t>
        <a:bodyPr/>
        <a:lstStyle/>
        <a:p>
          <a:endParaRPr lang="en-US"/>
        </a:p>
      </dgm:t>
    </dgm:pt>
    <dgm:pt modelId="{901D61A1-9192-41F6-A886-3FCC398E366A}" type="sibTrans" cxnId="{C317CB42-70B3-49B5-AE6D-687310D50154}">
      <dgm:prSet/>
      <dgm:spPr/>
      <dgm:t>
        <a:bodyPr/>
        <a:lstStyle/>
        <a:p>
          <a:endParaRPr lang="en-US"/>
        </a:p>
      </dgm:t>
    </dgm:pt>
    <dgm:pt modelId="{88B7377A-21DB-4E3F-8FD9-9B49D3741B88}">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Data on BM system operation and settlement pricing</a:t>
          </a:r>
        </a:p>
      </dgm:t>
    </dgm:pt>
    <dgm:pt modelId="{6BE689AF-F10A-4D79-BD45-BE2535A24BF0}" type="parTrans" cxnId="{CA4E094A-65B4-42A0-AF78-712C770A99FD}">
      <dgm:prSet/>
      <dgm:spPr/>
      <dgm:t>
        <a:bodyPr/>
        <a:lstStyle/>
        <a:p>
          <a:endParaRPr lang="en-US"/>
        </a:p>
      </dgm:t>
    </dgm:pt>
    <dgm:pt modelId="{FE1C74C1-1718-4FCB-8A9B-86FBBD5DE04A}" type="sibTrans" cxnId="{CA4E094A-65B4-42A0-AF78-712C770A99FD}">
      <dgm:prSet/>
      <dgm:spPr/>
      <dgm:t>
        <a:bodyPr/>
        <a:lstStyle/>
        <a:p>
          <a:endParaRPr lang="en-US"/>
        </a:p>
      </dgm:t>
    </dgm:pt>
    <dgm:pt modelId="{E5D7EC82-999B-4612-8E0F-3B3D46654C5D}">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Delivered in near real time </a:t>
          </a:r>
        </a:p>
      </dgm:t>
    </dgm:pt>
    <dgm:pt modelId="{6E6A07D8-24E1-401D-8BD0-A0AB2CBF1EF4}" type="parTrans" cxnId="{A2565973-01B1-49DD-A44E-4FE744F2CD70}">
      <dgm:prSet/>
      <dgm:spPr/>
      <dgm:t>
        <a:bodyPr/>
        <a:lstStyle/>
        <a:p>
          <a:endParaRPr lang="en-US"/>
        </a:p>
      </dgm:t>
    </dgm:pt>
    <dgm:pt modelId="{AA979E53-9F50-49A6-B6FB-6F2C2C8ACAAA}" type="sibTrans" cxnId="{A2565973-01B1-49DD-A44E-4FE744F2CD70}">
      <dgm:prSet/>
      <dgm:spPr/>
      <dgm:t>
        <a:bodyPr/>
        <a:lstStyle/>
        <a:p>
          <a:endParaRPr lang="en-US"/>
        </a:p>
      </dgm:t>
    </dgm:pt>
    <dgm:pt modelId="{F0F74F8D-98B3-487F-B3B4-892AD2EA8FDF}">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High frequency, low volume of data</a:t>
          </a:r>
        </a:p>
      </dgm:t>
    </dgm:pt>
    <dgm:pt modelId="{5942727B-7BC4-448E-A7CD-9F2CBD994766}" type="parTrans" cxnId="{D94BFCC1-EA42-4B7C-AEA6-B219F5391648}">
      <dgm:prSet/>
      <dgm:spPr/>
      <dgm:t>
        <a:bodyPr/>
        <a:lstStyle/>
        <a:p>
          <a:endParaRPr lang="en-US"/>
        </a:p>
      </dgm:t>
    </dgm:pt>
    <dgm:pt modelId="{E3971071-1BC5-427C-8567-5066807041F3}" type="sibTrans" cxnId="{D94BFCC1-EA42-4B7C-AEA6-B219F5391648}">
      <dgm:prSet/>
      <dgm:spPr/>
      <dgm:t>
        <a:bodyPr/>
        <a:lstStyle/>
        <a:p>
          <a:endParaRPr lang="en-US"/>
        </a:p>
      </dgm:t>
    </dgm:pt>
    <dgm:pt modelId="{A64A6CEB-18D8-42B8-B908-484276619C41}">
      <dgm:prSet custT="1"/>
      <dgm:spPr/>
      <dgm:t>
        <a:bodyPr/>
        <a:lstStyle/>
        <a:p>
          <a:pPr rtl="0"/>
          <a:r>
            <a:rPr kumimoji="0" lang="en-GB" sz="1600" b="0" i="0" u="none" strike="noStrike" cap="none" spc="0" normalizeH="0" baseline="0" noProof="0" dirty="0" smtClean="0">
              <a:ln>
                <a:noFill/>
              </a:ln>
              <a:solidFill>
                <a:prstClr val="white"/>
              </a:solidFill>
              <a:effectLst/>
              <a:uLnTx/>
              <a:uFillTx/>
              <a:latin typeface="Tahoma"/>
              <a:ea typeface="+mn-ea"/>
              <a:cs typeface="+mn-cs"/>
            </a:rPr>
            <a:t>Settlement Reference Data Service</a:t>
          </a:r>
          <a:endParaRPr kumimoji="0" lang="en-GB" sz="1600" b="0" i="0" u="none" strike="noStrike" cap="none" spc="0" normalizeH="0" baseline="0" noProof="0" dirty="0" smtClean="0">
            <a:ln>
              <a:noFill/>
            </a:ln>
            <a:solidFill>
              <a:prstClr val="black"/>
            </a:solidFill>
            <a:effectLst/>
            <a:uLnTx/>
            <a:uFillTx/>
            <a:latin typeface="Tahoma"/>
            <a:ea typeface="+mn-ea"/>
            <a:cs typeface="+mn-cs"/>
          </a:endParaRPr>
        </a:p>
      </dgm:t>
    </dgm:pt>
    <dgm:pt modelId="{1BF13161-1980-4116-9A6F-B4A23B876DD8}" type="parTrans" cxnId="{2D0D2DCF-59AB-490C-8ADF-277C84F13612}">
      <dgm:prSet/>
      <dgm:spPr/>
      <dgm:t>
        <a:bodyPr/>
        <a:lstStyle/>
        <a:p>
          <a:endParaRPr lang="en-US"/>
        </a:p>
      </dgm:t>
    </dgm:pt>
    <dgm:pt modelId="{422A6942-FF1B-4A8A-9132-B13D3F915696}" type="sibTrans" cxnId="{2D0D2DCF-59AB-490C-8ADF-277C84F13612}">
      <dgm:prSet/>
      <dgm:spPr/>
      <dgm:t>
        <a:bodyPr/>
        <a:lstStyle/>
        <a:p>
          <a:endParaRPr lang="en-US"/>
        </a:p>
      </dgm:t>
    </dgm:pt>
    <dgm:pt modelId="{27ED2AC5-2007-4264-A45D-BC7D1FBB50C9}">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Parties obtain industry reference data, for use in their own settlement related processes</a:t>
          </a:r>
        </a:p>
      </dgm:t>
    </dgm:pt>
    <dgm:pt modelId="{8508D355-0DC5-400C-909C-A4471C38DDB8}" type="parTrans" cxnId="{69B7E5F7-D232-4B5F-A65E-C9297DD6267A}">
      <dgm:prSet/>
      <dgm:spPr/>
      <dgm:t>
        <a:bodyPr/>
        <a:lstStyle/>
        <a:p>
          <a:endParaRPr lang="en-US"/>
        </a:p>
      </dgm:t>
    </dgm:pt>
    <dgm:pt modelId="{418F3211-A173-4B76-B4E8-06566317CF05}" type="sibTrans" cxnId="{69B7E5F7-D232-4B5F-A65E-C9297DD6267A}">
      <dgm:prSet/>
      <dgm:spPr/>
      <dgm:t>
        <a:bodyPr/>
        <a:lstStyle/>
        <a:p>
          <a:endParaRPr lang="en-US"/>
        </a:p>
      </dgm:t>
    </dgm:pt>
    <dgm:pt modelId="{20A27F20-9BBD-468A-A792-BFA9ACC0D6DD}">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Provides settlement parameters, standing data, market domain, registration related data etc.</a:t>
          </a:r>
        </a:p>
      </dgm:t>
    </dgm:pt>
    <dgm:pt modelId="{92453289-FAB3-4CB1-9363-C2A2E07ADF4C}" type="parTrans" cxnId="{157EF381-5E3F-4DD2-8BE0-6A84E5BA9ADE}">
      <dgm:prSet/>
      <dgm:spPr/>
      <dgm:t>
        <a:bodyPr/>
        <a:lstStyle/>
        <a:p>
          <a:endParaRPr lang="en-US"/>
        </a:p>
      </dgm:t>
    </dgm:pt>
    <dgm:pt modelId="{C3A97439-B2D1-4E7C-B3BA-83AFEB1FB981}" type="sibTrans" cxnId="{157EF381-5E3F-4DD2-8BE0-6A84E5BA9ADE}">
      <dgm:prSet/>
      <dgm:spPr/>
      <dgm:t>
        <a:bodyPr/>
        <a:lstStyle/>
        <a:p>
          <a:endParaRPr lang="en-US"/>
        </a:p>
      </dgm:t>
    </dgm:pt>
    <dgm:pt modelId="{FB64F1E9-DB0B-46B1-9625-A0D127C75A22}">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Static data</a:t>
          </a:r>
        </a:p>
      </dgm:t>
    </dgm:pt>
    <dgm:pt modelId="{811D1281-143D-436C-B31B-68B791ABB84F}" type="parTrans" cxnId="{53440443-F142-434D-9C94-2E679305DF2F}">
      <dgm:prSet/>
      <dgm:spPr/>
      <dgm:t>
        <a:bodyPr/>
        <a:lstStyle/>
        <a:p>
          <a:endParaRPr lang="en-US"/>
        </a:p>
      </dgm:t>
    </dgm:pt>
    <dgm:pt modelId="{D75236E8-E07F-4364-96B3-6714940CBB6F}" type="sibTrans" cxnId="{53440443-F142-434D-9C94-2E679305DF2F}">
      <dgm:prSet/>
      <dgm:spPr/>
      <dgm:t>
        <a:bodyPr/>
        <a:lstStyle/>
        <a:p>
          <a:endParaRPr lang="en-US"/>
        </a:p>
      </dgm:t>
    </dgm:pt>
    <dgm:pt modelId="{132EB924-6743-4974-9350-60017A53BAF5}" type="pres">
      <dgm:prSet presAssocID="{CAC782C6-D9D5-4FED-8985-5BD50B4D66DB}" presName="Name0" presStyleCnt="0">
        <dgm:presLayoutVars>
          <dgm:dir/>
          <dgm:animLvl val="lvl"/>
          <dgm:resizeHandles val="exact"/>
        </dgm:presLayoutVars>
      </dgm:prSet>
      <dgm:spPr/>
      <dgm:t>
        <a:bodyPr/>
        <a:lstStyle/>
        <a:p>
          <a:endParaRPr lang="en-US"/>
        </a:p>
      </dgm:t>
    </dgm:pt>
    <dgm:pt modelId="{B60702B4-4001-49B6-9B16-0A9001BDA44D}" type="pres">
      <dgm:prSet presAssocID="{1A43A9EA-9C9E-49C7-8992-EAD78DA25DA3}" presName="linNode" presStyleCnt="0"/>
      <dgm:spPr/>
    </dgm:pt>
    <dgm:pt modelId="{EA65D480-10EA-429D-91E5-7008373430AE}" type="pres">
      <dgm:prSet presAssocID="{1A43A9EA-9C9E-49C7-8992-EAD78DA25DA3}" presName="parentText" presStyleLbl="node1" presStyleIdx="0" presStyleCnt="5" custScaleX="52622" custLinFactNeighborX="-7329" custLinFactNeighborY="229">
        <dgm:presLayoutVars>
          <dgm:chMax val="1"/>
          <dgm:bulletEnabled val="1"/>
        </dgm:presLayoutVars>
      </dgm:prSet>
      <dgm:spPr/>
      <dgm:t>
        <a:bodyPr/>
        <a:lstStyle/>
        <a:p>
          <a:endParaRPr lang="en-US"/>
        </a:p>
      </dgm:t>
    </dgm:pt>
    <dgm:pt modelId="{E780FA70-EE2E-4745-BE48-98499DC8D36A}" type="pres">
      <dgm:prSet presAssocID="{1A43A9EA-9C9E-49C7-8992-EAD78DA25DA3}" presName="descendantText" presStyleLbl="alignAccFollowNode1" presStyleIdx="0" presStyleCnt="5" custScaleX="129117">
        <dgm:presLayoutVars>
          <dgm:bulletEnabled val="1"/>
        </dgm:presLayoutVars>
      </dgm:prSet>
      <dgm:spPr/>
      <dgm:t>
        <a:bodyPr/>
        <a:lstStyle/>
        <a:p>
          <a:endParaRPr lang="en-US"/>
        </a:p>
      </dgm:t>
    </dgm:pt>
    <dgm:pt modelId="{50981ED9-174B-4CEB-BA00-05FD340759AD}" type="pres">
      <dgm:prSet presAssocID="{B9AA82CF-84B0-4A59-9F57-78D9B983CB91}" presName="sp" presStyleCnt="0"/>
      <dgm:spPr/>
    </dgm:pt>
    <dgm:pt modelId="{2BC0D886-01B5-47DE-BC9B-94172D45D066}" type="pres">
      <dgm:prSet presAssocID="{8AFB0CCE-F970-4F32-96C8-582957AC92A6}" presName="linNode" presStyleCnt="0"/>
      <dgm:spPr/>
    </dgm:pt>
    <dgm:pt modelId="{FB5F588B-2E59-41C4-838A-7D3D0BF71926}" type="pres">
      <dgm:prSet presAssocID="{8AFB0CCE-F970-4F32-96C8-582957AC92A6}" presName="parentText" presStyleLbl="node1" presStyleIdx="1" presStyleCnt="5" custScaleX="52622" custLinFactNeighborX="-7329" custLinFactNeighborY="229">
        <dgm:presLayoutVars>
          <dgm:chMax val="1"/>
          <dgm:bulletEnabled val="1"/>
        </dgm:presLayoutVars>
      </dgm:prSet>
      <dgm:spPr/>
      <dgm:t>
        <a:bodyPr/>
        <a:lstStyle/>
        <a:p>
          <a:endParaRPr lang="en-US"/>
        </a:p>
      </dgm:t>
    </dgm:pt>
    <dgm:pt modelId="{27D390DB-85E0-4186-9454-42F518D13F50}" type="pres">
      <dgm:prSet presAssocID="{8AFB0CCE-F970-4F32-96C8-582957AC92A6}" presName="descendantText" presStyleLbl="alignAccFollowNode1" presStyleIdx="1" presStyleCnt="5" custScaleX="129117">
        <dgm:presLayoutVars>
          <dgm:bulletEnabled val="1"/>
        </dgm:presLayoutVars>
      </dgm:prSet>
      <dgm:spPr/>
      <dgm:t>
        <a:bodyPr/>
        <a:lstStyle/>
        <a:p>
          <a:endParaRPr lang="en-US"/>
        </a:p>
      </dgm:t>
    </dgm:pt>
    <dgm:pt modelId="{900CA5C1-B871-4BA7-B2E1-1DA8788F4A46}" type="pres">
      <dgm:prSet presAssocID="{7B807FF0-0ADA-4BF2-8C5E-9FA9528B3D98}" presName="sp" presStyleCnt="0"/>
      <dgm:spPr/>
    </dgm:pt>
    <dgm:pt modelId="{37094F0F-4140-4FD4-99EE-6243779516C0}" type="pres">
      <dgm:prSet presAssocID="{E35CDE6B-EDB7-4B74-80D1-21B3B36F2D15}" presName="linNode" presStyleCnt="0"/>
      <dgm:spPr/>
    </dgm:pt>
    <dgm:pt modelId="{4A33D8C2-E099-41EB-B640-C81C3B732538}" type="pres">
      <dgm:prSet presAssocID="{E35CDE6B-EDB7-4B74-80D1-21B3B36F2D15}" presName="parentText" presStyleLbl="node1" presStyleIdx="2" presStyleCnt="5" custScaleX="52622" custLinFactNeighborX="-7329" custLinFactNeighborY="229">
        <dgm:presLayoutVars>
          <dgm:chMax val="1"/>
          <dgm:bulletEnabled val="1"/>
        </dgm:presLayoutVars>
      </dgm:prSet>
      <dgm:spPr/>
      <dgm:t>
        <a:bodyPr/>
        <a:lstStyle/>
        <a:p>
          <a:endParaRPr lang="en-US"/>
        </a:p>
      </dgm:t>
    </dgm:pt>
    <dgm:pt modelId="{34423B61-08DF-4442-9984-46453277C074}" type="pres">
      <dgm:prSet presAssocID="{E35CDE6B-EDB7-4B74-80D1-21B3B36F2D15}" presName="descendantText" presStyleLbl="alignAccFollowNode1" presStyleIdx="2" presStyleCnt="5" custScaleX="129117">
        <dgm:presLayoutVars>
          <dgm:bulletEnabled val="1"/>
        </dgm:presLayoutVars>
      </dgm:prSet>
      <dgm:spPr/>
      <dgm:t>
        <a:bodyPr/>
        <a:lstStyle/>
        <a:p>
          <a:endParaRPr lang="en-US"/>
        </a:p>
      </dgm:t>
    </dgm:pt>
    <dgm:pt modelId="{A7F5CAAE-6232-46BA-946B-DA383CD01C56}" type="pres">
      <dgm:prSet presAssocID="{9EA0C7CC-B60E-40C1-8575-3BBA0C2A8659}" presName="sp" presStyleCnt="0"/>
      <dgm:spPr/>
    </dgm:pt>
    <dgm:pt modelId="{8DEA04E7-9275-4022-89E6-8E04D7EE93C1}" type="pres">
      <dgm:prSet presAssocID="{030F9389-0A6C-4846-BEE9-C11B077A5F03}" presName="linNode" presStyleCnt="0"/>
      <dgm:spPr/>
    </dgm:pt>
    <dgm:pt modelId="{AAF2DD02-0720-4470-AF7F-1C24DB12C5F4}" type="pres">
      <dgm:prSet presAssocID="{030F9389-0A6C-4846-BEE9-C11B077A5F03}" presName="parentText" presStyleLbl="node1" presStyleIdx="3" presStyleCnt="5" custScaleX="52622" custLinFactNeighborX="-7329" custLinFactNeighborY="229">
        <dgm:presLayoutVars>
          <dgm:chMax val="1"/>
          <dgm:bulletEnabled val="1"/>
        </dgm:presLayoutVars>
      </dgm:prSet>
      <dgm:spPr/>
      <dgm:t>
        <a:bodyPr/>
        <a:lstStyle/>
        <a:p>
          <a:endParaRPr lang="en-US"/>
        </a:p>
      </dgm:t>
    </dgm:pt>
    <dgm:pt modelId="{88E1681C-D4E8-458B-A9DE-EA721DD84E93}" type="pres">
      <dgm:prSet presAssocID="{030F9389-0A6C-4846-BEE9-C11B077A5F03}" presName="descendantText" presStyleLbl="alignAccFollowNode1" presStyleIdx="3" presStyleCnt="5" custScaleX="129117">
        <dgm:presLayoutVars>
          <dgm:bulletEnabled val="1"/>
        </dgm:presLayoutVars>
      </dgm:prSet>
      <dgm:spPr/>
      <dgm:t>
        <a:bodyPr/>
        <a:lstStyle/>
        <a:p>
          <a:endParaRPr lang="en-US"/>
        </a:p>
      </dgm:t>
    </dgm:pt>
    <dgm:pt modelId="{FB282D18-9695-49A3-BA96-83FE8EF5BB33}" type="pres">
      <dgm:prSet presAssocID="{45C39C7C-9303-4C54-BFAB-89954530D85E}" presName="sp" presStyleCnt="0"/>
      <dgm:spPr/>
    </dgm:pt>
    <dgm:pt modelId="{93D45F05-99E3-4BBD-B40F-1B495B9BE1AC}" type="pres">
      <dgm:prSet presAssocID="{A64A6CEB-18D8-42B8-B908-484276619C41}" presName="linNode" presStyleCnt="0"/>
      <dgm:spPr/>
    </dgm:pt>
    <dgm:pt modelId="{29C1B09C-B30A-45EA-BB3A-0A5B801FD385}" type="pres">
      <dgm:prSet presAssocID="{A64A6CEB-18D8-42B8-B908-484276619C41}" presName="parentText" presStyleLbl="node1" presStyleIdx="4" presStyleCnt="5" custScaleX="52622" custLinFactNeighborX="-7329" custLinFactNeighborY="229">
        <dgm:presLayoutVars>
          <dgm:chMax val="1"/>
          <dgm:bulletEnabled val="1"/>
        </dgm:presLayoutVars>
      </dgm:prSet>
      <dgm:spPr/>
      <dgm:t>
        <a:bodyPr/>
        <a:lstStyle/>
        <a:p>
          <a:endParaRPr lang="en-US"/>
        </a:p>
      </dgm:t>
    </dgm:pt>
    <dgm:pt modelId="{447EFF8E-DB61-4227-A37D-76DF30E03954}" type="pres">
      <dgm:prSet presAssocID="{A64A6CEB-18D8-42B8-B908-484276619C41}" presName="descendantText" presStyleLbl="alignAccFollowNode1" presStyleIdx="4" presStyleCnt="5" custScaleX="129117" custScaleY="122634">
        <dgm:presLayoutVars>
          <dgm:bulletEnabled val="1"/>
        </dgm:presLayoutVars>
      </dgm:prSet>
      <dgm:spPr/>
      <dgm:t>
        <a:bodyPr/>
        <a:lstStyle/>
        <a:p>
          <a:endParaRPr lang="en-US"/>
        </a:p>
      </dgm:t>
    </dgm:pt>
  </dgm:ptLst>
  <dgm:cxnLst>
    <dgm:cxn modelId="{985C594A-C2C4-4ABD-8042-6C9438CE9B01}" type="presOf" srcId="{A64A6CEB-18D8-42B8-B908-484276619C41}" destId="{29C1B09C-B30A-45EA-BB3A-0A5B801FD385}" srcOrd="0" destOrd="0" presId="urn:microsoft.com/office/officeart/2005/8/layout/vList5"/>
    <dgm:cxn modelId="{67ADC1BE-B21B-4D7C-9263-97562DC1A6F3}" srcId="{E35CDE6B-EDB7-4B74-80D1-21B3B36F2D15}" destId="{49E10D5C-B384-4E22-A6A5-2D89855A06BB}" srcOrd="0" destOrd="0" parTransId="{F19E69AC-8468-4AAA-89B4-F9FB2F6857C0}" sibTransId="{F14D6A8A-13AD-4654-BD23-1A64E08626BE}"/>
    <dgm:cxn modelId="{F03C5161-0097-4234-8E67-E8E881C8E500}" type="presOf" srcId="{FB64F1E9-DB0B-46B1-9625-A0D127C75A22}" destId="{447EFF8E-DB61-4227-A37D-76DF30E03954}" srcOrd="0" destOrd="2" presId="urn:microsoft.com/office/officeart/2005/8/layout/vList5"/>
    <dgm:cxn modelId="{53440443-F142-434D-9C94-2E679305DF2F}" srcId="{A64A6CEB-18D8-42B8-B908-484276619C41}" destId="{FB64F1E9-DB0B-46B1-9625-A0D127C75A22}" srcOrd="2" destOrd="0" parTransId="{811D1281-143D-436C-B31B-68B791ABB84F}" sibTransId="{D75236E8-E07F-4364-96B3-6714940CBB6F}"/>
    <dgm:cxn modelId="{1E0CF914-9455-4E28-A651-3F4249FD6EE9}" srcId="{8AFB0CCE-F970-4F32-96C8-582957AC92A6}" destId="{69ABA8B9-6D0F-4B35-8DC3-55B293C1CDD7}" srcOrd="0" destOrd="0" parTransId="{6090BBAE-2878-4DC7-9577-068BE7BB80C2}" sibTransId="{9ADC550F-644E-4FDD-BE36-5357D668DCBE}"/>
    <dgm:cxn modelId="{3A5A8829-03B7-4C1C-8FD2-41E511D4B2EE}" srcId="{8AFB0CCE-F970-4F32-96C8-582957AC92A6}" destId="{EB0831CE-8BC5-48A8-933B-A4747B68FD20}" srcOrd="1" destOrd="0" parTransId="{E3ECF395-2794-4E3E-A728-ED036DE98808}" sibTransId="{29098B80-CC7A-42A3-A698-FBC2BCC0A3DB}"/>
    <dgm:cxn modelId="{C317CB42-70B3-49B5-AE6D-687310D50154}" srcId="{030F9389-0A6C-4846-BEE9-C11B077A5F03}" destId="{A9801CFB-C186-4902-B113-8B922177E3E8}" srcOrd="0" destOrd="0" parTransId="{5BD060C0-D3C3-46BD-B9B4-B71148149F16}" sibTransId="{901D61A1-9192-41F6-A886-3FCC398E366A}"/>
    <dgm:cxn modelId="{95583C1C-70FE-4A93-9079-BCEC30FF4748}" srcId="{1A43A9EA-9C9E-49C7-8992-EAD78DA25DA3}" destId="{06727AAA-C1D3-46DB-913B-FD879922A34D}" srcOrd="1" destOrd="0" parTransId="{5EFDCE79-3C5A-4D20-9947-EC4699C6C74E}" sibTransId="{5F3AC48B-5DE1-43FE-99D5-5FD52A9E0C23}"/>
    <dgm:cxn modelId="{89430564-0173-4D16-8ED9-1AB01E6ED283}" type="presOf" srcId="{030F9389-0A6C-4846-BEE9-C11B077A5F03}" destId="{AAF2DD02-0720-4470-AF7F-1C24DB12C5F4}" srcOrd="0" destOrd="0" presId="urn:microsoft.com/office/officeart/2005/8/layout/vList5"/>
    <dgm:cxn modelId="{73FEE34A-7B73-4379-84A2-8EC01B8956B7}" type="presOf" srcId="{06727AAA-C1D3-46DB-913B-FD879922A34D}" destId="{E780FA70-EE2E-4745-BE48-98499DC8D36A}" srcOrd="0" destOrd="1" presId="urn:microsoft.com/office/officeart/2005/8/layout/vList5"/>
    <dgm:cxn modelId="{E840FD7D-DBC8-4CC5-8F1E-7B0C21D2A0ED}" srcId="{CAC782C6-D9D5-4FED-8985-5BD50B4D66DB}" destId="{1A43A9EA-9C9E-49C7-8992-EAD78DA25DA3}" srcOrd="0" destOrd="0" parTransId="{2E0B3609-9672-494C-87FE-9AA382FCC299}" sibTransId="{B9AA82CF-84B0-4A59-9F57-78D9B983CB91}"/>
    <dgm:cxn modelId="{6053D1C1-1433-4DC5-97CE-61251F588CBA}" type="presOf" srcId="{CAC782C6-D9D5-4FED-8985-5BD50B4D66DB}" destId="{132EB924-6743-4974-9350-60017A53BAF5}" srcOrd="0" destOrd="0" presId="urn:microsoft.com/office/officeart/2005/8/layout/vList5"/>
    <dgm:cxn modelId="{5B4B66D5-5E76-4F4F-9FDA-734839F36F5D}" srcId="{1A43A9EA-9C9E-49C7-8992-EAD78DA25DA3}" destId="{4D855F6E-0FC3-4164-B65E-3AE87E3DB7DE}" srcOrd="2" destOrd="0" parTransId="{F6BB7179-6511-42DF-817D-DEA0646E18ED}" sibTransId="{30E8C2B0-8A07-4EFE-A40A-D8033B4F581D}"/>
    <dgm:cxn modelId="{5B862B58-20DB-4A98-AA43-84C9DE206093}" type="presOf" srcId="{E5D7EC82-999B-4612-8E0F-3B3D46654C5D}" destId="{88E1681C-D4E8-458B-A9DE-EA721DD84E93}" srcOrd="0" destOrd="2" presId="urn:microsoft.com/office/officeart/2005/8/layout/vList5"/>
    <dgm:cxn modelId="{6485653A-B9CB-44AA-B314-232DE8C915B5}" srcId="{CAC782C6-D9D5-4FED-8985-5BD50B4D66DB}" destId="{E35CDE6B-EDB7-4B74-80D1-21B3B36F2D15}" srcOrd="2" destOrd="0" parTransId="{C616AFF1-6B1B-436D-BDF1-CCFAEBA3E596}" sibTransId="{9EA0C7CC-B60E-40C1-8575-3BBA0C2A8659}"/>
    <dgm:cxn modelId="{3DEEC16D-5C5F-4091-A01F-C233AF92E227}" type="presOf" srcId="{E35CDE6B-EDB7-4B74-80D1-21B3B36F2D15}" destId="{4A33D8C2-E099-41EB-B640-C81C3B732538}" srcOrd="0" destOrd="0" presId="urn:microsoft.com/office/officeart/2005/8/layout/vList5"/>
    <dgm:cxn modelId="{D5BA0FAE-C909-4D2C-9955-79A6DDB193B2}" srcId="{CAC782C6-D9D5-4FED-8985-5BD50B4D66DB}" destId="{030F9389-0A6C-4846-BEE9-C11B077A5F03}" srcOrd="3" destOrd="0" parTransId="{668560A1-B591-458C-977A-58E5B713B46C}" sibTransId="{45C39C7C-9303-4C54-BFAB-89954530D85E}"/>
    <dgm:cxn modelId="{6230DE3F-0AF7-43CA-8984-23CD8D7521FE}" srcId="{8AFB0CCE-F970-4F32-96C8-582957AC92A6}" destId="{27573EFC-B42B-4C12-B513-7800EA33A1D6}" srcOrd="2" destOrd="0" parTransId="{B24FDB9E-D1DC-48E2-9946-5D1A9817EED8}" sibTransId="{39B0914D-B77D-4C59-86DF-26D9E9377AE1}"/>
    <dgm:cxn modelId="{0D3B25D1-7BB9-4ABE-A49F-4CAC487135DC}" type="presOf" srcId="{27573EFC-B42B-4C12-B513-7800EA33A1D6}" destId="{27D390DB-85E0-4186-9454-42F518D13F50}" srcOrd="0" destOrd="2" presId="urn:microsoft.com/office/officeart/2005/8/layout/vList5"/>
    <dgm:cxn modelId="{157EF381-5E3F-4DD2-8BE0-6A84E5BA9ADE}" srcId="{A64A6CEB-18D8-42B8-B908-484276619C41}" destId="{20A27F20-9BBD-468A-A792-BFA9ACC0D6DD}" srcOrd="1" destOrd="0" parTransId="{92453289-FAB3-4CB1-9363-C2A2E07ADF4C}" sibTransId="{C3A97439-B2D1-4E7C-B3BA-83AFEB1FB981}"/>
    <dgm:cxn modelId="{2D0D2DCF-59AB-490C-8ADF-277C84F13612}" srcId="{CAC782C6-D9D5-4FED-8985-5BD50B4D66DB}" destId="{A64A6CEB-18D8-42B8-B908-484276619C41}" srcOrd="4" destOrd="0" parTransId="{1BF13161-1980-4116-9A6F-B4A23B876DD8}" sibTransId="{422A6942-FF1B-4A8A-9132-B13D3F915696}"/>
    <dgm:cxn modelId="{A2565973-01B1-49DD-A44E-4FE744F2CD70}" srcId="{030F9389-0A6C-4846-BEE9-C11B077A5F03}" destId="{E5D7EC82-999B-4612-8E0F-3B3D46654C5D}" srcOrd="2" destOrd="0" parTransId="{6E6A07D8-24E1-401D-8BD0-A0AB2CBF1EF4}" sibTransId="{AA979E53-9F50-49A6-B6FB-6F2C2C8ACAAA}"/>
    <dgm:cxn modelId="{5F527FFA-5AE2-4177-AD02-6D3CBD938B9D}" srcId="{E35CDE6B-EDB7-4B74-80D1-21B3B36F2D15}" destId="{9BDB4CBC-FCEB-4D55-AAFF-83936F8198C9}" srcOrd="2" destOrd="0" parTransId="{75A55AAD-7FF9-4C78-95C4-3F4C9B9487B9}" sibTransId="{9A5E4CEC-E4D7-4741-B177-C4161E0E63A7}"/>
    <dgm:cxn modelId="{74C70BC0-3F28-4047-8D1A-F1833669AE27}" type="presOf" srcId="{A9801CFB-C186-4902-B113-8B922177E3E8}" destId="{88E1681C-D4E8-458B-A9DE-EA721DD84E93}" srcOrd="0" destOrd="0" presId="urn:microsoft.com/office/officeart/2005/8/layout/vList5"/>
    <dgm:cxn modelId="{E3FD35A5-1FD0-4BE9-90D7-5135C9BAB461}" type="presOf" srcId="{774F3EAA-A1A2-4CA2-A2EB-48EDA385FA0B}" destId="{E780FA70-EE2E-4745-BE48-98499DC8D36A}" srcOrd="0" destOrd="0" presId="urn:microsoft.com/office/officeart/2005/8/layout/vList5"/>
    <dgm:cxn modelId="{BB1AB3A3-D587-4D3B-918A-4A10C5BBC62C}" type="presOf" srcId="{9BDB4CBC-FCEB-4D55-AAFF-83936F8198C9}" destId="{34423B61-08DF-4442-9984-46453277C074}" srcOrd="0" destOrd="2" presId="urn:microsoft.com/office/officeart/2005/8/layout/vList5"/>
    <dgm:cxn modelId="{13BE9346-A33A-4B01-ADE4-8AD3E85B3C75}" srcId="{CAC782C6-D9D5-4FED-8985-5BD50B4D66DB}" destId="{8AFB0CCE-F970-4F32-96C8-582957AC92A6}" srcOrd="1" destOrd="0" parTransId="{1B13F1E7-5D33-4590-A7F0-9E93D031407C}" sibTransId="{7B807FF0-0ADA-4BF2-8C5E-9FA9528B3D98}"/>
    <dgm:cxn modelId="{E5FF86B8-36EA-4E9E-BC23-D4AF6A0B29E6}" type="presOf" srcId="{F0F74F8D-98B3-487F-B3B4-892AD2EA8FDF}" destId="{88E1681C-D4E8-458B-A9DE-EA721DD84E93}" srcOrd="0" destOrd="3" presId="urn:microsoft.com/office/officeart/2005/8/layout/vList5"/>
    <dgm:cxn modelId="{5F1E38C8-F04E-42E5-857B-0DA595A5C139}" type="presOf" srcId="{27ED2AC5-2007-4264-A45D-BC7D1FBB50C9}" destId="{447EFF8E-DB61-4227-A37D-76DF30E03954}" srcOrd="0" destOrd="0" presId="urn:microsoft.com/office/officeart/2005/8/layout/vList5"/>
    <dgm:cxn modelId="{A327D19F-193A-487A-973A-05B7F07DB3E2}" type="presOf" srcId="{A67D4127-CAB2-4ED6-A0EF-4D665D1C69E5}" destId="{34423B61-08DF-4442-9984-46453277C074}" srcOrd="0" destOrd="1" presId="urn:microsoft.com/office/officeart/2005/8/layout/vList5"/>
    <dgm:cxn modelId="{69B7E5F7-D232-4B5F-A65E-C9297DD6267A}" srcId="{A64A6CEB-18D8-42B8-B908-484276619C41}" destId="{27ED2AC5-2007-4264-A45D-BC7D1FBB50C9}" srcOrd="0" destOrd="0" parTransId="{8508D355-0DC5-400C-909C-A4471C38DDB8}" sibTransId="{418F3211-A173-4B76-B4E8-06566317CF05}"/>
    <dgm:cxn modelId="{969A64DA-70C3-4EE7-B84B-B399C6405457}" srcId="{1A43A9EA-9C9E-49C7-8992-EAD78DA25DA3}" destId="{774F3EAA-A1A2-4CA2-A2EB-48EDA385FA0B}" srcOrd="0" destOrd="0" parTransId="{BB264B55-07DC-4D30-A8FF-122F441E455F}" sibTransId="{C338688A-9755-408C-99EA-A3F2FF114F6F}"/>
    <dgm:cxn modelId="{C4F00991-2946-49D2-A20D-A1F4CD37A473}" type="presOf" srcId="{8AFB0CCE-F970-4F32-96C8-582957AC92A6}" destId="{FB5F588B-2E59-41C4-838A-7D3D0BF71926}" srcOrd="0" destOrd="0" presId="urn:microsoft.com/office/officeart/2005/8/layout/vList5"/>
    <dgm:cxn modelId="{D94BFCC1-EA42-4B7C-AEA6-B219F5391648}" srcId="{030F9389-0A6C-4846-BEE9-C11B077A5F03}" destId="{F0F74F8D-98B3-487F-B3B4-892AD2EA8FDF}" srcOrd="3" destOrd="0" parTransId="{5942727B-7BC4-448E-A7CD-9F2CBD994766}" sibTransId="{E3971071-1BC5-427C-8567-5066807041F3}"/>
    <dgm:cxn modelId="{B8F63E6D-ED83-4D90-B9F4-A21D1C726509}" srcId="{E35CDE6B-EDB7-4B74-80D1-21B3B36F2D15}" destId="{A67D4127-CAB2-4ED6-A0EF-4D665D1C69E5}" srcOrd="1" destOrd="0" parTransId="{36A319BF-3BE0-4D03-B33B-E852DA02FE3B}" sibTransId="{2497B196-EC5A-4CC0-9007-6E02D64FF389}"/>
    <dgm:cxn modelId="{CA4E094A-65B4-42A0-AF78-712C770A99FD}" srcId="{030F9389-0A6C-4846-BEE9-C11B077A5F03}" destId="{88B7377A-21DB-4E3F-8FD9-9B49D3741B88}" srcOrd="1" destOrd="0" parTransId="{6BE689AF-F10A-4D79-BD45-BE2535A24BF0}" sibTransId="{FE1C74C1-1718-4FCB-8A9B-86FBBD5DE04A}"/>
    <dgm:cxn modelId="{50320C4F-4869-4600-99DF-D4F3F62FC1EC}" type="presOf" srcId="{49E10D5C-B384-4E22-A6A5-2D89855A06BB}" destId="{34423B61-08DF-4442-9984-46453277C074}" srcOrd="0" destOrd="0" presId="urn:microsoft.com/office/officeart/2005/8/layout/vList5"/>
    <dgm:cxn modelId="{F98B8978-DBC0-48FA-A3F1-B593B1BD4284}" type="presOf" srcId="{20A27F20-9BBD-468A-A792-BFA9ACC0D6DD}" destId="{447EFF8E-DB61-4227-A37D-76DF30E03954}" srcOrd="0" destOrd="1" presId="urn:microsoft.com/office/officeart/2005/8/layout/vList5"/>
    <dgm:cxn modelId="{93F03C1B-1C7A-48A5-9E0C-9D4FABC5AA17}" type="presOf" srcId="{1A43A9EA-9C9E-49C7-8992-EAD78DA25DA3}" destId="{EA65D480-10EA-429D-91E5-7008373430AE}" srcOrd="0" destOrd="0" presId="urn:microsoft.com/office/officeart/2005/8/layout/vList5"/>
    <dgm:cxn modelId="{3DDF28F6-1A3E-4C4C-9C57-21FE8023F951}" type="presOf" srcId="{EB0831CE-8BC5-48A8-933B-A4747B68FD20}" destId="{27D390DB-85E0-4186-9454-42F518D13F50}" srcOrd="0" destOrd="1" presId="urn:microsoft.com/office/officeart/2005/8/layout/vList5"/>
    <dgm:cxn modelId="{53D5BD31-F8C3-4CF7-B10F-3A693686EED4}" type="presOf" srcId="{69ABA8B9-6D0F-4B35-8DC3-55B293C1CDD7}" destId="{27D390DB-85E0-4186-9454-42F518D13F50}" srcOrd="0" destOrd="0" presId="urn:microsoft.com/office/officeart/2005/8/layout/vList5"/>
    <dgm:cxn modelId="{04262DCA-227B-4E61-963E-AEFA39777154}" type="presOf" srcId="{88B7377A-21DB-4E3F-8FD9-9B49D3741B88}" destId="{88E1681C-D4E8-458B-A9DE-EA721DD84E93}" srcOrd="0" destOrd="1" presId="urn:microsoft.com/office/officeart/2005/8/layout/vList5"/>
    <dgm:cxn modelId="{56B0CFCF-0A16-4BEF-BBDC-D745649C7F2F}" type="presOf" srcId="{4D855F6E-0FC3-4164-B65E-3AE87E3DB7DE}" destId="{E780FA70-EE2E-4745-BE48-98499DC8D36A}" srcOrd="0" destOrd="2" presId="urn:microsoft.com/office/officeart/2005/8/layout/vList5"/>
    <dgm:cxn modelId="{B5FB2135-1BB9-42F1-9E06-491886C7E628}" type="presParOf" srcId="{132EB924-6743-4974-9350-60017A53BAF5}" destId="{B60702B4-4001-49B6-9B16-0A9001BDA44D}" srcOrd="0" destOrd="0" presId="urn:microsoft.com/office/officeart/2005/8/layout/vList5"/>
    <dgm:cxn modelId="{2D06BCFB-8265-4B3F-BE89-FD2576DD424D}" type="presParOf" srcId="{B60702B4-4001-49B6-9B16-0A9001BDA44D}" destId="{EA65D480-10EA-429D-91E5-7008373430AE}" srcOrd="0" destOrd="0" presId="urn:microsoft.com/office/officeart/2005/8/layout/vList5"/>
    <dgm:cxn modelId="{8A2F421D-EE77-448A-B034-E64BFC1A75E8}" type="presParOf" srcId="{B60702B4-4001-49B6-9B16-0A9001BDA44D}" destId="{E780FA70-EE2E-4745-BE48-98499DC8D36A}" srcOrd="1" destOrd="0" presId="urn:microsoft.com/office/officeart/2005/8/layout/vList5"/>
    <dgm:cxn modelId="{7F0A5FB2-3CED-4C80-BE6B-ACB8579B4E43}" type="presParOf" srcId="{132EB924-6743-4974-9350-60017A53BAF5}" destId="{50981ED9-174B-4CEB-BA00-05FD340759AD}" srcOrd="1" destOrd="0" presId="urn:microsoft.com/office/officeart/2005/8/layout/vList5"/>
    <dgm:cxn modelId="{6DAB3EC4-9991-4F60-BAE3-9DC7386690E9}" type="presParOf" srcId="{132EB924-6743-4974-9350-60017A53BAF5}" destId="{2BC0D886-01B5-47DE-BC9B-94172D45D066}" srcOrd="2" destOrd="0" presId="urn:microsoft.com/office/officeart/2005/8/layout/vList5"/>
    <dgm:cxn modelId="{829D9B37-8F05-4806-A8AF-04E48D47B422}" type="presParOf" srcId="{2BC0D886-01B5-47DE-BC9B-94172D45D066}" destId="{FB5F588B-2E59-41C4-838A-7D3D0BF71926}" srcOrd="0" destOrd="0" presId="urn:microsoft.com/office/officeart/2005/8/layout/vList5"/>
    <dgm:cxn modelId="{AA4DADB3-DE8B-4056-A0F6-9299F386FAD3}" type="presParOf" srcId="{2BC0D886-01B5-47DE-BC9B-94172D45D066}" destId="{27D390DB-85E0-4186-9454-42F518D13F50}" srcOrd="1" destOrd="0" presId="urn:microsoft.com/office/officeart/2005/8/layout/vList5"/>
    <dgm:cxn modelId="{66962FF7-54CB-4802-A048-A8A70912595E}" type="presParOf" srcId="{132EB924-6743-4974-9350-60017A53BAF5}" destId="{900CA5C1-B871-4BA7-B2E1-1DA8788F4A46}" srcOrd="3" destOrd="0" presId="urn:microsoft.com/office/officeart/2005/8/layout/vList5"/>
    <dgm:cxn modelId="{00203B1B-3EFB-46A1-9A2A-5F71CD5F5B4A}" type="presParOf" srcId="{132EB924-6743-4974-9350-60017A53BAF5}" destId="{37094F0F-4140-4FD4-99EE-6243779516C0}" srcOrd="4" destOrd="0" presId="urn:microsoft.com/office/officeart/2005/8/layout/vList5"/>
    <dgm:cxn modelId="{B1FBBA15-C543-4E8C-BBA7-7D16D58B2574}" type="presParOf" srcId="{37094F0F-4140-4FD4-99EE-6243779516C0}" destId="{4A33D8C2-E099-41EB-B640-C81C3B732538}" srcOrd="0" destOrd="0" presId="urn:microsoft.com/office/officeart/2005/8/layout/vList5"/>
    <dgm:cxn modelId="{FB9638D8-A0F4-4CAA-9E86-8434C9FD8FA2}" type="presParOf" srcId="{37094F0F-4140-4FD4-99EE-6243779516C0}" destId="{34423B61-08DF-4442-9984-46453277C074}" srcOrd="1" destOrd="0" presId="urn:microsoft.com/office/officeart/2005/8/layout/vList5"/>
    <dgm:cxn modelId="{3D06925B-50E3-4F0B-A42A-F26DE7F770B0}" type="presParOf" srcId="{132EB924-6743-4974-9350-60017A53BAF5}" destId="{A7F5CAAE-6232-46BA-946B-DA383CD01C56}" srcOrd="5" destOrd="0" presId="urn:microsoft.com/office/officeart/2005/8/layout/vList5"/>
    <dgm:cxn modelId="{F0C44057-8A0A-48B1-877E-13AE25AE78DC}" type="presParOf" srcId="{132EB924-6743-4974-9350-60017A53BAF5}" destId="{8DEA04E7-9275-4022-89E6-8E04D7EE93C1}" srcOrd="6" destOrd="0" presId="urn:microsoft.com/office/officeart/2005/8/layout/vList5"/>
    <dgm:cxn modelId="{44576BFC-A538-43C8-9D72-46F32F3BBDB7}" type="presParOf" srcId="{8DEA04E7-9275-4022-89E6-8E04D7EE93C1}" destId="{AAF2DD02-0720-4470-AF7F-1C24DB12C5F4}" srcOrd="0" destOrd="0" presId="urn:microsoft.com/office/officeart/2005/8/layout/vList5"/>
    <dgm:cxn modelId="{03C73D07-D3A4-4777-9FB9-ACB1B88B0650}" type="presParOf" srcId="{8DEA04E7-9275-4022-89E6-8E04D7EE93C1}" destId="{88E1681C-D4E8-458B-A9DE-EA721DD84E93}" srcOrd="1" destOrd="0" presId="urn:microsoft.com/office/officeart/2005/8/layout/vList5"/>
    <dgm:cxn modelId="{3D4238A5-6BFE-4220-927B-D907F4EFFF9F}" type="presParOf" srcId="{132EB924-6743-4974-9350-60017A53BAF5}" destId="{FB282D18-9695-49A3-BA96-83FE8EF5BB33}" srcOrd="7" destOrd="0" presId="urn:microsoft.com/office/officeart/2005/8/layout/vList5"/>
    <dgm:cxn modelId="{868AA19E-2885-4F13-92FA-B67EE2129C45}" type="presParOf" srcId="{132EB924-6743-4974-9350-60017A53BAF5}" destId="{93D45F05-99E3-4BBD-B40F-1B495B9BE1AC}" srcOrd="8" destOrd="0" presId="urn:microsoft.com/office/officeart/2005/8/layout/vList5"/>
    <dgm:cxn modelId="{5E116686-9990-4942-83DC-ED68C6003BB1}" type="presParOf" srcId="{93D45F05-99E3-4BBD-B40F-1B495B9BE1AC}" destId="{29C1B09C-B30A-45EA-BB3A-0A5B801FD385}" srcOrd="0" destOrd="0" presId="urn:microsoft.com/office/officeart/2005/8/layout/vList5"/>
    <dgm:cxn modelId="{BA32D9E4-F1E1-4E6D-BC42-91436DA2737D}" type="presParOf" srcId="{93D45F05-99E3-4BBD-B40F-1B495B9BE1AC}" destId="{447EFF8E-DB61-4227-A37D-76DF30E0395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C782C6-D9D5-4FED-8985-5BD50B4D66D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0F74F8D-98B3-487F-B3B4-892AD2EA8FDF}">
      <dgm:prSet custT="1"/>
      <dgm:spPr/>
      <dgm:t>
        <a:bodyPr/>
        <a:lstStyle/>
        <a:p>
          <a:pPr rtl="0"/>
          <a:r>
            <a:rPr kumimoji="0" lang="en-US" sz="1800" b="0" i="0" u="none" strike="noStrike" cap="none" spc="0" normalizeH="0" baseline="0" noProof="0" dirty="0" smtClean="0">
              <a:ln>
                <a:noFill/>
              </a:ln>
              <a:solidFill>
                <a:schemeClr val="bg1"/>
              </a:solidFill>
              <a:effectLst/>
              <a:uLnTx/>
              <a:uFillTx/>
              <a:latin typeface="Tahoma"/>
              <a:ea typeface="+mn-ea"/>
              <a:cs typeface="+mn-cs"/>
            </a:rPr>
            <a:t>Market Data Analysis Service</a:t>
          </a:r>
          <a:endParaRPr kumimoji="0" lang="en-GB" sz="1800" b="0" i="0" u="none" strike="noStrike" cap="none" spc="0" normalizeH="0" baseline="0" noProof="0" dirty="0" smtClean="0">
            <a:ln>
              <a:noFill/>
            </a:ln>
            <a:solidFill>
              <a:schemeClr val="bg1"/>
            </a:solidFill>
            <a:effectLst/>
            <a:uLnTx/>
            <a:uFillTx/>
            <a:latin typeface="Tahoma"/>
            <a:ea typeface="+mn-ea"/>
            <a:cs typeface="+mn-cs"/>
          </a:endParaRPr>
        </a:p>
      </dgm:t>
    </dgm:pt>
    <dgm:pt modelId="{5942727B-7BC4-448E-A7CD-9F2CBD994766}" type="parTrans" cxnId="{D94BFCC1-EA42-4B7C-AEA6-B219F5391648}">
      <dgm:prSet/>
      <dgm:spPr/>
      <dgm:t>
        <a:bodyPr/>
        <a:lstStyle/>
        <a:p>
          <a:endParaRPr lang="en-US"/>
        </a:p>
      </dgm:t>
    </dgm:pt>
    <dgm:pt modelId="{E3971071-1BC5-427C-8567-5066807041F3}" type="sibTrans" cxnId="{D94BFCC1-EA42-4B7C-AEA6-B219F5391648}">
      <dgm:prSet/>
      <dgm:spPr/>
      <dgm:t>
        <a:bodyPr/>
        <a:lstStyle/>
        <a:p>
          <a:endParaRPr lang="en-US"/>
        </a:p>
      </dgm:t>
    </dgm:pt>
    <dgm:pt modelId="{B601543F-E60C-4204-8817-EB830600CA93}">
      <dgm:prSet custT="1"/>
      <dgm:spPr/>
      <dgm:t>
        <a:bodyPr/>
        <a:lstStyle/>
        <a:p>
          <a:r>
            <a:rPr kumimoji="0" lang="en-US" sz="1600" b="0" i="0" u="none" strike="noStrike" cap="none" spc="0" normalizeH="0" baseline="0" noProof="0" dirty="0" smtClean="0">
              <a:ln>
                <a:noFill/>
              </a:ln>
              <a:solidFill>
                <a:prstClr val="black"/>
              </a:solidFill>
              <a:effectLst/>
              <a:uLnTx/>
              <a:uFillTx/>
              <a:latin typeface="Tahoma"/>
              <a:ea typeface="+mn-ea"/>
              <a:cs typeface="+mn-cs"/>
            </a:rPr>
            <a:t>Insights and analysis into BM market related data</a:t>
          </a:r>
        </a:p>
      </dgm:t>
    </dgm:pt>
    <dgm:pt modelId="{4D88AA80-01DD-497B-9955-21587CC7CEDE}" type="parTrans" cxnId="{833475A2-AA97-4B5A-AE9A-7F565866A8C3}">
      <dgm:prSet/>
      <dgm:spPr/>
      <dgm:t>
        <a:bodyPr/>
        <a:lstStyle/>
        <a:p>
          <a:endParaRPr lang="en-US"/>
        </a:p>
      </dgm:t>
    </dgm:pt>
    <dgm:pt modelId="{059A9E94-7591-40EB-A070-BA558C1D573A}" type="sibTrans" cxnId="{833475A2-AA97-4B5A-AE9A-7F565866A8C3}">
      <dgm:prSet/>
      <dgm:spPr/>
      <dgm:t>
        <a:bodyPr/>
        <a:lstStyle/>
        <a:p>
          <a:endParaRPr lang="en-US"/>
        </a:p>
      </dgm:t>
    </dgm:pt>
    <dgm:pt modelId="{C89294B0-2325-43BC-996E-9F466BC18F5A}">
      <dgm:prSet custT="1"/>
      <dgm:spPr/>
      <dgm:t>
        <a:bodyPr/>
        <a:lstStyle/>
        <a:p>
          <a:r>
            <a:rPr kumimoji="0" lang="en-US" sz="1600" b="0" i="0" u="none" strike="noStrike" cap="none" spc="0" normalizeH="0" baseline="0" noProof="0" dirty="0" smtClean="0">
              <a:ln>
                <a:noFill/>
              </a:ln>
              <a:solidFill>
                <a:prstClr val="black"/>
              </a:solidFill>
              <a:effectLst/>
              <a:uLnTx/>
              <a:uFillTx/>
              <a:latin typeface="Tahoma"/>
              <a:ea typeface="+mn-ea"/>
              <a:cs typeface="+mn-cs"/>
            </a:rPr>
            <a:t>Based on broad range of settlement related data</a:t>
          </a:r>
        </a:p>
      </dgm:t>
    </dgm:pt>
    <dgm:pt modelId="{B5B2C423-099F-411E-8C9A-13F217C04B09}" type="parTrans" cxnId="{0CA8F384-AB0B-4C82-8249-36795EEDCE27}">
      <dgm:prSet/>
      <dgm:spPr/>
      <dgm:t>
        <a:bodyPr/>
        <a:lstStyle/>
        <a:p>
          <a:endParaRPr lang="en-US"/>
        </a:p>
      </dgm:t>
    </dgm:pt>
    <dgm:pt modelId="{A36EA355-EDA3-42A9-A8FE-9F3153D8B079}" type="sibTrans" cxnId="{0CA8F384-AB0B-4C82-8249-36795EEDCE27}">
      <dgm:prSet/>
      <dgm:spPr/>
      <dgm:t>
        <a:bodyPr/>
        <a:lstStyle/>
        <a:p>
          <a:endParaRPr lang="en-US"/>
        </a:p>
      </dgm:t>
    </dgm:pt>
    <dgm:pt modelId="{3D462492-6EA0-414A-9828-0E512CA9F608}">
      <dgm:prSet custT="1"/>
      <dgm:spPr/>
      <dgm:t>
        <a:bodyPr/>
        <a:lstStyle/>
        <a:p>
          <a:r>
            <a:rPr kumimoji="0" lang="en-US" sz="1600" b="0" i="0" u="none" strike="noStrike" cap="none" spc="0" normalizeH="0" baseline="0" noProof="0" dirty="0" smtClean="0">
              <a:ln>
                <a:noFill/>
              </a:ln>
              <a:solidFill>
                <a:prstClr val="black"/>
              </a:solidFill>
              <a:effectLst/>
              <a:uLnTx/>
              <a:uFillTx/>
              <a:latin typeface="Tahoma"/>
              <a:ea typeface="+mn-ea"/>
              <a:cs typeface="+mn-cs"/>
            </a:rPr>
            <a:t>Market wide data available publicly</a:t>
          </a:r>
        </a:p>
      </dgm:t>
    </dgm:pt>
    <dgm:pt modelId="{C46123FB-1B74-441E-8ADC-7AF1F1AECA8C}" type="parTrans" cxnId="{2FE16546-CF0E-4E6C-A796-1D88C50810D4}">
      <dgm:prSet/>
      <dgm:spPr/>
      <dgm:t>
        <a:bodyPr/>
        <a:lstStyle/>
        <a:p>
          <a:endParaRPr lang="en-US"/>
        </a:p>
      </dgm:t>
    </dgm:pt>
    <dgm:pt modelId="{C3B4AF6E-B5D3-4FE8-BBF6-5988EB2AEC60}" type="sibTrans" cxnId="{2FE16546-CF0E-4E6C-A796-1D88C50810D4}">
      <dgm:prSet/>
      <dgm:spPr/>
      <dgm:t>
        <a:bodyPr/>
        <a:lstStyle/>
        <a:p>
          <a:endParaRPr lang="en-US"/>
        </a:p>
      </dgm:t>
    </dgm:pt>
    <dgm:pt modelId="{0EBEB047-2FE7-4A84-A401-CFB3E9F28D1D}">
      <dgm:prSet custT="1"/>
      <dgm:spPr/>
      <dgm:t>
        <a:bodyPr/>
        <a:lstStyle/>
        <a:p>
          <a:r>
            <a:rPr kumimoji="0" lang="en-US" sz="1600" b="0" i="0" u="none" strike="noStrike" cap="none" spc="0" normalizeH="0" baseline="0" noProof="0" dirty="0" smtClean="0">
              <a:ln>
                <a:noFill/>
              </a:ln>
              <a:solidFill>
                <a:prstClr val="black"/>
              </a:solidFill>
              <a:effectLst/>
              <a:uLnTx/>
              <a:uFillTx/>
              <a:latin typeface="Tahoma"/>
              <a:ea typeface="+mn-ea"/>
              <a:cs typeface="+mn-cs"/>
            </a:rPr>
            <a:t>Party specific data available privately</a:t>
          </a:r>
        </a:p>
      </dgm:t>
    </dgm:pt>
    <dgm:pt modelId="{C94F4553-1FC7-46AA-A41A-30638A26F100}" type="parTrans" cxnId="{9E0951D1-C89D-4257-BB8D-FCD825C3578A}">
      <dgm:prSet/>
      <dgm:spPr/>
      <dgm:t>
        <a:bodyPr/>
        <a:lstStyle/>
        <a:p>
          <a:endParaRPr lang="en-US"/>
        </a:p>
      </dgm:t>
    </dgm:pt>
    <dgm:pt modelId="{AB81408E-D960-480C-BEFF-8EA469C2FF6F}" type="sibTrans" cxnId="{9E0951D1-C89D-4257-BB8D-FCD825C3578A}">
      <dgm:prSet/>
      <dgm:spPr/>
      <dgm:t>
        <a:bodyPr/>
        <a:lstStyle/>
        <a:p>
          <a:endParaRPr lang="en-US"/>
        </a:p>
      </dgm:t>
    </dgm:pt>
    <dgm:pt modelId="{BFA6F5F7-BCE9-453E-9127-027925414DBB}">
      <dgm:prSet custT="1"/>
      <dgm:spPr/>
      <dgm:t>
        <a:bodyPr/>
        <a:lstStyle/>
        <a:p>
          <a:r>
            <a:rPr kumimoji="0" lang="en-US" sz="1600" b="0" i="0" u="none" strike="noStrike" cap="none" spc="0" normalizeH="0" baseline="0" noProof="0" dirty="0" smtClean="0">
              <a:ln>
                <a:noFill/>
              </a:ln>
              <a:solidFill>
                <a:prstClr val="black"/>
              </a:solidFill>
              <a:effectLst/>
              <a:uLnTx/>
              <a:uFillTx/>
              <a:latin typeface="Tahoma"/>
              <a:ea typeface="+mn-ea"/>
              <a:cs typeface="+mn-cs"/>
            </a:rPr>
            <a:t>Currently used directly only by ELEXON (in support of other BSC services, or to meet Party analysis requests) - Delivered on ad hoc and regular basis </a:t>
          </a:r>
        </a:p>
      </dgm:t>
    </dgm:pt>
    <dgm:pt modelId="{15242ACF-6B32-4E2F-9BD2-0FA8AE593B26}" type="parTrans" cxnId="{A2928140-FC4B-4B7F-9744-22AC29179413}">
      <dgm:prSet/>
      <dgm:spPr/>
      <dgm:t>
        <a:bodyPr/>
        <a:lstStyle/>
        <a:p>
          <a:endParaRPr lang="en-US"/>
        </a:p>
      </dgm:t>
    </dgm:pt>
    <dgm:pt modelId="{657D3A40-AAFA-4290-A010-F1B8FE3BAD84}" type="sibTrans" cxnId="{A2928140-FC4B-4B7F-9744-22AC29179413}">
      <dgm:prSet/>
      <dgm:spPr/>
      <dgm:t>
        <a:bodyPr/>
        <a:lstStyle/>
        <a:p>
          <a:endParaRPr lang="en-US"/>
        </a:p>
      </dgm:t>
    </dgm:pt>
    <dgm:pt modelId="{BC9A17E4-C1EF-41D1-9812-0DB1033FD9F3}">
      <dgm:prSet custT="1"/>
      <dgm:spPr/>
      <dgm:t>
        <a:bodyPr/>
        <a:lstStyle/>
        <a:p>
          <a:pPr rtl="0"/>
          <a:r>
            <a:rPr kumimoji="0" lang="en-GB" sz="1800" b="0" i="0" u="none" strike="noStrike" cap="none" spc="0" normalizeH="0" baseline="0" noProof="0" dirty="0" smtClean="0">
              <a:ln>
                <a:noFill/>
              </a:ln>
              <a:solidFill>
                <a:prstClr val="white"/>
              </a:solidFill>
              <a:effectLst/>
              <a:uLnTx/>
              <a:uFillTx/>
              <a:latin typeface="Tahoma"/>
              <a:ea typeface="+mn-ea"/>
              <a:cs typeface="+mn-cs"/>
            </a:rPr>
            <a:t>Performance Data Service</a:t>
          </a:r>
          <a:endParaRPr kumimoji="0" lang="en-US" sz="1800" b="0" i="0" u="none" strike="noStrike" cap="none" spc="0" normalizeH="0" baseline="0" noProof="0" dirty="0" smtClean="0">
            <a:ln>
              <a:noFill/>
            </a:ln>
            <a:solidFill>
              <a:prstClr val="black"/>
            </a:solidFill>
            <a:effectLst/>
            <a:uLnTx/>
            <a:uFillTx/>
            <a:latin typeface="Tahoma"/>
            <a:ea typeface="+mn-ea"/>
            <a:cs typeface="+mn-cs"/>
          </a:endParaRPr>
        </a:p>
      </dgm:t>
    </dgm:pt>
    <dgm:pt modelId="{2C7F155E-3659-4A38-AF29-68C42850E973}" type="parTrans" cxnId="{164B440B-904F-4817-B6A7-95680E7C7E76}">
      <dgm:prSet/>
      <dgm:spPr/>
      <dgm:t>
        <a:bodyPr/>
        <a:lstStyle/>
        <a:p>
          <a:endParaRPr lang="en-US"/>
        </a:p>
      </dgm:t>
    </dgm:pt>
    <dgm:pt modelId="{242A0761-F742-470C-BDF3-C8EC306D520C}" type="sibTrans" cxnId="{164B440B-904F-4817-B6A7-95680E7C7E76}">
      <dgm:prSet/>
      <dgm:spPr/>
      <dgm:t>
        <a:bodyPr/>
        <a:lstStyle/>
        <a:p>
          <a:endParaRPr lang="en-US"/>
        </a:p>
      </dgm:t>
    </dgm:pt>
    <dgm:pt modelId="{20C58DCF-88B1-4231-A12A-78E09FA12AA1}">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Allows parties and agents to understand how they per</a:t>
          </a:r>
          <a:r>
            <a:rPr kumimoji="0" lang="en-US" sz="1600" b="0" i="0" u="none" strike="noStrike" cap="none" spc="0" normalizeH="0" baseline="0" noProof="0" dirty="0" smtClean="0">
              <a:ln>
                <a:noFill/>
              </a:ln>
              <a:solidFill>
                <a:prstClr val="black"/>
              </a:solidFill>
              <a:effectLst/>
              <a:uLnTx/>
              <a:uFillTx/>
              <a:latin typeface="Tahoma"/>
              <a:ea typeface="+mn-ea"/>
              <a:cs typeface="+mn-cs"/>
            </a:rPr>
            <a:t>form against standards</a:t>
          </a:r>
        </a:p>
      </dgm:t>
    </dgm:pt>
    <dgm:pt modelId="{D2EE8F4F-7F4E-4906-AB8B-C413B2A3B4D6}" type="parTrans" cxnId="{2519DC65-8A98-4E2F-BD7E-D0837B17B178}">
      <dgm:prSet/>
      <dgm:spPr/>
      <dgm:t>
        <a:bodyPr/>
        <a:lstStyle/>
        <a:p>
          <a:endParaRPr lang="en-US"/>
        </a:p>
      </dgm:t>
    </dgm:pt>
    <dgm:pt modelId="{28BA29AE-39F2-4AF9-B6C6-071DD1628150}" type="sibTrans" cxnId="{2519DC65-8A98-4E2F-BD7E-D0837B17B178}">
      <dgm:prSet/>
      <dgm:spPr/>
      <dgm:t>
        <a:bodyPr/>
        <a:lstStyle/>
        <a:p>
          <a:endParaRPr lang="en-US"/>
        </a:p>
      </dgm:t>
    </dgm:pt>
    <dgm:pt modelId="{80E5D2C4-AE60-48EC-A236-3BC6E54DC080}">
      <dgm:prSet custT="1"/>
      <dgm:spPr/>
      <dgm:t>
        <a:bodyPr/>
        <a:lstStyle/>
        <a:p>
          <a:pPr rtl="0"/>
          <a:r>
            <a:rPr kumimoji="0" lang="en-US" sz="1600" b="0" i="0" u="none" strike="noStrike" cap="none" spc="0" normalizeH="0" baseline="0" noProof="0" dirty="0" smtClean="0">
              <a:ln>
                <a:noFill/>
              </a:ln>
              <a:solidFill>
                <a:prstClr val="black"/>
              </a:solidFill>
              <a:effectLst/>
              <a:uLnTx/>
              <a:uFillTx/>
              <a:latin typeface="Tahoma"/>
              <a:ea typeface="+mn-ea"/>
              <a:cs typeface="+mn-cs"/>
            </a:rPr>
            <a:t>Provides data on performance metrics and issues</a:t>
          </a:r>
        </a:p>
      </dgm:t>
    </dgm:pt>
    <dgm:pt modelId="{A8F36C08-AC09-47B2-987A-7785AA2C5F26}" type="parTrans" cxnId="{56373B38-AF55-4E84-B91E-79CB59795598}">
      <dgm:prSet/>
      <dgm:spPr/>
      <dgm:t>
        <a:bodyPr/>
        <a:lstStyle/>
        <a:p>
          <a:endParaRPr lang="en-US"/>
        </a:p>
      </dgm:t>
    </dgm:pt>
    <dgm:pt modelId="{DBA162CA-12C7-4088-8460-829CBD349DD9}" type="sibTrans" cxnId="{56373B38-AF55-4E84-B91E-79CB59795598}">
      <dgm:prSet/>
      <dgm:spPr/>
      <dgm:t>
        <a:bodyPr/>
        <a:lstStyle/>
        <a:p>
          <a:endParaRPr lang="en-US"/>
        </a:p>
      </dgm:t>
    </dgm:pt>
    <dgm:pt modelId="{CEB04582-92A4-4BB5-AFCF-1D3169B07A02}">
      <dgm:prSet custT="1"/>
      <dgm:spPr/>
      <dgm:t>
        <a:bodyPr/>
        <a:lstStyle/>
        <a:p>
          <a:pPr rtl="0"/>
          <a:r>
            <a:rPr kumimoji="0" lang="en-US" sz="1600" b="0" i="0" u="none" strike="noStrike" cap="none" spc="0" normalizeH="0" baseline="0" noProof="0" dirty="0" smtClean="0">
              <a:ln>
                <a:noFill/>
              </a:ln>
              <a:solidFill>
                <a:prstClr val="black"/>
              </a:solidFill>
              <a:effectLst/>
              <a:uLnTx/>
              <a:uFillTx/>
              <a:latin typeface="Tahoma"/>
              <a:ea typeface="+mn-ea"/>
              <a:cs typeface="+mn-cs"/>
            </a:rPr>
            <a:t>Private and public (party anonymized) data</a:t>
          </a:r>
        </a:p>
      </dgm:t>
    </dgm:pt>
    <dgm:pt modelId="{A1901BC8-1305-4FA4-B19C-BD895ED19E1B}" type="parTrans" cxnId="{DEAE2F02-0E09-466E-89D9-B2895BD58FD0}">
      <dgm:prSet/>
      <dgm:spPr/>
      <dgm:t>
        <a:bodyPr/>
        <a:lstStyle/>
        <a:p>
          <a:endParaRPr lang="en-US"/>
        </a:p>
      </dgm:t>
    </dgm:pt>
    <dgm:pt modelId="{AB2D173D-8264-4452-ACDD-4949016F55B2}" type="sibTrans" cxnId="{DEAE2F02-0E09-466E-89D9-B2895BD58FD0}">
      <dgm:prSet/>
      <dgm:spPr/>
      <dgm:t>
        <a:bodyPr/>
        <a:lstStyle/>
        <a:p>
          <a:endParaRPr lang="en-US"/>
        </a:p>
      </dgm:t>
    </dgm:pt>
    <dgm:pt modelId="{3CBB9F2A-B9C8-4DE2-ACFC-0D7E754F18CD}">
      <dgm:prSet custT="1"/>
      <dgm:spPr/>
      <dgm:t>
        <a:bodyPr/>
        <a:lstStyle/>
        <a:p>
          <a:pPr rtl="0"/>
          <a:r>
            <a:rPr kumimoji="0" lang="en-GB" sz="1800" b="0" i="0" u="none" strike="noStrike" cap="none" spc="0" normalizeH="0" baseline="0" noProof="0" dirty="0" smtClean="0">
              <a:ln>
                <a:noFill/>
              </a:ln>
              <a:solidFill>
                <a:prstClr val="white"/>
              </a:solidFill>
              <a:effectLst/>
              <a:uLnTx/>
              <a:uFillTx/>
              <a:latin typeface="Tahoma"/>
              <a:ea typeface="+mn-ea"/>
              <a:cs typeface="+mn-cs"/>
            </a:rPr>
            <a:t>Settlement Operations Data Service</a:t>
          </a:r>
          <a:endParaRPr kumimoji="0" lang="en-US" sz="1800" b="0" i="0" u="none" strike="noStrike" cap="none" spc="0" normalizeH="0" baseline="0" noProof="0" dirty="0" smtClean="0">
            <a:ln>
              <a:noFill/>
            </a:ln>
            <a:solidFill>
              <a:prstClr val="black"/>
            </a:solidFill>
            <a:effectLst/>
            <a:uLnTx/>
            <a:uFillTx/>
            <a:latin typeface="Tahoma"/>
            <a:ea typeface="+mn-ea"/>
            <a:cs typeface="+mn-cs"/>
          </a:endParaRPr>
        </a:p>
      </dgm:t>
    </dgm:pt>
    <dgm:pt modelId="{1A68C602-3E5C-4B14-8553-913458709D1E}" type="parTrans" cxnId="{DC345C97-ABEE-42C8-B1FA-4BD6821C130E}">
      <dgm:prSet/>
      <dgm:spPr/>
      <dgm:t>
        <a:bodyPr/>
        <a:lstStyle/>
        <a:p>
          <a:endParaRPr lang="en-US"/>
        </a:p>
      </dgm:t>
    </dgm:pt>
    <dgm:pt modelId="{7B841F22-4F22-438F-9F8D-46DD57416D0B}" type="sibTrans" cxnId="{DC345C97-ABEE-42C8-B1FA-4BD6821C130E}">
      <dgm:prSet/>
      <dgm:spPr/>
      <dgm:t>
        <a:bodyPr/>
        <a:lstStyle/>
        <a:p>
          <a:endParaRPr lang="en-US"/>
        </a:p>
      </dgm:t>
    </dgm:pt>
    <dgm:pt modelId="{C856AAF3-2B42-42AC-BAB2-F59BA0C3A2B7}">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To validate settlement calculations, and use settlement data in their own systems and processes</a:t>
          </a:r>
          <a:endParaRPr kumimoji="0" lang="en-US" sz="1600" b="0" i="0" u="none" strike="noStrike" cap="none" spc="0" normalizeH="0" baseline="0" noProof="0" dirty="0" smtClean="0">
            <a:ln>
              <a:noFill/>
            </a:ln>
            <a:solidFill>
              <a:prstClr val="black"/>
            </a:solidFill>
            <a:effectLst/>
            <a:uLnTx/>
            <a:uFillTx/>
            <a:latin typeface="Tahoma"/>
            <a:ea typeface="+mn-ea"/>
            <a:cs typeface="+mn-cs"/>
          </a:endParaRPr>
        </a:p>
      </dgm:t>
    </dgm:pt>
    <dgm:pt modelId="{17D07751-DBD6-49F0-A2E1-2440749D9294}" type="parTrans" cxnId="{EA85C956-8B69-43EE-A449-ACA14B5C71EB}">
      <dgm:prSet/>
      <dgm:spPr/>
      <dgm:t>
        <a:bodyPr/>
        <a:lstStyle/>
        <a:p>
          <a:endParaRPr lang="en-US"/>
        </a:p>
      </dgm:t>
    </dgm:pt>
    <dgm:pt modelId="{CBCB827B-DF4A-4826-8870-4BE22CC1D2F5}" type="sibTrans" cxnId="{EA85C956-8B69-43EE-A449-ACA14B5C71EB}">
      <dgm:prSet/>
      <dgm:spPr/>
      <dgm:t>
        <a:bodyPr/>
        <a:lstStyle/>
        <a:p>
          <a:endParaRPr lang="en-US"/>
        </a:p>
      </dgm:t>
    </dgm:pt>
    <dgm:pt modelId="{55E0FB78-766A-459D-B59E-5426EFB08433}">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Provides settlement operational data from BSC systems</a:t>
          </a:r>
        </a:p>
      </dgm:t>
    </dgm:pt>
    <dgm:pt modelId="{03EC98FE-1E7C-4F78-AC6B-F61BB3DC509E}" type="parTrans" cxnId="{F1256891-C27C-48C6-BB5D-BB73D723C602}">
      <dgm:prSet/>
      <dgm:spPr/>
      <dgm:t>
        <a:bodyPr/>
        <a:lstStyle/>
        <a:p>
          <a:endParaRPr lang="en-US"/>
        </a:p>
      </dgm:t>
    </dgm:pt>
    <dgm:pt modelId="{070B6356-1BB7-4228-99AA-D4DB9B231DE7}" type="sibTrans" cxnId="{F1256891-C27C-48C6-BB5D-BB73D723C602}">
      <dgm:prSet/>
      <dgm:spPr/>
      <dgm:t>
        <a:bodyPr/>
        <a:lstStyle/>
        <a:p>
          <a:endParaRPr lang="en-US"/>
        </a:p>
      </dgm:t>
    </dgm:pt>
    <dgm:pt modelId="{46EF518F-E06D-4FD5-BA59-55350798C4C4}">
      <dgm:prSet custT="1"/>
      <dgm:spPr/>
      <dgm:t>
        <a:bodyPr/>
        <a:lstStyle/>
        <a:p>
          <a:pPr rtl="0"/>
          <a:r>
            <a:rPr kumimoji="0" lang="en-US" sz="1600" b="0" i="0" u="none" strike="noStrike" cap="none" spc="0" normalizeH="0" baseline="0" noProof="0" dirty="0" smtClean="0">
              <a:ln>
                <a:noFill/>
              </a:ln>
              <a:solidFill>
                <a:prstClr val="black"/>
              </a:solidFill>
              <a:effectLst/>
              <a:uLnTx/>
              <a:uFillTx/>
              <a:latin typeface="Tahoma"/>
              <a:ea typeface="+mn-ea"/>
              <a:cs typeface="+mn-cs"/>
            </a:rPr>
            <a:t>High resilience and reliability required</a:t>
          </a:r>
        </a:p>
      </dgm:t>
    </dgm:pt>
    <dgm:pt modelId="{501C8AE8-3040-458A-A255-636ABEC218CC}" type="parTrans" cxnId="{98CF1FD6-AF45-48C8-92FB-7061842FEAC4}">
      <dgm:prSet/>
      <dgm:spPr/>
      <dgm:t>
        <a:bodyPr/>
        <a:lstStyle/>
        <a:p>
          <a:endParaRPr lang="en-US"/>
        </a:p>
      </dgm:t>
    </dgm:pt>
    <dgm:pt modelId="{9C930499-DFF8-4A07-8432-2EED2065691C}" type="sibTrans" cxnId="{98CF1FD6-AF45-48C8-92FB-7061842FEAC4}">
      <dgm:prSet/>
      <dgm:spPr/>
      <dgm:t>
        <a:bodyPr/>
        <a:lstStyle/>
        <a:p>
          <a:endParaRPr lang="en-US"/>
        </a:p>
      </dgm:t>
    </dgm:pt>
    <dgm:pt modelId="{595601AF-3B62-4C11-852E-322476C448B7}">
      <dgm:prSet custT="1"/>
      <dgm:spPr/>
      <dgm:t>
        <a:bodyPr/>
        <a:lstStyle/>
        <a:p>
          <a:pPr rtl="0"/>
          <a:r>
            <a:rPr kumimoji="0" lang="en-US" sz="1600" b="0" i="0" u="none" strike="noStrike" cap="none" spc="0" normalizeH="0" baseline="0" noProof="0" dirty="0" smtClean="0">
              <a:ln>
                <a:noFill/>
              </a:ln>
              <a:solidFill>
                <a:prstClr val="black"/>
              </a:solidFill>
              <a:effectLst/>
              <a:uLnTx/>
              <a:uFillTx/>
              <a:latin typeface="Tahoma"/>
              <a:ea typeface="+mn-ea"/>
              <a:cs typeface="+mn-cs"/>
            </a:rPr>
            <a:t>Data in machine-readable format</a:t>
          </a:r>
        </a:p>
      </dgm:t>
    </dgm:pt>
    <dgm:pt modelId="{67386C55-FCF5-4C93-9D61-8846AAE88488}" type="parTrans" cxnId="{7A9915C9-E60C-4565-8D3C-92D486008C6A}">
      <dgm:prSet/>
      <dgm:spPr/>
      <dgm:t>
        <a:bodyPr/>
        <a:lstStyle/>
        <a:p>
          <a:endParaRPr lang="en-US"/>
        </a:p>
      </dgm:t>
    </dgm:pt>
    <dgm:pt modelId="{8FD4071F-FA2A-4BC7-B2DA-9C07E46534CA}" type="sibTrans" cxnId="{7A9915C9-E60C-4565-8D3C-92D486008C6A}">
      <dgm:prSet/>
      <dgm:spPr/>
      <dgm:t>
        <a:bodyPr/>
        <a:lstStyle/>
        <a:p>
          <a:endParaRPr lang="en-US"/>
        </a:p>
      </dgm:t>
    </dgm:pt>
    <dgm:pt modelId="{6436193E-20EE-4A73-BC34-21C5B74FAF02}">
      <dgm:prSet custT="1"/>
      <dgm:spPr/>
      <dgm:t>
        <a:bodyPr/>
        <a:lstStyle/>
        <a:p>
          <a:pPr rtl="0"/>
          <a:r>
            <a:rPr kumimoji="0" lang="en-US" sz="1600" b="0" i="0" u="none" strike="noStrike" cap="none" spc="0" normalizeH="0" baseline="0" noProof="0" dirty="0" smtClean="0">
              <a:ln>
                <a:noFill/>
              </a:ln>
              <a:solidFill>
                <a:prstClr val="black"/>
              </a:solidFill>
              <a:effectLst/>
              <a:uLnTx/>
              <a:uFillTx/>
              <a:latin typeface="Tahoma"/>
              <a:ea typeface="+mn-ea"/>
              <a:cs typeface="+mn-cs"/>
            </a:rPr>
            <a:t>Private party data and public market wide data - Delivered daily</a:t>
          </a:r>
          <a:endParaRPr kumimoji="0" lang="en-GB" sz="1600" b="0" i="0" u="none" strike="noStrike" cap="none" spc="0" normalizeH="0" baseline="0" noProof="0" dirty="0" smtClean="0">
            <a:ln>
              <a:noFill/>
            </a:ln>
            <a:solidFill>
              <a:prstClr val="black"/>
            </a:solidFill>
            <a:effectLst/>
            <a:uLnTx/>
            <a:uFillTx/>
            <a:latin typeface="Tahoma"/>
            <a:ea typeface="+mn-ea"/>
            <a:cs typeface="+mn-cs"/>
          </a:endParaRPr>
        </a:p>
      </dgm:t>
    </dgm:pt>
    <dgm:pt modelId="{0325278C-5447-4A88-BE31-6CDC8B77C71F}" type="parTrans" cxnId="{9D7318D4-F03E-4CEC-9374-1C7768425140}">
      <dgm:prSet/>
      <dgm:spPr/>
      <dgm:t>
        <a:bodyPr/>
        <a:lstStyle/>
        <a:p>
          <a:endParaRPr lang="en-US"/>
        </a:p>
      </dgm:t>
    </dgm:pt>
    <dgm:pt modelId="{0EB899FC-2170-49E4-A369-926A71277F2C}" type="sibTrans" cxnId="{9D7318D4-F03E-4CEC-9374-1C7768425140}">
      <dgm:prSet/>
      <dgm:spPr/>
      <dgm:t>
        <a:bodyPr/>
        <a:lstStyle/>
        <a:p>
          <a:endParaRPr lang="en-US"/>
        </a:p>
      </dgm:t>
    </dgm:pt>
    <dgm:pt modelId="{AAF67970-7FDD-4449-B6FA-9817E45F0BAC}">
      <dgm:prSet custT="1"/>
      <dgm:spPr/>
      <dgm:t>
        <a:bodyPr/>
        <a:lstStyle/>
        <a:p>
          <a:pPr rtl="0"/>
          <a:r>
            <a:rPr kumimoji="0" lang="en-GB" sz="1600" b="0" i="0" u="none" strike="noStrike" cap="none" spc="0" normalizeH="0" baseline="0" noProof="0" dirty="0" smtClean="0">
              <a:ln>
                <a:noFill/>
              </a:ln>
              <a:solidFill>
                <a:prstClr val="white"/>
              </a:solidFill>
              <a:effectLst/>
              <a:uLnTx/>
              <a:uFillTx/>
              <a:latin typeface="Tahoma"/>
              <a:ea typeface="+mn-ea"/>
              <a:cs typeface="+mn-cs"/>
            </a:rPr>
            <a:t>Contract Data Service</a:t>
          </a:r>
          <a:endParaRPr kumimoji="0" lang="en-GB" sz="1600" b="0" i="0" u="none" strike="noStrike" cap="none" spc="0" normalizeH="0" baseline="0" noProof="0" dirty="0" smtClean="0">
            <a:ln>
              <a:noFill/>
            </a:ln>
            <a:solidFill>
              <a:prstClr val="black"/>
            </a:solidFill>
            <a:effectLst/>
            <a:uLnTx/>
            <a:uFillTx/>
            <a:latin typeface="Tahoma"/>
            <a:ea typeface="+mn-ea"/>
            <a:cs typeface="+mn-cs"/>
          </a:endParaRPr>
        </a:p>
      </dgm:t>
    </dgm:pt>
    <dgm:pt modelId="{16779899-CE6D-48EF-823C-E839AE3B63CA}" type="parTrans" cxnId="{ABC8A7D1-8D2D-4D28-9F86-9E0B98D14868}">
      <dgm:prSet/>
      <dgm:spPr/>
      <dgm:t>
        <a:bodyPr/>
        <a:lstStyle/>
        <a:p>
          <a:endParaRPr lang="en-US"/>
        </a:p>
      </dgm:t>
    </dgm:pt>
    <dgm:pt modelId="{49156AF4-5DD3-41DD-8064-875CCC03BD26}" type="sibTrans" cxnId="{ABC8A7D1-8D2D-4D28-9F86-9E0B98D14868}">
      <dgm:prSet/>
      <dgm:spPr/>
      <dgm:t>
        <a:bodyPr/>
        <a:lstStyle/>
        <a:p>
          <a:endParaRPr lang="en-US"/>
        </a:p>
      </dgm:t>
    </dgm:pt>
    <dgm:pt modelId="{C798FF2B-B7EE-491B-884A-CB2362BDAB42}">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To validate their contract notifications</a:t>
          </a:r>
        </a:p>
      </dgm:t>
    </dgm:pt>
    <dgm:pt modelId="{A0CD9089-1B42-416F-874D-9944FB891684}" type="parTrans" cxnId="{9B5E8911-E3FD-48B6-A1A5-1F204118A203}">
      <dgm:prSet/>
      <dgm:spPr/>
      <dgm:t>
        <a:bodyPr/>
        <a:lstStyle/>
        <a:p>
          <a:endParaRPr lang="en-US"/>
        </a:p>
      </dgm:t>
    </dgm:pt>
    <dgm:pt modelId="{B9650171-6B20-4C54-86E7-A157FB902795}" type="sibTrans" cxnId="{9B5E8911-E3FD-48B6-A1A5-1F204118A203}">
      <dgm:prSet/>
      <dgm:spPr/>
      <dgm:t>
        <a:bodyPr/>
        <a:lstStyle/>
        <a:p>
          <a:endParaRPr lang="en-US"/>
        </a:p>
      </dgm:t>
    </dgm:pt>
    <dgm:pt modelId="{0E28B12B-412E-4681-AFD2-411C72E24C85}">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Confirmations of contract notifications and contract volume reallocations</a:t>
          </a:r>
        </a:p>
      </dgm:t>
    </dgm:pt>
    <dgm:pt modelId="{C0668180-29F3-4534-8C58-4C903A7F5E60}" type="parTrans" cxnId="{2C9F411F-EE18-437A-9C6B-C15287971E86}">
      <dgm:prSet/>
      <dgm:spPr/>
      <dgm:t>
        <a:bodyPr/>
        <a:lstStyle/>
        <a:p>
          <a:endParaRPr lang="en-US"/>
        </a:p>
      </dgm:t>
    </dgm:pt>
    <dgm:pt modelId="{254F3FCA-C387-44CC-B499-86DF1E3B9137}" type="sibTrans" cxnId="{2C9F411F-EE18-437A-9C6B-C15287971E86}">
      <dgm:prSet/>
      <dgm:spPr/>
      <dgm:t>
        <a:bodyPr/>
        <a:lstStyle/>
        <a:p>
          <a:endParaRPr lang="en-US"/>
        </a:p>
      </dgm:t>
    </dgm:pt>
    <dgm:pt modelId="{09FE7CB0-3B93-47AC-8B40-7FD79AF700F3}">
      <dgm:prSet custT="1"/>
      <dgm:spPr/>
      <dgm:t>
        <a:bodyPr/>
        <a:lstStyle/>
        <a:p>
          <a:pPr rtl="0"/>
          <a:r>
            <a:rPr kumimoji="0" lang="en-GB" sz="1600" b="0" i="0" u="none" strike="noStrike" cap="none" spc="0" normalizeH="0" baseline="0" noProof="0" dirty="0" smtClean="0">
              <a:ln>
                <a:noFill/>
              </a:ln>
              <a:solidFill>
                <a:prstClr val="black"/>
              </a:solidFill>
              <a:effectLst/>
              <a:uLnTx/>
              <a:uFillTx/>
              <a:latin typeface="Tahoma"/>
              <a:ea typeface="+mn-ea"/>
              <a:cs typeface="+mn-cs"/>
            </a:rPr>
            <a:t>Private party data - Delivered in time for gate closure</a:t>
          </a:r>
        </a:p>
      </dgm:t>
    </dgm:pt>
    <dgm:pt modelId="{0C8E690A-5AC9-4398-B0D1-DC6474F49C45}" type="parTrans" cxnId="{2D2CB249-FC76-4B03-8422-EF4E3DE77F02}">
      <dgm:prSet/>
      <dgm:spPr/>
      <dgm:t>
        <a:bodyPr/>
        <a:lstStyle/>
        <a:p>
          <a:endParaRPr lang="en-US"/>
        </a:p>
      </dgm:t>
    </dgm:pt>
    <dgm:pt modelId="{49843C39-FF9F-4C3C-8CB5-AA4765901422}" type="sibTrans" cxnId="{2D2CB249-FC76-4B03-8422-EF4E3DE77F02}">
      <dgm:prSet/>
      <dgm:spPr/>
      <dgm:t>
        <a:bodyPr/>
        <a:lstStyle/>
        <a:p>
          <a:endParaRPr lang="en-US"/>
        </a:p>
      </dgm:t>
    </dgm:pt>
    <dgm:pt modelId="{2C1DBB72-160E-4CC6-A210-E6B2ADEADF67}" type="pres">
      <dgm:prSet presAssocID="{CAC782C6-D9D5-4FED-8985-5BD50B4D66DB}" presName="Name0" presStyleCnt="0">
        <dgm:presLayoutVars>
          <dgm:dir/>
          <dgm:animLvl val="lvl"/>
          <dgm:resizeHandles val="exact"/>
        </dgm:presLayoutVars>
      </dgm:prSet>
      <dgm:spPr/>
      <dgm:t>
        <a:bodyPr/>
        <a:lstStyle/>
        <a:p>
          <a:endParaRPr lang="en-US"/>
        </a:p>
      </dgm:t>
    </dgm:pt>
    <dgm:pt modelId="{AABEE589-432B-48C2-B0DF-E8855BAA1878}" type="pres">
      <dgm:prSet presAssocID="{F0F74F8D-98B3-487F-B3B4-892AD2EA8FDF}" presName="linNode" presStyleCnt="0"/>
      <dgm:spPr/>
    </dgm:pt>
    <dgm:pt modelId="{9281AE47-E3D0-49E0-8DB7-E0428E64B10B}" type="pres">
      <dgm:prSet presAssocID="{F0F74F8D-98B3-487F-B3B4-892AD2EA8FDF}" presName="parentText" presStyleLbl="node1" presStyleIdx="0" presStyleCnt="4" custScaleX="53665" custLinFactNeighborX="-13032" custLinFactNeighborY="-208">
        <dgm:presLayoutVars>
          <dgm:chMax val="1"/>
          <dgm:bulletEnabled val="1"/>
        </dgm:presLayoutVars>
      </dgm:prSet>
      <dgm:spPr/>
      <dgm:t>
        <a:bodyPr/>
        <a:lstStyle/>
        <a:p>
          <a:endParaRPr lang="en-US"/>
        </a:p>
      </dgm:t>
    </dgm:pt>
    <dgm:pt modelId="{FD8E517A-44E1-41F9-8F29-4E15277D4243}" type="pres">
      <dgm:prSet presAssocID="{F0F74F8D-98B3-487F-B3B4-892AD2EA8FDF}" presName="descendantText" presStyleLbl="alignAccFollowNode1" presStyleIdx="0" presStyleCnt="4" custScaleX="125330" custScaleY="125520">
        <dgm:presLayoutVars>
          <dgm:bulletEnabled val="1"/>
        </dgm:presLayoutVars>
      </dgm:prSet>
      <dgm:spPr/>
      <dgm:t>
        <a:bodyPr/>
        <a:lstStyle/>
        <a:p>
          <a:endParaRPr lang="en-US"/>
        </a:p>
      </dgm:t>
    </dgm:pt>
    <dgm:pt modelId="{348654C6-5458-42A4-A463-29A707DF37D1}" type="pres">
      <dgm:prSet presAssocID="{E3971071-1BC5-427C-8567-5066807041F3}" presName="sp" presStyleCnt="0"/>
      <dgm:spPr/>
    </dgm:pt>
    <dgm:pt modelId="{F211C9AB-26C6-4F54-B55D-83B5B60CFD73}" type="pres">
      <dgm:prSet presAssocID="{BC9A17E4-C1EF-41D1-9812-0DB1033FD9F3}" presName="linNode" presStyleCnt="0"/>
      <dgm:spPr/>
    </dgm:pt>
    <dgm:pt modelId="{DCF5019A-5E7C-4259-AE2E-69CBF2D023FF}" type="pres">
      <dgm:prSet presAssocID="{BC9A17E4-C1EF-41D1-9812-0DB1033FD9F3}" presName="parentText" presStyleLbl="node1" presStyleIdx="1" presStyleCnt="4" custScaleX="53665" custLinFactNeighborX="-13032" custLinFactNeighborY="-208">
        <dgm:presLayoutVars>
          <dgm:chMax val="1"/>
          <dgm:bulletEnabled val="1"/>
        </dgm:presLayoutVars>
      </dgm:prSet>
      <dgm:spPr/>
      <dgm:t>
        <a:bodyPr/>
        <a:lstStyle/>
        <a:p>
          <a:endParaRPr lang="en-US"/>
        </a:p>
      </dgm:t>
    </dgm:pt>
    <dgm:pt modelId="{37832820-9D6D-46A5-B050-7882F9FC032C}" type="pres">
      <dgm:prSet presAssocID="{BC9A17E4-C1EF-41D1-9812-0DB1033FD9F3}" presName="descendantText" presStyleLbl="alignAccFollowNode1" presStyleIdx="1" presStyleCnt="4" custScaleX="125330">
        <dgm:presLayoutVars>
          <dgm:bulletEnabled val="1"/>
        </dgm:presLayoutVars>
      </dgm:prSet>
      <dgm:spPr/>
      <dgm:t>
        <a:bodyPr/>
        <a:lstStyle/>
        <a:p>
          <a:endParaRPr lang="en-US"/>
        </a:p>
      </dgm:t>
    </dgm:pt>
    <dgm:pt modelId="{A19E3201-461F-432C-BD80-C67F3C7F57EE}" type="pres">
      <dgm:prSet presAssocID="{242A0761-F742-470C-BDF3-C8EC306D520C}" presName="sp" presStyleCnt="0"/>
      <dgm:spPr/>
    </dgm:pt>
    <dgm:pt modelId="{E3511C72-0865-416F-9110-2E27CBE13AD4}" type="pres">
      <dgm:prSet presAssocID="{3CBB9F2A-B9C8-4DE2-ACFC-0D7E754F18CD}" presName="linNode" presStyleCnt="0"/>
      <dgm:spPr/>
    </dgm:pt>
    <dgm:pt modelId="{36A5F8AD-4299-46F0-B345-C1A68829C53B}" type="pres">
      <dgm:prSet presAssocID="{3CBB9F2A-B9C8-4DE2-ACFC-0D7E754F18CD}" presName="parentText" presStyleLbl="node1" presStyleIdx="2" presStyleCnt="4" custScaleX="53665" custLinFactNeighborX="-13032" custLinFactNeighborY="-208">
        <dgm:presLayoutVars>
          <dgm:chMax val="1"/>
          <dgm:bulletEnabled val="1"/>
        </dgm:presLayoutVars>
      </dgm:prSet>
      <dgm:spPr/>
      <dgm:t>
        <a:bodyPr/>
        <a:lstStyle/>
        <a:p>
          <a:endParaRPr lang="en-US"/>
        </a:p>
      </dgm:t>
    </dgm:pt>
    <dgm:pt modelId="{60D3C935-3117-46E8-95D8-A016CBA05D97}" type="pres">
      <dgm:prSet presAssocID="{3CBB9F2A-B9C8-4DE2-ACFC-0D7E754F18CD}" presName="descendantText" presStyleLbl="alignAccFollowNode1" presStyleIdx="2" presStyleCnt="4" custScaleX="125330" custScaleY="117052">
        <dgm:presLayoutVars>
          <dgm:bulletEnabled val="1"/>
        </dgm:presLayoutVars>
      </dgm:prSet>
      <dgm:spPr/>
      <dgm:t>
        <a:bodyPr/>
        <a:lstStyle/>
        <a:p>
          <a:endParaRPr lang="en-US"/>
        </a:p>
      </dgm:t>
    </dgm:pt>
    <dgm:pt modelId="{74F4833A-06FF-4313-BC5A-9BBDEA807419}" type="pres">
      <dgm:prSet presAssocID="{7B841F22-4F22-438F-9F8D-46DD57416D0B}" presName="sp" presStyleCnt="0"/>
      <dgm:spPr/>
    </dgm:pt>
    <dgm:pt modelId="{FA373D1E-6B16-4431-B322-D65723F8C664}" type="pres">
      <dgm:prSet presAssocID="{AAF67970-7FDD-4449-B6FA-9817E45F0BAC}" presName="linNode" presStyleCnt="0"/>
      <dgm:spPr/>
    </dgm:pt>
    <dgm:pt modelId="{B984FCD0-F42F-4A9D-9C60-D399928873A2}" type="pres">
      <dgm:prSet presAssocID="{AAF67970-7FDD-4449-B6FA-9817E45F0BAC}" presName="parentText" presStyleLbl="node1" presStyleIdx="3" presStyleCnt="4" custScaleX="53665" custLinFactNeighborX="-13032" custLinFactNeighborY="-208">
        <dgm:presLayoutVars>
          <dgm:chMax val="1"/>
          <dgm:bulletEnabled val="1"/>
        </dgm:presLayoutVars>
      </dgm:prSet>
      <dgm:spPr/>
      <dgm:t>
        <a:bodyPr/>
        <a:lstStyle/>
        <a:p>
          <a:endParaRPr lang="en-US"/>
        </a:p>
      </dgm:t>
    </dgm:pt>
    <dgm:pt modelId="{59186077-7B7E-4FB8-862F-CF14AA87D393}" type="pres">
      <dgm:prSet presAssocID="{AAF67970-7FDD-4449-B6FA-9817E45F0BAC}" presName="descendantText" presStyleLbl="alignAccFollowNode1" presStyleIdx="3" presStyleCnt="4" custScaleX="125330">
        <dgm:presLayoutVars>
          <dgm:bulletEnabled val="1"/>
        </dgm:presLayoutVars>
      </dgm:prSet>
      <dgm:spPr/>
      <dgm:t>
        <a:bodyPr/>
        <a:lstStyle/>
        <a:p>
          <a:endParaRPr lang="en-US"/>
        </a:p>
      </dgm:t>
    </dgm:pt>
  </dgm:ptLst>
  <dgm:cxnLst>
    <dgm:cxn modelId="{21412969-79E3-4A69-BDB3-3D5FA7DE95E9}" type="presOf" srcId="{0E28B12B-412E-4681-AFD2-411C72E24C85}" destId="{59186077-7B7E-4FB8-862F-CF14AA87D393}" srcOrd="0" destOrd="1" presId="urn:microsoft.com/office/officeart/2005/8/layout/vList5"/>
    <dgm:cxn modelId="{A34E4C6D-849E-4B56-A100-46FE02EEBD39}" type="presOf" srcId="{C856AAF3-2B42-42AC-BAB2-F59BA0C3A2B7}" destId="{60D3C935-3117-46E8-95D8-A016CBA05D97}" srcOrd="0" destOrd="0" presId="urn:microsoft.com/office/officeart/2005/8/layout/vList5"/>
    <dgm:cxn modelId="{2FE16546-CF0E-4E6C-A796-1D88C50810D4}" srcId="{F0F74F8D-98B3-487F-B3B4-892AD2EA8FDF}" destId="{3D462492-6EA0-414A-9828-0E512CA9F608}" srcOrd="2" destOrd="0" parTransId="{C46123FB-1B74-441E-8ADC-7AF1F1AECA8C}" sibTransId="{C3B4AF6E-B5D3-4FE8-BBF6-5988EB2AEC60}"/>
    <dgm:cxn modelId="{A8A36536-68C1-4ED8-9DE3-47161E1336F9}" type="presOf" srcId="{C89294B0-2325-43BC-996E-9F466BC18F5A}" destId="{FD8E517A-44E1-41F9-8F29-4E15277D4243}" srcOrd="0" destOrd="1" presId="urn:microsoft.com/office/officeart/2005/8/layout/vList5"/>
    <dgm:cxn modelId="{56373B38-AF55-4E84-B91E-79CB59795598}" srcId="{BC9A17E4-C1EF-41D1-9812-0DB1033FD9F3}" destId="{80E5D2C4-AE60-48EC-A236-3BC6E54DC080}" srcOrd="1" destOrd="0" parTransId="{A8F36C08-AC09-47B2-987A-7785AA2C5F26}" sibTransId="{DBA162CA-12C7-4088-8460-829CBD349DD9}"/>
    <dgm:cxn modelId="{F0257268-F9AC-44AC-BCF3-1661F842CF6B}" type="presOf" srcId="{0EBEB047-2FE7-4A84-A401-CFB3E9F28D1D}" destId="{FD8E517A-44E1-41F9-8F29-4E15277D4243}" srcOrd="0" destOrd="3" presId="urn:microsoft.com/office/officeart/2005/8/layout/vList5"/>
    <dgm:cxn modelId="{A187DC31-DBD7-4441-8024-CD9A2676128D}" type="presOf" srcId="{BC9A17E4-C1EF-41D1-9812-0DB1033FD9F3}" destId="{DCF5019A-5E7C-4259-AE2E-69CBF2D023FF}" srcOrd="0" destOrd="0" presId="urn:microsoft.com/office/officeart/2005/8/layout/vList5"/>
    <dgm:cxn modelId="{5C10C2CB-20C8-4993-BD63-F1A065776A0A}" type="presOf" srcId="{55E0FB78-766A-459D-B59E-5426EFB08433}" destId="{60D3C935-3117-46E8-95D8-A016CBA05D97}" srcOrd="0" destOrd="1" presId="urn:microsoft.com/office/officeart/2005/8/layout/vList5"/>
    <dgm:cxn modelId="{DEAE2F02-0E09-466E-89D9-B2895BD58FD0}" srcId="{BC9A17E4-C1EF-41D1-9812-0DB1033FD9F3}" destId="{CEB04582-92A4-4BB5-AFCF-1D3169B07A02}" srcOrd="2" destOrd="0" parTransId="{A1901BC8-1305-4FA4-B19C-BD895ED19E1B}" sibTransId="{AB2D173D-8264-4452-ACDD-4949016F55B2}"/>
    <dgm:cxn modelId="{E0BA8C2A-6029-4A6C-8FE4-24C8DA978302}" type="presOf" srcId="{B601543F-E60C-4204-8817-EB830600CA93}" destId="{FD8E517A-44E1-41F9-8F29-4E15277D4243}" srcOrd="0" destOrd="0" presId="urn:microsoft.com/office/officeart/2005/8/layout/vList5"/>
    <dgm:cxn modelId="{ABC8A7D1-8D2D-4D28-9F86-9E0B98D14868}" srcId="{CAC782C6-D9D5-4FED-8985-5BD50B4D66DB}" destId="{AAF67970-7FDD-4449-B6FA-9817E45F0BAC}" srcOrd="3" destOrd="0" parTransId="{16779899-CE6D-48EF-823C-E839AE3B63CA}" sibTransId="{49156AF4-5DD3-41DD-8064-875CCC03BD26}"/>
    <dgm:cxn modelId="{49572570-89BA-4119-8D55-C529E43A7EA1}" type="presOf" srcId="{CAC782C6-D9D5-4FED-8985-5BD50B4D66DB}" destId="{2C1DBB72-160E-4CC6-A210-E6B2ADEADF67}" srcOrd="0" destOrd="0" presId="urn:microsoft.com/office/officeart/2005/8/layout/vList5"/>
    <dgm:cxn modelId="{833475A2-AA97-4B5A-AE9A-7F565866A8C3}" srcId="{F0F74F8D-98B3-487F-B3B4-892AD2EA8FDF}" destId="{B601543F-E60C-4204-8817-EB830600CA93}" srcOrd="0" destOrd="0" parTransId="{4D88AA80-01DD-497B-9955-21587CC7CEDE}" sibTransId="{059A9E94-7591-40EB-A070-BA558C1D573A}"/>
    <dgm:cxn modelId="{DF269563-BBB9-4D10-B88B-129E27A082D8}" type="presOf" srcId="{F0F74F8D-98B3-487F-B3B4-892AD2EA8FDF}" destId="{9281AE47-E3D0-49E0-8DB7-E0428E64B10B}" srcOrd="0" destOrd="0" presId="urn:microsoft.com/office/officeart/2005/8/layout/vList5"/>
    <dgm:cxn modelId="{2D2CB249-FC76-4B03-8422-EF4E3DE77F02}" srcId="{AAF67970-7FDD-4449-B6FA-9817E45F0BAC}" destId="{09FE7CB0-3B93-47AC-8B40-7FD79AF700F3}" srcOrd="2" destOrd="0" parTransId="{0C8E690A-5AC9-4398-B0D1-DC6474F49C45}" sibTransId="{49843C39-FF9F-4C3C-8CB5-AA4765901422}"/>
    <dgm:cxn modelId="{9E0951D1-C89D-4257-BB8D-FCD825C3578A}" srcId="{F0F74F8D-98B3-487F-B3B4-892AD2EA8FDF}" destId="{0EBEB047-2FE7-4A84-A401-CFB3E9F28D1D}" srcOrd="3" destOrd="0" parTransId="{C94F4553-1FC7-46AA-A41A-30638A26F100}" sibTransId="{AB81408E-D960-480C-BEFF-8EA469C2FF6F}"/>
    <dgm:cxn modelId="{F1256891-C27C-48C6-BB5D-BB73D723C602}" srcId="{3CBB9F2A-B9C8-4DE2-ACFC-0D7E754F18CD}" destId="{55E0FB78-766A-459D-B59E-5426EFB08433}" srcOrd="1" destOrd="0" parTransId="{03EC98FE-1E7C-4F78-AC6B-F61BB3DC509E}" sibTransId="{070B6356-1BB7-4228-99AA-D4DB9B231DE7}"/>
    <dgm:cxn modelId="{2C9F411F-EE18-437A-9C6B-C15287971E86}" srcId="{AAF67970-7FDD-4449-B6FA-9817E45F0BAC}" destId="{0E28B12B-412E-4681-AFD2-411C72E24C85}" srcOrd="1" destOrd="0" parTransId="{C0668180-29F3-4534-8C58-4C903A7F5E60}" sibTransId="{254F3FCA-C387-44CC-B499-86DF1E3B9137}"/>
    <dgm:cxn modelId="{164B440B-904F-4817-B6A7-95680E7C7E76}" srcId="{CAC782C6-D9D5-4FED-8985-5BD50B4D66DB}" destId="{BC9A17E4-C1EF-41D1-9812-0DB1033FD9F3}" srcOrd="1" destOrd="0" parTransId="{2C7F155E-3659-4A38-AF29-68C42850E973}" sibTransId="{242A0761-F742-470C-BDF3-C8EC306D520C}"/>
    <dgm:cxn modelId="{7E9D76F6-154A-4448-9658-60F16D7AE8AF}" type="presOf" srcId="{6436193E-20EE-4A73-BC34-21C5B74FAF02}" destId="{60D3C935-3117-46E8-95D8-A016CBA05D97}" srcOrd="0" destOrd="4" presId="urn:microsoft.com/office/officeart/2005/8/layout/vList5"/>
    <dgm:cxn modelId="{7BB64145-9D00-47BC-A7A3-9696BC754BBA}" type="presOf" srcId="{80E5D2C4-AE60-48EC-A236-3BC6E54DC080}" destId="{37832820-9D6D-46A5-B050-7882F9FC032C}" srcOrd="0" destOrd="1" presId="urn:microsoft.com/office/officeart/2005/8/layout/vList5"/>
    <dgm:cxn modelId="{A2928140-FC4B-4B7F-9744-22AC29179413}" srcId="{F0F74F8D-98B3-487F-B3B4-892AD2EA8FDF}" destId="{BFA6F5F7-BCE9-453E-9127-027925414DBB}" srcOrd="4" destOrd="0" parTransId="{15242ACF-6B32-4E2F-9BD2-0FA8AE593B26}" sibTransId="{657D3A40-AAFA-4290-A010-F1B8FE3BAD84}"/>
    <dgm:cxn modelId="{80386214-68B7-490B-A5FC-B047E6CD7B84}" type="presOf" srcId="{46EF518F-E06D-4FD5-BA59-55350798C4C4}" destId="{60D3C935-3117-46E8-95D8-A016CBA05D97}" srcOrd="0" destOrd="2" presId="urn:microsoft.com/office/officeart/2005/8/layout/vList5"/>
    <dgm:cxn modelId="{4A55FD5F-396B-4A0A-BC48-4AEF7621FBD1}" type="presOf" srcId="{BFA6F5F7-BCE9-453E-9127-027925414DBB}" destId="{FD8E517A-44E1-41F9-8F29-4E15277D4243}" srcOrd="0" destOrd="4" presId="urn:microsoft.com/office/officeart/2005/8/layout/vList5"/>
    <dgm:cxn modelId="{9D7318D4-F03E-4CEC-9374-1C7768425140}" srcId="{3CBB9F2A-B9C8-4DE2-ACFC-0D7E754F18CD}" destId="{6436193E-20EE-4A73-BC34-21C5B74FAF02}" srcOrd="4" destOrd="0" parTransId="{0325278C-5447-4A88-BE31-6CDC8B77C71F}" sibTransId="{0EB899FC-2170-49E4-A369-926A71277F2C}"/>
    <dgm:cxn modelId="{7A9915C9-E60C-4565-8D3C-92D486008C6A}" srcId="{3CBB9F2A-B9C8-4DE2-ACFC-0D7E754F18CD}" destId="{595601AF-3B62-4C11-852E-322476C448B7}" srcOrd="3" destOrd="0" parTransId="{67386C55-FCF5-4C93-9D61-8846AAE88488}" sibTransId="{8FD4071F-FA2A-4BC7-B2DA-9C07E46534CA}"/>
    <dgm:cxn modelId="{2C2B832A-FA95-4C7C-BCA4-5A205186EC94}" type="presOf" srcId="{3CBB9F2A-B9C8-4DE2-ACFC-0D7E754F18CD}" destId="{36A5F8AD-4299-46F0-B345-C1A68829C53B}" srcOrd="0" destOrd="0" presId="urn:microsoft.com/office/officeart/2005/8/layout/vList5"/>
    <dgm:cxn modelId="{98CF1FD6-AF45-48C8-92FB-7061842FEAC4}" srcId="{3CBB9F2A-B9C8-4DE2-ACFC-0D7E754F18CD}" destId="{46EF518F-E06D-4FD5-BA59-55350798C4C4}" srcOrd="2" destOrd="0" parTransId="{501C8AE8-3040-458A-A255-636ABEC218CC}" sibTransId="{9C930499-DFF8-4A07-8432-2EED2065691C}"/>
    <dgm:cxn modelId="{EA85C956-8B69-43EE-A449-ACA14B5C71EB}" srcId="{3CBB9F2A-B9C8-4DE2-ACFC-0D7E754F18CD}" destId="{C856AAF3-2B42-42AC-BAB2-F59BA0C3A2B7}" srcOrd="0" destOrd="0" parTransId="{17D07751-DBD6-49F0-A2E1-2440749D9294}" sibTransId="{CBCB827B-DF4A-4826-8870-4BE22CC1D2F5}"/>
    <dgm:cxn modelId="{DC345C97-ABEE-42C8-B1FA-4BD6821C130E}" srcId="{CAC782C6-D9D5-4FED-8985-5BD50B4D66DB}" destId="{3CBB9F2A-B9C8-4DE2-ACFC-0D7E754F18CD}" srcOrd="2" destOrd="0" parTransId="{1A68C602-3E5C-4B14-8553-913458709D1E}" sibTransId="{7B841F22-4F22-438F-9F8D-46DD57416D0B}"/>
    <dgm:cxn modelId="{96456BF9-0362-4DF1-9C75-F1E6698943D6}" type="presOf" srcId="{595601AF-3B62-4C11-852E-322476C448B7}" destId="{60D3C935-3117-46E8-95D8-A016CBA05D97}" srcOrd="0" destOrd="3" presId="urn:microsoft.com/office/officeart/2005/8/layout/vList5"/>
    <dgm:cxn modelId="{D94BFCC1-EA42-4B7C-AEA6-B219F5391648}" srcId="{CAC782C6-D9D5-4FED-8985-5BD50B4D66DB}" destId="{F0F74F8D-98B3-487F-B3B4-892AD2EA8FDF}" srcOrd="0" destOrd="0" parTransId="{5942727B-7BC4-448E-A7CD-9F2CBD994766}" sibTransId="{E3971071-1BC5-427C-8567-5066807041F3}"/>
    <dgm:cxn modelId="{9C3394B7-186E-4B0D-9328-7651B4E020A1}" type="presOf" srcId="{CEB04582-92A4-4BB5-AFCF-1D3169B07A02}" destId="{37832820-9D6D-46A5-B050-7882F9FC032C}" srcOrd="0" destOrd="2" presId="urn:microsoft.com/office/officeart/2005/8/layout/vList5"/>
    <dgm:cxn modelId="{9B5E8911-E3FD-48B6-A1A5-1F204118A203}" srcId="{AAF67970-7FDD-4449-B6FA-9817E45F0BAC}" destId="{C798FF2B-B7EE-491B-884A-CB2362BDAB42}" srcOrd="0" destOrd="0" parTransId="{A0CD9089-1B42-416F-874D-9944FB891684}" sibTransId="{B9650171-6B20-4C54-86E7-A157FB902795}"/>
    <dgm:cxn modelId="{FBB7C7FA-0BCC-4990-9C1E-AEB011773C11}" type="presOf" srcId="{20C58DCF-88B1-4231-A12A-78E09FA12AA1}" destId="{37832820-9D6D-46A5-B050-7882F9FC032C}" srcOrd="0" destOrd="0" presId="urn:microsoft.com/office/officeart/2005/8/layout/vList5"/>
    <dgm:cxn modelId="{FC949BCE-5BE1-4982-AF0B-1D78D08BCBFA}" type="presOf" srcId="{C798FF2B-B7EE-491B-884A-CB2362BDAB42}" destId="{59186077-7B7E-4FB8-862F-CF14AA87D393}" srcOrd="0" destOrd="0" presId="urn:microsoft.com/office/officeart/2005/8/layout/vList5"/>
    <dgm:cxn modelId="{4C6F6162-C816-452B-A628-0CF73632F934}" type="presOf" srcId="{09FE7CB0-3B93-47AC-8B40-7FD79AF700F3}" destId="{59186077-7B7E-4FB8-862F-CF14AA87D393}" srcOrd="0" destOrd="2" presId="urn:microsoft.com/office/officeart/2005/8/layout/vList5"/>
    <dgm:cxn modelId="{AAA75BCC-951B-48C0-BD7E-00EE33EA93B2}" type="presOf" srcId="{3D462492-6EA0-414A-9828-0E512CA9F608}" destId="{FD8E517A-44E1-41F9-8F29-4E15277D4243}" srcOrd="0" destOrd="2" presId="urn:microsoft.com/office/officeart/2005/8/layout/vList5"/>
    <dgm:cxn modelId="{0CA8F384-AB0B-4C82-8249-36795EEDCE27}" srcId="{F0F74F8D-98B3-487F-B3B4-892AD2EA8FDF}" destId="{C89294B0-2325-43BC-996E-9F466BC18F5A}" srcOrd="1" destOrd="0" parTransId="{B5B2C423-099F-411E-8C9A-13F217C04B09}" sibTransId="{A36EA355-EDA3-42A9-A8FE-9F3153D8B079}"/>
    <dgm:cxn modelId="{2519DC65-8A98-4E2F-BD7E-D0837B17B178}" srcId="{BC9A17E4-C1EF-41D1-9812-0DB1033FD9F3}" destId="{20C58DCF-88B1-4231-A12A-78E09FA12AA1}" srcOrd="0" destOrd="0" parTransId="{D2EE8F4F-7F4E-4906-AB8B-C413B2A3B4D6}" sibTransId="{28BA29AE-39F2-4AF9-B6C6-071DD1628150}"/>
    <dgm:cxn modelId="{D2F4CDD3-2B22-448F-998E-A2976A3DD30C}" type="presOf" srcId="{AAF67970-7FDD-4449-B6FA-9817E45F0BAC}" destId="{B984FCD0-F42F-4A9D-9C60-D399928873A2}" srcOrd="0" destOrd="0" presId="urn:microsoft.com/office/officeart/2005/8/layout/vList5"/>
    <dgm:cxn modelId="{FFC2A26C-2634-4F11-9BEE-EF48BC9C96A0}" type="presParOf" srcId="{2C1DBB72-160E-4CC6-A210-E6B2ADEADF67}" destId="{AABEE589-432B-48C2-B0DF-E8855BAA1878}" srcOrd="0" destOrd="0" presId="urn:microsoft.com/office/officeart/2005/8/layout/vList5"/>
    <dgm:cxn modelId="{33DAAED6-9134-4EBB-8DCB-88A367D7D42C}" type="presParOf" srcId="{AABEE589-432B-48C2-B0DF-E8855BAA1878}" destId="{9281AE47-E3D0-49E0-8DB7-E0428E64B10B}" srcOrd="0" destOrd="0" presId="urn:microsoft.com/office/officeart/2005/8/layout/vList5"/>
    <dgm:cxn modelId="{7C8215BF-B6C6-4128-933A-D6B088CDD00B}" type="presParOf" srcId="{AABEE589-432B-48C2-B0DF-E8855BAA1878}" destId="{FD8E517A-44E1-41F9-8F29-4E15277D4243}" srcOrd="1" destOrd="0" presId="urn:microsoft.com/office/officeart/2005/8/layout/vList5"/>
    <dgm:cxn modelId="{5AE66C19-5931-49F2-BA40-1BB9C13DB363}" type="presParOf" srcId="{2C1DBB72-160E-4CC6-A210-E6B2ADEADF67}" destId="{348654C6-5458-42A4-A463-29A707DF37D1}" srcOrd="1" destOrd="0" presId="urn:microsoft.com/office/officeart/2005/8/layout/vList5"/>
    <dgm:cxn modelId="{BC41C04D-861C-4B43-AE59-97E282436E9C}" type="presParOf" srcId="{2C1DBB72-160E-4CC6-A210-E6B2ADEADF67}" destId="{F211C9AB-26C6-4F54-B55D-83B5B60CFD73}" srcOrd="2" destOrd="0" presId="urn:microsoft.com/office/officeart/2005/8/layout/vList5"/>
    <dgm:cxn modelId="{90265862-DA55-447F-978D-FCFDBF412642}" type="presParOf" srcId="{F211C9AB-26C6-4F54-B55D-83B5B60CFD73}" destId="{DCF5019A-5E7C-4259-AE2E-69CBF2D023FF}" srcOrd="0" destOrd="0" presId="urn:microsoft.com/office/officeart/2005/8/layout/vList5"/>
    <dgm:cxn modelId="{783E6EDF-5362-4EB0-B6A8-9A7FD48B4A8D}" type="presParOf" srcId="{F211C9AB-26C6-4F54-B55D-83B5B60CFD73}" destId="{37832820-9D6D-46A5-B050-7882F9FC032C}" srcOrd="1" destOrd="0" presId="urn:microsoft.com/office/officeart/2005/8/layout/vList5"/>
    <dgm:cxn modelId="{32F74CE4-7C29-46FA-B7C9-63FD400120D2}" type="presParOf" srcId="{2C1DBB72-160E-4CC6-A210-E6B2ADEADF67}" destId="{A19E3201-461F-432C-BD80-C67F3C7F57EE}" srcOrd="3" destOrd="0" presId="urn:microsoft.com/office/officeart/2005/8/layout/vList5"/>
    <dgm:cxn modelId="{8AFEDF7A-E514-42DE-9677-D9EB36B26184}" type="presParOf" srcId="{2C1DBB72-160E-4CC6-A210-E6B2ADEADF67}" destId="{E3511C72-0865-416F-9110-2E27CBE13AD4}" srcOrd="4" destOrd="0" presId="urn:microsoft.com/office/officeart/2005/8/layout/vList5"/>
    <dgm:cxn modelId="{66E2A4C6-A366-4E77-95A4-8AF5A6BBFAF4}" type="presParOf" srcId="{E3511C72-0865-416F-9110-2E27CBE13AD4}" destId="{36A5F8AD-4299-46F0-B345-C1A68829C53B}" srcOrd="0" destOrd="0" presId="urn:microsoft.com/office/officeart/2005/8/layout/vList5"/>
    <dgm:cxn modelId="{1DE8AF46-C611-4258-9733-D765F4C88549}" type="presParOf" srcId="{E3511C72-0865-416F-9110-2E27CBE13AD4}" destId="{60D3C935-3117-46E8-95D8-A016CBA05D97}" srcOrd="1" destOrd="0" presId="urn:microsoft.com/office/officeart/2005/8/layout/vList5"/>
    <dgm:cxn modelId="{15551066-E1D1-4471-B668-4F874BB53E87}" type="presParOf" srcId="{2C1DBB72-160E-4CC6-A210-E6B2ADEADF67}" destId="{74F4833A-06FF-4313-BC5A-9BBDEA807419}" srcOrd="5" destOrd="0" presId="urn:microsoft.com/office/officeart/2005/8/layout/vList5"/>
    <dgm:cxn modelId="{6D53AE4C-E52C-4AA8-B138-5FEEC07D0A33}" type="presParOf" srcId="{2C1DBB72-160E-4CC6-A210-E6B2ADEADF67}" destId="{FA373D1E-6B16-4431-B322-D65723F8C664}" srcOrd="6" destOrd="0" presId="urn:microsoft.com/office/officeart/2005/8/layout/vList5"/>
    <dgm:cxn modelId="{6DBE16B2-E525-40DA-9D1C-F0D16EAB887A}" type="presParOf" srcId="{FA373D1E-6B16-4431-B322-D65723F8C664}" destId="{B984FCD0-F42F-4A9D-9C60-D399928873A2}" srcOrd="0" destOrd="0" presId="urn:microsoft.com/office/officeart/2005/8/layout/vList5"/>
    <dgm:cxn modelId="{F66C6A59-8187-4D37-9B1C-0D67CCB83F0C}" type="presParOf" srcId="{FA373D1E-6B16-4431-B322-D65723F8C664}" destId="{59186077-7B7E-4FB8-862F-CF14AA87D39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CC499-C4AB-44C0-9023-467646A170F2}" type="doc">
      <dgm:prSet loTypeId="urn:microsoft.com/office/officeart/2005/8/layout/default" loCatId="list" qsTypeId="urn:microsoft.com/office/officeart/2005/8/quickstyle/simple3" qsCatId="simple" csTypeId="urn:microsoft.com/office/officeart/2005/8/colors/colorful1" csCatId="colorful" phldr="1"/>
      <dgm:spPr/>
      <dgm:t>
        <a:bodyPr/>
        <a:lstStyle/>
        <a:p>
          <a:endParaRPr lang="en-US"/>
        </a:p>
      </dgm:t>
    </dgm:pt>
    <dgm:pt modelId="{971C5F3C-D58E-403B-BFEA-35339CCB21DB}">
      <dgm:prSet phldrT="[Text]" custT="1"/>
      <dgm:spPr/>
      <dgm:t>
        <a:bodyPr/>
        <a:lstStyle/>
        <a:p>
          <a:r>
            <a:rPr lang="en-US" sz="2000" dirty="0" smtClean="0"/>
            <a:t>Datasets should be accurately described with industry standard metadata</a:t>
          </a:r>
          <a:endParaRPr lang="en-US" sz="2000" dirty="0"/>
        </a:p>
      </dgm:t>
    </dgm:pt>
    <dgm:pt modelId="{7289920A-5A5D-4587-B19F-B31F7264CACA}" type="parTrans" cxnId="{86A35076-8DC9-4AD4-A873-0DCDC0272790}">
      <dgm:prSet/>
      <dgm:spPr/>
      <dgm:t>
        <a:bodyPr/>
        <a:lstStyle/>
        <a:p>
          <a:endParaRPr lang="en-US"/>
        </a:p>
      </dgm:t>
    </dgm:pt>
    <dgm:pt modelId="{57C9C606-495A-4372-BF4A-77992EAE68F2}" type="sibTrans" cxnId="{86A35076-8DC9-4AD4-A873-0DCDC0272790}">
      <dgm:prSet/>
      <dgm:spPr/>
      <dgm:t>
        <a:bodyPr/>
        <a:lstStyle/>
        <a:p>
          <a:endParaRPr lang="en-US"/>
        </a:p>
      </dgm:t>
    </dgm:pt>
    <dgm:pt modelId="{9A12CD65-14A2-4C38-8D7B-4235FDD04BAD}">
      <dgm:prSet custT="1"/>
      <dgm:spPr/>
      <dgm:t>
        <a:bodyPr/>
        <a:lstStyle/>
        <a:p>
          <a:r>
            <a:rPr lang="en-US" sz="2000" dirty="0" smtClean="0"/>
            <a:t>Data, Metadata and supporting information should use common terms</a:t>
          </a:r>
          <a:endParaRPr lang="en-US" sz="2000" dirty="0"/>
        </a:p>
      </dgm:t>
    </dgm:pt>
    <dgm:pt modelId="{46A4EBB0-4E87-4513-B976-E80E9795F0C9}" type="parTrans" cxnId="{6AE58619-39A1-4E9E-9707-07C323A63DF7}">
      <dgm:prSet/>
      <dgm:spPr/>
      <dgm:t>
        <a:bodyPr/>
        <a:lstStyle/>
        <a:p>
          <a:endParaRPr lang="en-US"/>
        </a:p>
      </dgm:t>
    </dgm:pt>
    <dgm:pt modelId="{85B3BF2E-1F85-464B-B71A-CB73AB8CE1A4}" type="sibTrans" cxnId="{6AE58619-39A1-4E9E-9707-07C323A63DF7}">
      <dgm:prSet/>
      <dgm:spPr/>
      <dgm:t>
        <a:bodyPr/>
        <a:lstStyle/>
        <a:p>
          <a:endParaRPr lang="en-US"/>
        </a:p>
      </dgm:t>
    </dgm:pt>
    <dgm:pt modelId="{2ED99EFF-A8A9-4061-88CC-6C8499789FF3}">
      <dgm:prSet custT="1"/>
      <dgm:spPr/>
      <dgm:t>
        <a:bodyPr/>
        <a:lstStyle/>
        <a:p>
          <a:r>
            <a:rPr lang="en-US" sz="2000" dirty="0" smtClean="0"/>
            <a:t>Custodians should ensure that datasets are discoverable </a:t>
          </a:r>
        </a:p>
      </dgm:t>
    </dgm:pt>
    <dgm:pt modelId="{4F67EE83-0DAB-459C-AAA6-95733041F2C5}" type="parTrans" cxnId="{C4A20AE4-AFCC-43AB-82B6-39F1155D159C}">
      <dgm:prSet/>
      <dgm:spPr/>
      <dgm:t>
        <a:bodyPr/>
        <a:lstStyle/>
        <a:p>
          <a:endParaRPr lang="en-US"/>
        </a:p>
      </dgm:t>
    </dgm:pt>
    <dgm:pt modelId="{53EA4200-EBED-4CC0-998C-4E7BDE8CBEFD}" type="sibTrans" cxnId="{C4A20AE4-AFCC-43AB-82B6-39F1155D159C}">
      <dgm:prSet/>
      <dgm:spPr/>
      <dgm:t>
        <a:bodyPr/>
        <a:lstStyle/>
        <a:p>
          <a:endParaRPr lang="en-US"/>
        </a:p>
      </dgm:t>
    </dgm:pt>
    <dgm:pt modelId="{C8933ADC-7F38-4CF0-95DE-B7AEAF4D8A94}">
      <dgm:prSet custT="1"/>
      <dgm:spPr/>
      <dgm:t>
        <a:bodyPr/>
        <a:lstStyle/>
        <a:p>
          <a:r>
            <a:rPr lang="en-US" sz="2000" dirty="0" smtClean="0"/>
            <a:t>Store and archive so that maximum sustaining value is achieved</a:t>
          </a:r>
          <a:endParaRPr lang="en-GB" sz="2000" dirty="0"/>
        </a:p>
      </dgm:t>
    </dgm:pt>
    <dgm:pt modelId="{4C0A4447-EFA8-4D09-9A5E-7A5342F925F3}" type="parTrans" cxnId="{FA292F99-935B-4F60-B583-E146308AD26B}">
      <dgm:prSet/>
      <dgm:spPr/>
      <dgm:t>
        <a:bodyPr/>
        <a:lstStyle/>
        <a:p>
          <a:endParaRPr lang="en-US"/>
        </a:p>
      </dgm:t>
    </dgm:pt>
    <dgm:pt modelId="{FB522C6E-678C-4E89-97BB-60612FC8D9B0}" type="sibTrans" cxnId="{FA292F99-935B-4F60-B583-E146308AD26B}">
      <dgm:prSet/>
      <dgm:spPr/>
      <dgm:t>
        <a:bodyPr/>
        <a:lstStyle/>
        <a:p>
          <a:endParaRPr lang="en-US"/>
        </a:p>
      </dgm:t>
    </dgm:pt>
    <dgm:pt modelId="{719D7C5D-CC5F-4E4E-96CA-28927F27B3A2}">
      <dgm:prSet custT="1"/>
      <dgm:spPr/>
      <dgm:t>
        <a:bodyPr/>
        <a:lstStyle/>
        <a:p>
          <a:r>
            <a:rPr lang="en-US" sz="2000" dirty="0" smtClean="0"/>
            <a:t>Datasets should have supporting information to make data understandable</a:t>
          </a:r>
        </a:p>
      </dgm:t>
    </dgm:pt>
    <dgm:pt modelId="{DE7083F9-B5DC-4D31-86E6-9EA82E71F4CD}" type="sibTrans" cxnId="{F8B6B2B3-4AEF-4C69-9E8D-89E970750735}">
      <dgm:prSet/>
      <dgm:spPr/>
      <dgm:t>
        <a:bodyPr/>
        <a:lstStyle/>
        <a:p>
          <a:endParaRPr lang="en-US"/>
        </a:p>
      </dgm:t>
    </dgm:pt>
    <dgm:pt modelId="{AAF54AA4-7833-46B5-84F5-77935A729A94}" type="parTrans" cxnId="{F8B6B2B3-4AEF-4C69-9E8D-89E970750735}">
      <dgm:prSet/>
      <dgm:spPr/>
      <dgm:t>
        <a:bodyPr/>
        <a:lstStyle/>
        <a:p>
          <a:endParaRPr lang="en-US"/>
        </a:p>
      </dgm:t>
    </dgm:pt>
    <dgm:pt modelId="{3FD169BE-A3C2-45DD-969F-9E004E5C6581}">
      <dgm:prSet custT="1"/>
      <dgm:spPr/>
      <dgm:t>
        <a:bodyPr/>
        <a:lstStyle/>
        <a:p>
          <a:r>
            <a:rPr lang="en-US" sz="2000" dirty="0" smtClean="0"/>
            <a:t>Custodians should learn and understand needs of their data users</a:t>
          </a:r>
          <a:endParaRPr lang="en-US" sz="2000" dirty="0"/>
        </a:p>
      </dgm:t>
    </dgm:pt>
    <dgm:pt modelId="{D1EED2C4-DBB0-4070-BCA1-2AF6361D3F88}" type="sibTrans" cxnId="{20AEADEC-1EA5-4EA9-A39D-EB83ACB30D0E}">
      <dgm:prSet/>
      <dgm:spPr/>
      <dgm:t>
        <a:bodyPr/>
        <a:lstStyle/>
        <a:p>
          <a:endParaRPr lang="en-US"/>
        </a:p>
      </dgm:t>
    </dgm:pt>
    <dgm:pt modelId="{13B99F40-B087-4B94-A4C1-9A32FEDC063B}" type="parTrans" cxnId="{20AEADEC-1EA5-4EA9-A39D-EB83ACB30D0E}">
      <dgm:prSet/>
      <dgm:spPr/>
      <dgm:t>
        <a:bodyPr/>
        <a:lstStyle/>
        <a:p>
          <a:endParaRPr lang="en-US"/>
        </a:p>
      </dgm:t>
    </dgm:pt>
    <dgm:pt modelId="{DA1788FF-7B86-401F-88C2-4604318C8B04}">
      <dgm:prSet custT="1"/>
      <dgm:spPr/>
      <dgm:t>
        <a:bodyPr/>
        <a:lstStyle/>
        <a:p>
          <a:r>
            <a:rPr lang="en-US" sz="2000" dirty="0" smtClean="0"/>
            <a:t>Identify the types of roles played by stakeholders of the data</a:t>
          </a:r>
          <a:endParaRPr lang="en-US" sz="2000" dirty="0"/>
        </a:p>
      </dgm:t>
    </dgm:pt>
    <dgm:pt modelId="{930A498B-B60F-46D8-BD01-6D40FE5E0D88}" type="sibTrans" cxnId="{44919809-73BD-436C-ACD7-8BD7579C5DDA}">
      <dgm:prSet/>
      <dgm:spPr/>
      <dgm:t>
        <a:bodyPr/>
        <a:lstStyle/>
        <a:p>
          <a:endParaRPr lang="en-US"/>
        </a:p>
      </dgm:t>
    </dgm:pt>
    <dgm:pt modelId="{7CC3EC66-0880-43D8-8383-E17F29132F8A}" type="parTrans" cxnId="{44919809-73BD-436C-ACD7-8BD7579C5DDA}">
      <dgm:prSet/>
      <dgm:spPr/>
      <dgm:t>
        <a:bodyPr/>
        <a:lstStyle/>
        <a:p>
          <a:endParaRPr lang="en-US"/>
        </a:p>
      </dgm:t>
    </dgm:pt>
    <dgm:pt modelId="{F0282504-1CDB-4EF8-BAC9-D29171D65828}">
      <dgm:prSet custT="1"/>
      <dgm:spPr/>
      <dgm:t>
        <a:bodyPr/>
        <a:lstStyle/>
        <a:p>
          <a:r>
            <a:rPr lang="en-US" sz="2000" dirty="0" smtClean="0"/>
            <a:t>Ensure data quality improvement is prioritised by user needs</a:t>
          </a:r>
          <a:endParaRPr lang="en-US" sz="2000" dirty="0"/>
        </a:p>
      </dgm:t>
    </dgm:pt>
    <dgm:pt modelId="{EC9DE9AB-7965-457A-AADB-F6AAE465D366}" type="sibTrans" cxnId="{5A7B4E97-FAF9-4EA7-BA4B-FBBD99E60782}">
      <dgm:prSet/>
      <dgm:spPr/>
      <dgm:t>
        <a:bodyPr/>
        <a:lstStyle/>
        <a:p>
          <a:endParaRPr lang="en-US"/>
        </a:p>
      </dgm:t>
    </dgm:pt>
    <dgm:pt modelId="{80C07580-7C5B-4D9D-8C03-D4E79938A0B2}" type="parTrans" cxnId="{5A7B4E97-FAF9-4EA7-BA4B-FBBD99E60782}">
      <dgm:prSet/>
      <dgm:spPr/>
      <dgm:t>
        <a:bodyPr/>
        <a:lstStyle/>
        <a:p>
          <a:endParaRPr lang="en-US"/>
        </a:p>
      </dgm:t>
    </dgm:pt>
    <dgm:pt modelId="{F5AA1B86-F997-44BA-A15A-80B3A59EB58F}">
      <dgm:prSet custT="1"/>
      <dgm:spPr/>
      <dgm:t>
        <a:bodyPr/>
        <a:lstStyle/>
        <a:p>
          <a:r>
            <a:rPr lang="en-US" sz="2000" dirty="0" smtClean="0"/>
            <a:t>Data relating to common assets is Presumed Open</a:t>
          </a:r>
          <a:endParaRPr lang="en-US" sz="2000" dirty="0"/>
        </a:p>
      </dgm:t>
    </dgm:pt>
    <dgm:pt modelId="{740E8AB9-DE96-4CA4-AD2F-BB8B861BEB87}" type="sibTrans" cxnId="{4D9F46CD-9675-4CB9-8391-ACC5246AF5A0}">
      <dgm:prSet/>
      <dgm:spPr/>
      <dgm:t>
        <a:bodyPr/>
        <a:lstStyle/>
        <a:p>
          <a:endParaRPr lang="en-US"/>
        </a:p>
      </dgm:t>
    </dgm:pt>
    <dgm:pt modelId="{DE2539E7-D856-4F4C-BC75-5242B404C5D9}" type="parTrans" cxnId="{4D9F46CD-9675-4CB9-8391-ACC5246AF5A0}">
      <dgm:prSet/>
      <dgm:spPr/>
      <dgm:t>
        <a:bodyPr/>
        <a:lstStyle/>
        <a:p>
          <a:endParaRPr lang="en-US"/>
        </a:p>
      </dgm:t>
    </dgm:pt>
    <dgm:pt modelId="{BA7098FC-9A13-4458-A5D3-09AF48F54019}">
      <dgm:prSet custT="1"/>
      <dgm:spPr/>
      <dgm:t>
        <a:bodyPr/>
        <a:lstStyle/>
        <a:p>
          <a:r>
            <a:rPr lang="en-US" sz="2000" dirty="0" smtClean="0"/>
            <a:t>Presumed open data should go through Open Data Triage</a:t>
          </a:r>
        </a:p>
      </dgm:t>
    </dgm:pt>
    <dgm:pt modelId="{D08A90CD-B2BE-42DA-80E1-6DF5C0901D6F}" type="sibTrans" cxnId="{A79B35AB-450F-4C7A-810E-7E8FA61DD221}">
      <dgm:prSet/>
      <dgm:spPr/>
      <dgm:t>
        <a:bodyPr/>
        <a:lstStyle/>
        <a:p>
          <a:endParaRPr lang="en-US"/>
        </a:p>
      </dgm:t>
    </dgm:pt>
    <dgm:pt modelId="{318C64BB-7066-4BE1-932F-57EECF38F0D7}" type="parTrans" cxnId="{A79B35AB-450F-4C7A-810E-7E8FA61DD221}">
      <dgm:prSet/>
      <dgm:spPr/>
      <dgm:t>
        <a:bodyPr/>
        <a:lstStyle/>
        <a:p>
          <a:endParaRPr lang="en-US"/>
        </a:p>
      </dgm:t>
    </dgm:pt>
    <dgm:pt modelId="{CF6ED707-BE51-4686-9D66-33D50D821A15}">
      <dgm:prSet custT="1"/>
      <dgm:spPr/>
      <dgm:t>
        <a:bodyPr/>
        <a:lstStyle/>
        <a:p>
          <a:r>
            <a:rPr lang="en-US" sz="2000" dirty="0" smtClean="0"/>
            <a:t>Data should be interoperable with other data and digital services</a:t>
          </a:r>
          <a:endParaRPr lang="en-US" sz="2000" dirty="0"/>
        </a:p>
      </dgm:t>
    </dgm:pt>
    <dgm:pt modelId="{FE268F88-71F4-4932-9572-C6241AA4B55E}" type="sibTrans" cxnId="{39FEAFD7-E688-462A-A7CC-8E3D584BC3A4}">
      <dgm:prSet/>
      <dgm:spPr/>
      <dgm:t>
        <a:bodyPr/>
        <a:lstStyle/>
        <a:p>
          <a:endParaRPr lang="en-US"/>
        </a:p>
      </dgm:t>
    </dgm:pt>
    <dgm:pt modelId="{6ACAD23F-A5F3-4FB1-B226-501B8EA59530}" type="parTrans" cxnId="{39FEAFD7-E688-462A-A7CC-8E3D584BC3A4}">
      <dgm:prSet/>
      <dgm:spPr/>
      <dgm:t>
        <a:bodyPr/>
        <a:lstStyle/>
        <a:p>
          <a:endParaRPr lang="en-US"/>
        </a:p>
      </dgm:t>
    </dgm:pt>
    <dgm:pt modelId="{E692C044-9450-4809-BB46-5DCC46A227CD}">
      <dgm:prSet custT="1"/>
      <dgm:spPr/>
      <dgm:t>
        <a:bodyPr/>
        <a:lstStyle/>
        <a:p>
          <a:r>
            <a:rPr lang="en-US" sz="2000" dirty="0" smtClean="0"/>
            <a:t>Adhere to security, privacy and resilience best practice</a:t>
          </a:r>
          <a:endParaRPr lang="en-US" sz="2000" dirty="0"/>
        </a:p>
      </dgm:t>
    </dgm:pt>
    <dgm:pt modelId="{0EEBB9D0-C44D-4C6C-B90E-B799C2A7E9C8}" type="sibTrans" cxnId="{10802927-805E-49C9-9CFA-7E46854C3055}">
      <dgm:prSet/>
      <dgm:spPr/>
      <dgm:t>
        <a:bodyPr/>
        <a:lstStyle/>
        <a:p>
          <a:endParaRPr lang="en-US"/>
        </a:p>
      </dgm:t>
    </dgm:pt>
    <dgm:pt modelId="{075D5B3E-884E-484C-8B4C-BA4CB1315073}" type="parTrans" cxnId="{10802927-805E-49C9-9CFA-7E46854C3055}">
      <dgm:prSet/>
      <dgm:spPr/>
      <dgm:t>
        <a:bodyPr/>
        <a:lstStyle/>
        <a:p>
          <a:endParaRPr lang="en-US"/>
        </a:p>
      </dgm:t>
    </dgm:pt>
    <dgm:pt modelId="{88FE9AC6-5CA0-435B-9160-2710580CDF77}" type="pres">
      <dgm:prSet presAssocID="{EABCC499-C4AB-44C0-9023-467646A170F2}" presName="diagram" presStyleCnt="0">
        <dgm:presLayoutVars>
          <dgm:dir/>
          <dgm:resizeHandles val="exact"/>
        </dgm:presLayoutVars>
      </dgm:prSet>
      <dgm:spPr/>
      <dgm:t>
        <a:bodyPr/>
        <a:lstStyle/>
        <a:p>
          <a:endParaRPr lang="en-US"/>
        </a:p>
      </dgm:t>
    </dgm:pt>
    <dgm:pt modelId="{B55FE364-4D20-4628-8362-CB60E2DA33FB}" type="pres">
      <dgm:prSet presAssocID="{971C5F3C-D58E-403B-BFEA-35339CCB21DB}" presName="node" presStyleLbl="node1" presStyleIdx="0" presStyleCnt="12" custScaleX="134580">
        <dgm:presLayoutVars>
          <dgm:bulletEnabled val="1"/>
        </dgm:presLayoutVars>
      </dgm:prSet>
      <dgm:spPr/>
      <dgm:t>
        <a:bodyPr/>
        <a:lstStyle/>
        <a:p>
          <a:endParaRPr lang="en-US"/>
        </a:p>
      </dgm:t>
    </dgm:pt>
    <dgm:pt modelId="{77E3DC8C-D3CD-4E97-AA96-32EF1921B492}" type="pres">
      <dgm:prSet presAssocID="{57C9C606-495A-4372-BF4A-77992EAE68F2}" presName="sibTrans" presStyleCnt="0"/>
      <dgm:spPr/>
    </dgm:pt>
    <dgm:pt modelId="{44C09AB9-C51B-4128-99B9-8197C27565C6}" type="pres">
      <dgm:prSet presAssocID="{9A12CD65-14A2-4C38-8D7B-4235FDD04BAD}" presName="node" presStyleLbl="node1" presStyleIdx="1" presStyleCnt="12" custScaleX="134580">
        <dgm:presLayoutVars>
          <dgm:bulletEnabled val="1"/>
        </dgm:presLayoutVars>
      </dgm:prSet>
      <dgm:spPr/>
      <dgm:t>
        <a:bodyPr/>
        <a:lstStyle/>
        <a:p>
          <a:endParaRPr lang="en-US"/>
        </a:p>
      </dgm:t>
    </dgm:pt>
    <dgm:pt modelId="{DF0A579A-74D7-479A-AE72-A3596A9908C3}" type="pres">
      <dgm:prSet presAssocID="{85B3BF2E-1F85-464B-B71A-CB73AB8CE1A4}" presName="sibTrans" presStyleCnt="0"/>
      <dgm:spPr/>
    </dgm:pt>
    <dgm:pt modelId="{C95A8B44-742D-42E4-B8CB-B5E23B82E17A}" type="pres">
      <dgm:prSet presAssocID="{2ED99EFF-A8A9-4061-88CC-6C8499789FF3}" presName="node" presStyleLbl="node1" presStyleIdx="2" presStyleCnt="12" custScaleX="134580">
        <dgm:presLayoutVars>
          <dgm:bulletEnabled val="1"/>
        </dgm:presLayoutVars>
      </dgm:prSet>
      <dgm:spPr/>
      <dgm:t>
        <a:bodyPr/>
        <a:lstStyle/>
        <a:p>
          <a:endParaRPr lang="en-US"/>
        </a:p>
      </dgm:t>
    </dgm:pt>
    <dgm:pt modelId="{3CEA5D95-6AC5-4593-B4EC-850A09FFB5B6}" type="pres">
      <dgm:prSet presAssocID="{53EA4200-EBED-4CC0-998C-4E7BDE8CBEFD}" presName="sibTrans" presStyleCnt="0"/>
      <dgm:spPr/>
    </dgm:pt>
    <dgm:pt modelId="{888FAC8A-4923-491E-8EE1-EC2693AC4D37}" type="pres">
      <dgm:prSet presAssocID="{719D7C5D-CC5F-4E4E-96CA-28927F27B3A2}" presName="node" presStyleLbl="node1" presStyleIdx="3" presStyleCnt="12" custScaleX="134580">
        <dgm:presLayoutVars>
          <dgm:bulletEnabled val="1"/>
        </dgm:presLayoutVars>
      </dgm:prSet>
      <dgm:spPr/>
      <dgm:t>
        <a:bodyPr/>
        <a:lstStyle/>
        <a:p>
          <a:endParaRPr lang="en-US"/>
        </a:p>
      </dgm:t>
    </dgm:pt>
    <dgm:pt modelId="{2524D00A-8BC3-49E2-B1CE-8879B7FF431D}" type="pres">
      <dgm:prSet presAssocID="{DE7083F9-B5DC-4D31-86E6-9EA82E71F4CD}" presName="sibTrans" presStyleCnt="0"/>
      <dgm:spPr/>
    </dgm:pt>
    <dgm:pt modelId="{D0982759-0C08-4084-BE2D-478D78A44278}" type="pres">
      <dgm:prSet presAssocID="{3FD169BE-A3C2-45DD-969F-9E004E5C6581}" presName="node" presStyleLbl="node1" presStyleIdx="4" presStyleCnt="12" custScaleX="134580">
        <dgm:presLayoutVars>
          <dgm:bulletEnabled val="1"/>
        </dgm:presLayoutVars>
      </dgm:prSet>
      <dgm:spPr/>
      <dgm:t>
        <a:bodyPr/>
        <a:lstStyle/>
        <a:p>
          <a:endParaRPr lang="en-US"/>
        </a:p>
      </dgm:t>
    </dgm:pt>
    <dgm:pt modelId="{0E883AA7-E882-43FE-B688-2D5427878F88}" type="pres">
      <dgm:prSet presAssocID="{D1EED2C4-DBB0-4070-BCA1-2AF6361D3F88}" presName="sibTrans" presStyleCnt="0"/>
      <dgm:spPr/>
    </dgm:pt>
    <dgm:pt modelId="{C9686560-4CF5-4AD7-AD87-B9E3863A03B0}" type="pres">
      <dgm:prSet presAssocID="{DA1788FF-7B86-401F-88C2-4604318C8B04}" presName="node" presStyleLbl="node1" presStyleIdx="5" presStyleCnt="12" custScaleX="134580">
        <dgm:presLayoutVars>
          <dgm:bulletEnabled val="1"/>
        </dgm:presLayoutVars>
      </dgm:prSet>
      <dgm:spPr/>
      <dgm:t>
        <a:bodyPr/>
        <a:lstStyle/>
        <a:p>
          <a:endParaRPr lang="en-US"/>
        </a:p>
      </dgm:t>
    </dgm:pt>
    <dgm:pt modelId="{E324FFDD-75FD-49C6-A7B7-C0B5AE956FF0}" type="pres">
      <dgm:prSet presAssocID="{930A498B-B60F-46D8-BD01-6D40FE5E0D88}" presName="sibTrans" presStyleCnt="0"/>
      <dgm:spPr/>
    </dgm:pt>
    <dgm:pt modelId="{517A64DC-73C6-4371-B041-1A7AF3257232}" type="pres">
      <dgm:prSet presAssocID="{F0282504-1CDB-4EF8-BAC9-D29171D65828}" presName="node" presStyleLbl="node1" presStyleIdx="6" presStyleCnt="12" custScaleX="134580">
        <dgm:presLayoutVars>
          <dgm:bulletEnabled val="1"/>
        </dgm:presLayoutVars>
      </dgm:prSet>
      <dgm:spPr/>
      <dgm:t>
        <a:bodyPr/>
        <a:lstStyle/>
        <a:p>
          <a:endParaRPr lang="en-US"/>
        </a:p>
      </dgm:t>
    </dgm:pt>
    <dgm:pt modelId="{08C3255F-24F2-4EFA-816A-A49E8D910C71}" type="pres">
      <dgm:prSet presAssocID="{EC9DE9AB-7965-457A-AADB-F6AAE465D366}" presName="sibTrans" presStyleCnt="0"/>
      <dgm:spPr/>
    </dgm:pt>
    <dgm:pt modelId="{BA97FE62-C7E0-4E51-B7BA-CD65509CAAE5}" type="pres">
      <dgm:prSet presAssocID="{F5AA1B86-F997-44BA-A15A-80B3A59EB58F}" presName="node" presStyleLbl="node1" presStyleIdx="7" presStyleCnt="12" custScaleX="134580">
        <dgm:presLayoutVars>
          <dgm:bulletEnabled val="1"/>
        </dgm:presLayoutVars>
      </dgm:prSet>
      <dgm:spPr/>
      <dgm:t>
        <a:bodyPr/>
        <a:lstStyle/>
        <a:p>
          <a:endParaRPr lang="en-US"/>
        </a:p>
      </dgm:t>
    </dgm:pt>
    <dgm:pt modelId="{D72EDC20-36DA-4120-8195-75DC7D7FFB72}" type="pres">
      <dgm:prSet presAssocID="{740E8AB9-DE96-4CA4-AD2F-BB8B861BEB87}" presName="sibTrans" presStyleCnt="0"/>
      <dgm:spPr/>
    </dgm:pt>
    <dgm:pt modelId="{BD23B0DE-66A5-4983-BC42-E7AB01CF03A3}" type="pres">
      <dgm:prSet presAssocID="{BA7098FC-9A13-4458-A5D3-09AF48F54019}" presName="node" presStyleLbl="node1" presStyleIdx="8" presStyleCnt="12" custScaleX="134580">
        <dgm:presLayoutVars>
          <dgm:bulletEnabled val="1"/>
        </dgm:presLayoutVars>
      </dgm:prSet>
      <dgm:spPr/>
      <dgm:t>
        <a:bodyPr/>
        <a:lstStyle/>
        <a:p>
          <a:endParaRPr lang="en-US"/>
        </a:p>
      </dgm:t>
    </dgm:pt>
    <dgm:pt modelId="{28E9A61A-8820-4BE7-AA9C-86FC4245AAF0}" type="pres">
      <dgm:prSet presAssocID="{D08A90CD-B2BE-42DA-80E1-6DF5C0901D6F}" presName="sibTrans" presStyleCnt="0"/>
      <dgm:spPr/>
    </dgm:pt>
    <dgm:pt modelId="{2A71A854-92C7-46FC-98D5-CCF607C453FE}" type="pres">
      <dgm:prSet presAssocID="{CF6ED707-BE51-4686-9D66-33D50D821A15}" presName="node" presStyleLbl="node1" presStyleIdx="9" presStyleCnt="12" custScaleX="134580">
        <dgm:presLayoutVars>
          <dgm:bulletEnabled val="1"/>
        </dgm:presLayoutVars>
      </dgm:prSet>
      <dgm:spPr/>
      <dgm:t>
        <a:bodyPr/>
        <a:lstStyle/>
        <a:p>
          <a:endParaRPr lang="en-US"/>
        </a:p>
      </dgm:t>
    </dgm:pt>
    <dgm:pt modelId="{8258BE8E-6726-4A66-9000-574F2C3D41AD}" type="pres">
      <dgm:prSet presAssocID="{FE268F88-71F4-4932-9572-C6241AA4B55E}" presName="sibTrans" presStyleCnt="0"/>
      <dgm:spPr/>
    </dgm:pt>
    <dgm:pt modelId="{EADF3FC5-2177-485D-8562-30D2D13E4C90}" type="pres">
      <dgm:prSet presAssocID="{E692C044-9450-4809-BB46-5DCC46A227CD}" presName="node" presStyleLbl="node1" presStyleIdx="10" presStyleCnt="12" custScaleX="134580">
        <dgm:presLayoutVars>
          <dgm:bulletEnabled val="1"/>
        </dgm:presLayoutVars>
      </dgm:prSet>
      <dgm:spPr/>
      <dgm:t>
        <a:bodyPr/>
        <a:lstStyle/>
        <a:p>
          <a:endParaRPr lang="en-US"/>
        </a:p>
      </dgm:t>
    </dgm:pt>
    <dgm:pt modelId="{D559F009-E5C0-466C-A230-655AFE75E7AD}" type="pres">
      <dgm:prSet presAssocID="{0EEBB9D0-C44D-4C6C-B90E-B799C2A7E9C8}" presName="sibTrans" presStyleCnt="0"/>
      <dgm:spPr/>
    </dgm:pt>
    <dgm:pt modelId="{60C5A1C8-0195-47CF-AA05-EF7E30D78EC6}" type="pres">
      <dgm:prSet presAssocID="{C8933ADC-7F38-4CF0-95DE-B7AEAF4D8A94}" presName="node" presStyleLbl="node1" presStyleIdx="11" presStyleCnt="12" custScaleX="134580">
        <dgm:presLayoutVars>
          <dgm:bulletEnabled val="1"/>
        </dgm:presLayoutVars>
      </dgm:prSet>
      <dgm:spPr/>
      <dgm:t>
        <a:bodyPr/>
        <a:lstStyle/>
        <a:p>
          <a:endParaRPr lang="en-US"/>
        </a:p>
      </dgm:t>
    </dgm:pt>
  </dgm:ptLst>
  <dgm:cxnLst>
    <dgm:cxn modelId="{4F53222C-1138-477D-84D8-EDC6A23EE58B}" type="presOf" srcId="{2ED99EFF-A8A9-4061-88CC-6C8499789FF3}" destId="{C95A8B44-742D-42E4-B8CB-B5E23B82E17A}" srcOrd="0" destOrd="0" presId="urn:microsoft.com/office/officeart/2005/8/layout/default"/>
    <dgm:cxn modelId="{84E17CC0-A810-4D64-81A0-B66500201365}" type="presOf" srcId="{F0282504-1CDB-4EF8-BAC9-D29171D65828}" destId="{517A64DC-73C6-4371-B041-1A7AF3257232}" srcOrd="0" destOrd="0" presId="urn:microsoft.com/office/officeart/2005/8/layout/default"/>
    <dgm:cxn modelId="{20AEADEC-1EA5-4EA9-A39D-EB83ACB30D0E}" srcId="{EABCC499-C4AB-44C0-9023-467646A170F2}" destId="{3FD169BE-A3C2-45DD-969F-9E004E5C6581}" srcOrd="4" destOrd="0" parTransId="{13B99F40-B087-4B94-A4C1-9A32FEDC063B}" sibTransId="{D1EED2C4-DBB0-4070-BCA1-2AF6361D3F88}"/>
    <dgm:cxn modelId="{AB26578E-E36E-471B-BBD6-04EB44F558BF}" type="presOf" srcId="{CF6ED707-BE51-4686-9D66-33D50D821A15}" destId="{2A71A854-92C7-46FC-98D5-CCF607C453FE}" srcOrd="0" destOrd="0" presId="urn:microsoft.com/office/officeart/2005/8/layout/default"/>
    <dgm:cxn modelId="{DCC8F15D-DCEA-4731-9908-6E2C260B8FAD}" type="presOf" srcId="{C8933ADC-7F38-4CF0-95DE-B7AEAF4D8A94}" destId="{60C5A1C8-0195-47CF-AA05-EF7E30D78EC6}" srcOrd="0" destOrd="0" presId="urn:microsoft.com/office/officeart/2005/8/layout/default"/>
    <dgm:cxn modelId="{4ABB96D3-F710-4EBE-A3F7-03222D0A9C9B}" type="presOf" srcId="{EABCC499-C4AB-44C0-9023-467646A170F2}" destId="{88FE9AC6-5CA0-435B-9160-2710580CDF77}" srcOrd="0" destOrd="0" presId="urn:microsoft.com/office/officeart/2005/8/layout/default"/>
    <dgm:cxn modelId="{6AE58619-39A1-4E9E-9707-07C323A63DF7}" srcId="{EABCC499-C4AB-44C0-9023-467646A170F2}" destId="{9A12CD65-14A2-4C38-8D7B-4235FDD04BAD}" srcOrd="1" destOrd="0" parTransId="{46A4EBB0-4E87-4513-B976-E80E9795F0C9}" sibTransId="{85B3BF2E-1F85-464B-B71A-CB73AB8CE1A4}"/>
    <dgm:cxn modelId="{44919809-73BD-436C-ACD7-8BD7579C5DDA}" srcId="{EABCC499-C4AB-44C0-9023-467646A170F2}" destId="{DA1788FF-7B86-401F-88C2-4604318C8B04}" srcOrd="5" destOrd="0" parTransId="{7CC3EC66-0880-43D8-8383-E17F29132F8A}" sibTransId="{930A498B-B60F-46D8-BD01-6D40FE5E0D88}"/>
    <dgm:cxn modelId="{FA292F99-935B-4F60-B583-E146308AD26B}" srcId="{EABCC499-C4AB-44C0-9023-467646A170F2}" destId="{C8933ADC-7F38-4CF0-95DE-B7AEAF4D8A94}" srcOrd="11" destOrd="0" parTransId="{4C0A4447-EFA8-4D09-9A5E-7A5342F925F3}" sibTransId="{FB522C6E-678C-4E89-97BB-60612FC8D9B0}"/>
    <dgm:cxn modelId="{4D9F46CD-9675-4CB9-8391-ACC5246AF5A0}" srcId="{EABCC499-C4AB-44C0-9023-467646A170F2}" destId="{F5AA1B86-F997-44BA-A15A-80B3A59EB58F}" srcOrd="7" destOrd="0" parTransId="{DE2539E7-D856-4F4C-BC75-5242B404C5D9}" sibTransId="{740E8AB9-DE96-4CA4-AD2F-BB8B861BEB87}"/>
    <dgm:cxn modelId="{39FEAFD7-E688-462A-A7CC-8E3D584BC3A4}" srcId="{EABCC499-C4AB-44C0-9023-467646A170F2}" destId="{CF6ED707-BE51-4686-9D66-33D50D821A15}" srcOrd="9" destOrd="0" parTransId="{6ACAD23F-A5F3-4FB1-B226-501B8EA59530}" sibTransId="{FE268F88-71F4-4932-9572-C6241AA4B55E}"/>
    <dgm:cxn modelId="{119B215E-1612-45C4-991A-AFABA087AF99}" type="presOf" srcId="{F5AA1B86-F997-44BA-A15A-80B3A59EB58F}" destId="{BA97FE62-C7E0-4E51-B7BA-CD65509CAAE5}" srcOrd="0" destOrd="0" presId="urn:microsoft.com/office/officeart/2005/8/layout/default"/>
    <dgm:cxn modelId="{10802927-805E-49C9-9CFA-7E46854C3055}" srcId="{EABCC499-C4AB-44C0-9023-467646A170F2}" destId="{E692C044-9450-4809-BB46-5DCC46A227CD}" srcOrd="10" destOrd="0" parTransId="{075D5B3E-884E-484C-8B4C-BA4CB1315073}" sibTransId="{0EEBB9D0-C44D-4C6C-B90E-B799C2A7E9C8}"/>
    <dgm:cxn modelId="{74B26346-026C-46A1-9555-2910A77D8BD5}" type="presOf" srcId="{E692C044-9450-4809-BB46-5DCC46A227CD}" destId="{EADF3FC5-2177-485D-8562-30D2D13E4C90}" srcOrd="0" destOrd="0" presId="urn:microsoft.com/office/officeart/2005/8/layout/default"/>
    <dgm:cxn modelId="{A79B35AB-450F-4C7A-810E-7E8FA61DD221}" srcId="{EABCC499-C4AB-44C0-9023-467646A170F2}" destId="{BA7098FC-9A13-4458-A5D3-09AF48F54019}" srcOrd="8" destOrd="0" parTransId="{318C64BB-7066-4BE1-932F-57EECF38F0D7}" sibTransId="{D08A90CD-B2BE-42DA-80E1-6DF5C0901D6F}"/>
    <dgm:cxn modelId="{75B2C2B6-F5BB-4015-BB64-954FE9B97888}" type="presOf" srcId="{719D7C5D-CC5F-4E4E-96CA-28927F27B3A2}" destId="{888FAC8A-4923-491E-8EE1-EC2693AC4D37}" srcOrd="0" destOrd="0" presId="urn:microsoft.com/office/officeart/2005/8/layout/default"/>
    <dgm:cxn modelId="{B9BDB879-FFD9-41F8-9439-9ED3C34B127C}" type="presOf" srcId="{971C5F3C-D58E-403B-BFEA-35339CCB21DB}" destId="{B55FE364-4D20-4628-8362-CB60E2DA33FB}" srcOrd="0" destOrd="0" presId="urn:microsoft.com/office/officeart/2005/8/layout/default"/>
    <dgm:cxn modelId="{5A7B4E97-FAF9-4EA7-BA4B-FBBD99E60782}" srcId="{EABCC499-C4AB-44C0-9023-467646A170F2}" destId="{F0282504-1CDB-4EF8-BAC9-D29171D65828}" srcOrd="6" destOrd="0" parTransId="{80C07580-7C5B-4D9D-8C03-D4E79938A0B2}" sibTransId="{EC9DE9AB-7965-457A-AADB-F6AAE465D366}"/>
    <dgm:cxn modelId="{F8B6B2B3-4AEF-4C69-9E8D-89E970750735}" srcId="{EABCC499-C4AB-44C0-9023-467646A170F2}" destId="{719D7C5D-CC5F-4E4E-96CA-28927F27B3A2}" srcOrd="3" destOrd="0" parTransId="{AAF54AA4-7833-46B5-84F5-77935A729A94}" sibTransId="{DE7083F9-B5DC-4D31-86E6-9EA82E71F4CD}"/>
    <dgm:cxn modelId="{C4A20AE4-AFCC-43AB-82B6-39F1155D159C}" srcId="{EABCC499-C4AB-44C0-9023-467646A170F2}" destId="{2ED99EFF-A8A9-4061-88CC-6C8499789FF3}" srcOrd="2" destOrd="0" parTransId="{4F67EE83-0DAB-459C-AAA6-95733041F2C5}" sibTransId="{53EA4200-EBED-4CC0-998C-4E7BDE8CBEFD}"/>
    <dgm:cxn modelId="{86A35076-8DC9-4AD4-A873-0DCDC0272790}" srcId="{EABCC499-C4AB-44C0-9023-467646A170F2}" destId="{971C5F3C-D58E-403B-BFEA-35339CCB21DB}" srcOrd="0" destOrd="0" parTransId="{7289920A-5A5D-4587-B19F-B31F7264CACA}" sibTransId="{57C9C606-495A-4372-BF4A-77992EAE68F2}"/>
    <dgm:cxn modelId="{9B7EC824-2484-4ECE-9C05-BAA093D8C86F}" type="presOf" srcId="{3FD169BE-A3C2-45DD-969F-9E004E5C6581}" destId="{D0982759-0C08-4084-BE2D-478D78A44278}" srcOrd="0" destOrd="0" presId="urn:microsoft.com/office/officeart/2005/8/layout/default"/>
    <dgm:cxn modelId="{E692304A-F822-4644-9EC4-75B04C2FF0AC}" type="presOf" srcId="{BA7098FC-9A13-4458-A5D3-09AF48F54019}" destId="{BD23B0DE-66A5-4983-BC42-E7AB01CF03A3}" srcOrd="0" destOrd="0" presId="urn:microsoft.com/office/officeart/2005/8/layout/default"/>
    <dgm:cxn modelId="{E6DD8541-93D2-4D98-A358-8DA69E5D579D}" type="presOf" srcId="{9A12CD65-14A2-4C38-8D7B-4235FDD04BAD}" destId="{44C09AB9-C51B-4128-99B9-8197C27565C6}" srcOrd="0" destOrd="0" presId="urn:microsoft.com/office/officeart/2005/8/layout/default"/>
    <dgm:cxn modelId="{7CF7EB89-663C-47E8-B261-0760B5EE8E3E}" type="presOf" srcId="{DA1788FF-7B86-401F-88C2-4604318C8B04}" destId="{C9686560-4CF5-4AD7-AD87-B9E3863A03B0}" srcOrd="0" destOrd="0" presId="urn:microsoft.com/office/officeart/2005/8/layout/default"/>
    <dgm:cxn modelId="{5B6F828C-77B3-4D6F-A1C2-321FD0F194AE}" type="presParOf" srcId="{88FE9AC6-5CA0-435B-9160-2710580CDF77}" destId="{B55FE364-4D20-4628-8362-CB60E2DA33FB}" srcOrd="0" destOrd="0" presId="urn:microsoft.com/office/officeart/2005/8/layout/default"/>
    <dgm:cxn modelId="{36EED082-D992-4398-A9F8-ECF15929C22A}" type="presParOf" srcId="{88FE9AC6-5CA0-435B-9160-2710580CDF77}" destId="{77E3DC8C-D3CD-4E97-AA96-32EF1921B492}" srcOrd="1" destOrd="0" presId="urn:microsoft.com/office/officeart/2005/8/layout/default"/>
    <dgm:cxn modelId="{A2F6B157-9A96-45E1-B3DB-88A2F9248AC4}" type="presParOf" srcId="{88FE9AC6-5CA0-435B-9160-2710580CDF77}" destId="{44C09AB9-C51B-4128-99B9-8197C27565C6}" srcOrd="2" destOrd="0" presId="urn:microsoft.com/office/officeart/2005/8/layout/default"/>
    <dgm:cxn modelId="{BEFFEB04-2A34-4E4B-BCEF-2A0F9F0191C8}" type="presParOf" srcId="{88FE9AC6-5CA0-435B-9160-2710580CDF77}" destId="{DF0A579A-74D7-479A-AE72-A3596A9908C3}" srcOrd="3" destOrd="0" presId="urn:microsoft.com/office/officeart/2005/8/layout/default"/>
    <dgm:cxn modelId="{D6E57BC5-2855-4AAA-BDAC-CA69A0751244}" type="presParOf" srcId="{88FE9AC6-5CA0-435B-9160-2710580CDF77}" destId="{C95A8B44-742D-42E4-B8CB-B5E23B82E17A}" srcOrd="4" destOrd="0" presId="urn:microsoft.com/office/officeart/2005/8/layout/default"/>
    <dgm:cxn modelId="{EBE2AA9F-2A6F-4DB3-94A0-08FAC741788B}" type="presParOf" srcId="{88FE9AC6-5CA0-435B-9160-2710580CDF77}" destId="{3CEA5D95-6AC5-4593-B4EC-850A09FFB5B6}" srcOrd="5" destOrd="0" presId="urn:microsoft.com/office/officeart/2005/8/layout/default"/>
    <dgm:cxn modelId="{88B1788E-7133-4144-90BD-9DBF61BEB7BE}" type="presParOf" srcId="{88FE9AC6-5CA0-435B-9160-2710580CDF77}" destId="{888FAC8A-4923-491E-8EE1-EC2693AC4D37}" srcOrd="6" destOrd="0" presId="urn:microsoft.com/office/officeart/2005/8/layout/default"/>
    <dgm:cxn modelId="{416E2285-1DFA-4ECE-A12B-BDCCAE7634BF}" type="presParOf" srcId="{88FE9AC6-5CA0-435B-9160-2710580CDF77}" destId="{2524D00A-8BC3-49E2-B1CE-8879B7FF431D}" srcOrd="7" destOrd="0" presId="urn:microsoft.com/office/officeart/2005/8/layout/default"/>
    <dgm:cxn modelId="{62434745-8FBC-481A-BD5D-427C46971665}" type="presParOf" srcId="{88FE9AC6-5CA0-435B-9160-2710580CDF77}" destId="{D0982759-0C08-4084-BE2D-478D78A44278}" srcOrd="8" destOrd="0" presId="urn:microsoft.com/office/officeart/2005/8/layout/default"/>
    <dgm:cxn modelId="{C899EEA3-18CF-4851-91BA-F32C454B8C25}" type="presParOf" srcId="{88FE9AC6-5CA0-435B-9160-2710580CDF77}" destId="{0E883AA7-E882-43FE-B688-2D5427878F88}" srcOrd="9" destOrd="0" presId="urn:microsoft.com/office/officeart/2005/8/layout/default"/>
    <dgm:cxn modelId="{0DF7925B-457A-4751-BEBF-FEDFEDD4AD0B}" type="presParOf" srcId="{88FE9AC6-5CA0-435B-9160-2710580CDF77}" destId="{C9686560-4CF5-4AD7-AD87-B9E3863A03B0}" srcOrd="10" destOrd="0" presId="urn:microsoft.com/office/officeart/2005/8/layout/default"/>
    <dgm:cxn modelId="{24ABB4A8-0E47-4FD7-AF6F-AC3396EFF08A}" type="presParOf" srcId="{88FE9AC6-5CA0-435B-9160-2710580CDF77}" destId="{E324FFDD-75FD-49C6-A7B7-C0B5AE956FF0}" srcOrd="11" destOrd="0" presId="urn:microsoft.com/office/officeart/2005/8/layout/default"/>
    <dgm:cxn modelId="{37F4DCE3-E0E3-4AE0-AFFB-B3A0DC3BDCEC}" type="presParOf" srcId="{88FE9AC6-5CA0-435B-9160-2710580CDF77}" destId="{517A64DC-73C6-4371-B041-1A7AF3257232}" srcOrd="12" destOrd="0" presId="urn:microsoft.com/office/officeart/2005/8/layout/default"/>
    <dgm:cxn modelId="{9D49C596-5E75-4806-BB9A-80FF1CD55EC1}" type="presParOf" srcId="{88FE9AC6-5CA0-435B-9160-2710580CDF77}" destId="{08C3255F-24F2-4EFA-816A-A49E8D910C71}" srcOrd="13" destOrd="0" presId="urn:microsoft.com/office/officeart/2005/8/layout/default"/>
    <dgm:cxn modelId="{99E832EB-D771-4590-A5B2-0B9C510885E2}" type="presParOf" srcId="{88FE9AC6-5CA0-435B-9160-2710580CDF77}" destId="{BA97FE62-C7E0-4E51-B7BA-CD65509CAAE5}" srcOrd="14" destOrd="0" presId="urn:microsoft.com/office/officeart/2005/8/layout/default"/>
    <dgm:cxn modelId="{FD9493A9-0A8A-4DF3-B67A-3CE97C0B6971}" type="presParOf" srcId="{88FE9AC6-5CA0-435B-9160-2710580CDF77}" destId="{D72EDC20-36DA-4120-8195-75DC7D7FFB72}" srcOrd="15" destOrd="0" presId="urn:microsoft.com/office/officeart/2005/8/layout/default"/>
    <dgm:cxn modelId="{F705426D-E30F-49D9-B871-14D84B0EAA70}" type="presParOf" srcId="{88FE9AC6-5CA0-435B-9160-2710580CDF77}" destId="{BD23B0DE-66A5-4983-BC42-E7AB01CF03A3}" srcOrd="16" destOrd="0" presId="urn:microsoft.com/office/officeart/2005/8/layout/default"/>
    <dgm:cxn modelId="{D9181F65-B37B-4DF1-A173-773CDBF7F0F8}" type="presParOf" srcId="{88FE9AC6-5CA0-435B-9160-2710580CDF77}" destId="{28E9A61A-8820-4BE7-AA9C-86FC4245AAF0}" srcOrd="17" destOrd="0" presId="urn:microsoft.com/office/officeart/2005/8/layout/default"/>
    <dgm:cxn modelId="{83D49141-DC44-4D25-95F1-BFBB6D8F01EC}" type="presParOf" srcId="{88FE9AC6-5CA0-435B-9160-2710580CDF77}" destId="{2A71A854-92C7-46FC-98D5-CCF607C453FE}" srcOrd="18" destOrd="0" presId="urn:microsoft.com/office/officeart/2005/8/layout/default"/>
    <dgm:cxn modelId="{0630ED56-1274-4768-8143-418386A825AF}" type="presParOf" srcId="{88FE9AC6-5CA0-435B-9160-2710580CDF77}" destId="{8258BE8E-6726-4A66-9000-574F2C3D41AD}" srcOrd="19" destOrd="0" presId="urn:microsoft.com/office/officeart/2005/8/layout/default"/>
    <dgm:cxn modelId="{BACFC5BD-D0D7-442E-8C54-E862AF9D3D51}" type="presParOf" srcId="{88FE9AC6-5CA0-435B-9160-2710580CDF77}" destId="{EADF3FC5-2177-485D-8562-30D2D13E4C90}" srcOrd="20" destOrd="0" presId="urn:microsoft.com/office/officeart/2005/8/layout/default"/>
    <dgm:cxn modelId="{D0147EB6-27A1-474C-8F1D-1216BD994766}" type="presParOf" srcId="{88FE9AC6-5CA0-435B-9160-2710580CDF77}" destId="{D559F009-E5C0-466C-A230-655AFE75E7AD}" srcOrd="21" destOrd="0" presId="urn:microsoft.com/office/officeart/2005/8/layout/default"/>
    <dgm:cxn modelId="{331D4AF0-185E-4B04-BF68-D367122A902D}" type="presParOf" srcId="{88FE9AC6-5CA0-435B-9160-2710580CDF77}" destId="{60C5A1C8-0195-47CF-AA05-EF7E30D78EC6}"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FA3950A-3CA8-4728-9DD3-BA7EC541BBB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BDAF5D5-55B4-40BA-A07C-139C57DF6BB4}">
      <dgm:prSet phldrT="[Text]"/>
      <dgm:spPr/>
      <dgm:t>
        <a:bodyPr/>
        <a:lstStyle/>
        <a:p>
          <a:r>
            <a:rPr lang="en-US" dirty="0"/>
            <a:t>Government Digital Services informs our approach</a:t>
          </a:r>
        </a:p>
      </dgm:t>
    </dgm:pt>
    <dgm:pt modelId="{462EBDFD-F02B-4AB9-B9E3-E8C6BC8774D4}" type="parTrans" cxnId="{FBA49A43-8DED-4B04-97BC-5F69CB6EF036}">
      <dgm:prSet/>
      <dgm:spPr/>
      <dgm:t>
        <a:bodyPr/>
        <a:lstStyle/>
        <a:p>
          <a:endParaRPr lang="en-US"/>
        </a:p>
      </dgm:t>
    </dgm:pt>
    <dgm:pt modelId="{C822D6CA-EE91-4561-9736-93984C970707}" type="sibTrans" cxnId="{FBA49A43-8DED-4B04-97BC-5F69CB6EF036}">
      <dgm:prSet/>
      <dgm:spPr/>
      <dgm:t>
        <a:bodyPr/>
        <a:lstStyle/>
        <a:p>
          <a:endParaRPr lang="en-US"/>
        </a:p>
      </dgm:t>
    </dgm:pt>
    <dgm:pt modelId="{2EDEBF3F-4C6B-480C-9508-B862D481BC9C}">
      <dgm:prSet/>
      <dgm:spPr/>
      <dgm:t>
        <a:bodyPr/>
        <a:lstStyle/>
        <a:p>
          <a:r>
            <a:rPr lang="en-US" sz="1500" dirty="0"/>
            <a:t>Government Digital Services (GDS) are a part of the Cabinet Office</a:t>
          </a:r>
        </a:p>
      </dgm:t>
    </dgm:pt>
    <dgm:pt modelId="{CBDD4B3E-7638-4CF2-A808-446C58FBD0B2}" type="parTrans" cxnId="{FB73E90B-AE8A-4FF4-9DEA-CD762EA2B135}">
      <dgm:prSet/>
      <dgm:spPr/>
      <dgm:t>
        <a:bodyPr/>
        <a:lstStyle/>
        <a:p>
          <a:endParaRPr lang="en-US"/>
        </a:p>
      </dgm:t>
    </dgm:pt>
    <dgm:pt modelId="{041A0716-7B8C-4A67-A298-307FCE3D06D3}" type="sibTrans" cxnId="{FB73E90B-AE8A-4FF4-9DEA-CD762EA2B135}">
      <dgm:prSet/>
      <dgm:spPr/>
      <dgm:t>
        <a:bodyPr/>
        <a:lstStyle/>
        <a:p>
          <a:endParaRPr lang="en-US"/>
        </a:p>
      </dgm:t>
    </dgm:pt>
    <dgm:pt modelId="{2FC6A8BD-5A88-4CA3-878F-9588CB8C2B55}">
      <dgm:prSet/>
      <dgm:spPr/>
      <dgm:t>
        <a:bodyPr/>
        <a:lstStyle/>
        <a:p>
          <a:r>
            <a:rPr lang="en-US" sz="1500" dirty="0"/>
            <a:t>They provide central government’s </a:t>
          </a:r>
          <a:r>
            <a:rPr lang="en-US" sz="1500" dirty="0">
              <a:hlinkClick xmlns:r="http://schemas.openxmlformats.org/officeDocument/2006/relationships" r:id="rId1"/>
            </a:rPr>
            <a:t>Service Manual</a:t>
          </a:r>
          <a:r>
            <a:rPr lang="en-US" sz="1500" dirty="0"/>
            <a:t> for the delivery of digital services</a:t>
          </a:r>
        </a:p>
      </dgm:t>
    </dgm:pt>
    <dgm:pt modelId="{8943395F-3309-456F-8E9A-F7E67D5D2397}" type="parTrans" cxnId="{3F5E47A0-3103-47A6-84CB-CE2CC911DDFD}">
      <dgm:prSet/>
      <dgm:spPr/>
      <dgm:t>
        <a:bodyPr/>
        <a:lstStyle/>
        <a:p>
          <a:endParaRPr lang="en-US"/>
        </a:p>
      </dgm:t>
    </dgm:pt>
    <dgm:pt modelId="{85816674-A9CB-4F10-92C4-A29721AF375D}" type="sibTrans" cxnId="{3F5E47A0-3103-47A6-84CB-CE2CC911DDFD}">
      <dgm:prSet/>
      <dgm:spPr/>
      <dgm:t>
        <a:bodyPr/>
        <a:lstStyle/>
        <a:p>
          <a:endParaRPr lang="en-US"/>
        </a:p>
      </dgm:t>
    </dgm:pt>
    <dgm:pt modelId="{298B045C-1040-4A73-99CC-8BE2C772CC24}">
      <dgm:prSet/>
      <dgm:spPr/>
      <dgm:t>
        <a:bodyPr/>
        <a:lstStyle/>
        <a:p>
          <a:endParaRPr lang="en-US" sz="1500" dirty="0"/>
        </a:p>
      </dgm:t>
    </dgm:pt>
    <dgm:pt modelId="{53E7B6BD-A78F-4A5E-B7E6-DF54FD920ECA}" type="parTrans" cxnId="{BFD278AD-1EAF-4888-9911-381A284CBE18}">
      <dgm:prSet/>
      <dgm:spPr/>
      <dgm:t>
        <a:bodyPr/>
        <a:lstStyle/>
        <a:p>
          <a:endParaRPr lang="en-US"/>
        </a:p>
      </dgm:t>
    </dgm:pt>
    <dgm:pt modelId="{B1025070-2145-4575-83BE-29BBBE6B59FD}" type="sibTrans" cxnId="{BFD278AD-1EAF-4888-9911-381A284CBE18}">
      <dgm:prSet/>
      <dgm:spPr/>
      <dgm:t>
        <a:bodyPr/>
        <a:lstStyle/>
        <a:p>
          <a:endParaRPr lang="en-US"/>
        </a:p>
      </dgm:t>
    </dgm:pt>
    <dgm:pt modelId="{CFB8727D-B013-4B68-8B1B-4C20F8A86F69}">
      <dgm:prSet/>
      <dgm:spPr/>
      <dgm:t>
        <a:bodyPr/>
        <a:lstStyle/>
        <a:p>
          <a:r>
            <a:rPr lang="en-US" sz="1500" dirty="0"/>
            <a:t>Where we take positions on digital service delivery, </a:t>
          </a:r>
          <a:r>
            <a:rPr lang="en-US" sz="1500" dirty="0" smtClean="0"/>
            <a:t>GDS will inform </a:t>
          </a:r>
          <a:r>
            <a:rPr lang="en-US" sz="1500" dirty="0"/>
            <a:t>our approach</a:t>
          </a:r>
        </a:p>
      </dgm:t>
    </dgm:pt>
    <dgm:pt modelId="{02E3FD4A-F4BA-4B29-A0C7-C46D68D3BE1B}" type="parTrans" cxnId="{F3CC203A-65CD-44D1-8640-781A724DA297}">
      <dgm:prSet/>
      <dgm:spPr/>
      <dgm:t>
        <a:bodyPr/>
        <a:lstStyle/>
        <a:p>
          <a:endParaRPr lang="en-US"/>
        </a:p>
      </dgm:t>
    </dgm:pt>
    <dgm:pt modelId="{F28CF905-08E5-42DE-81BE-1630185D4525}" type="sibTrans" cxnId="{F3CC203A-65CD-44D1-8640-781A724DA297}">
      <dgm:prSet/>
      <dgm:spPr/>
      <dgm:t>
        <a:bodyPr/>
        <a:lstStyle/>
        <a:p>
          <a:endParaRPr lang="en-US"/>
        </a:p>
      </dgm:t>
    </dgm:pt>
    <dgm:pt modelId="{8A78CA74-668A-43DB-92FD-F56B11E52CEC}">
      <dgm:prSet/>
      <dgm:spPr/>
      <dgm:t>
        <a:bodyPr/>
        <a:lstStyle/>
        <a:p>
          <a:endParaRPr lang="en-US" sz="1500" dirty="0"/>
        </a:p>
      </dgm:t>
    </dgm:pt>
    <dgm:pt modelId="{45624F8C-7B2D-48AD-8975-25B8BF72A430}" type="sibTrans" cxnId="{55A03063-B376-4B70-A3C9-F34708B41B26}">
      <dgm:prSet/>
      <dgm:spPr/>
      <dgm:t>
        <a:bodyPr/>
        <a:lstStyle/>
        <a:p>
          <a:endParaRPr lang="en-US"/>
        </a:p>
      </dgm:t>
    </dgm:pt>
    <dgm:pt modelId="{ED34888D-6CC7-4FC1-8745-A5FA6ADA71F4}" type="parTrans" cxnId="{55A03063-B376-4B70-A3C9-F34708B41B26}">
      <dgm:prSet/>
      <dgm:spPr/>
      <dgm:t>
        <a:bodyPr/>
        <a:lstStyle/>
        <a:p>
          <a:endParaRPr lang="en-US"/>
        </a:p>
      </dgm:t>
    </dgm:pt>
    <dgm:pt modelId="{ACD8DC09-FCB1-4C83-82D8-4AD17E9032B0}">
      <dgm:prSet/>
      <dgm:spPr/>
      <dgm:t>
        <a:bodyPr/>
        <a:lstStyle/>
        <a:p>
          <a:endParaRPr lang="en-US" sz="1500" dirty="0"/>
        </a:p>
      </dgm:t>
    </dgm:pt>
    <dgm:pt modelId="{C2D5FDFA-E4CC-406B-8A92-EFE15F34DF66}" type="parTrans" cxnId="{687B3A33-3D0C-4CFE-8C0D-1FC749F92287}">
      <dgm:prSet/>
      <dgm:spPr/>
      <dgm:t>
        <a:bodyPr/>
        <a:lstStyle/>
        <a:p>
          <a:endParaRPr lang="en-US"/>
        </a:p>
      </dgm:t>
    </dgm:pt>
    <dgm:pt modelId="{D781BC15-F688-4979-BCD6-92E025DD10D6}" type="sibTrans" cxnId="{687B3A33-3D0C-4CFE-8C0D-1FC749F92287}">
      <dgm:prSet/>
      <dgm:spPr/>
      <dgm:t>
        <a:bodyPr/>
        <a:lstStyle/>
        <a:p>
          <a:endParaRPr lang="en-US"/>
        </a:p>
      </dgm:t>
    </dgm:pt>
    <dgm:pt modelId="{DE93A876-7E29-4016-8FE7-9556B088A497}" type="pres">
      <dgm:prSet presAssocID="{2FA3950A-3CA8-4728-9DD3-BA7EC541BBB5}" presName="linear" presStyleCnt="0">
        <dgm:presLayoutVars>
          <dgm:dir/>
          <dgm:animLvl val="lvl"/>
          <dgm:resizeHandles val="exact"/>
        </dgm:presLayoutVars>
      </dgm:prSet>
      <dgm:spPr/>
      <dgm:t>
        <a:bodyPr/>
        <a:lstStyle/>
        <a:p>
          <a:endParaRPr lang="en-US"/>
        </a:p>
      </dgm:t>
    </dgm:pt>
    <dgm:pt modelId="{A3BBB4C7-42A2-4F50-8A58-33EC2BD559AC}" type="pres">
      <dgm:prSet presAssocID="{FBDAF5D5-55B4-40BA-A07C-139C57DF6BB4}" presName="parentLin" presStyleCnt="0"/>
      <dgm:spPr/>
    </dgm:pt>
    <dgm:pt modelId="{640F1568-DA04-497D-934A-B6EE5232BA6A}" type="pres">
      <dgm:prSet presAssocID="{FBDAF5D5-55B4-40BA-A07C-139C57DF6BB4}" presName="parentLeftMargin" presStyleLbl="node1" presStyleIdx="0" presStyleCnt="1"/>
      <dgm:spPr/>
      <dgm:t>
        <a:bodyPr/>
        <a:lstStyle/>
        <a:p>
          <a:endParaRPr lang="en-US"/>
        </a:p>
      </dgm:t>
    </dgm:pt>
    <dgm:pt modelId="{0798D0D9-3385-4D38-BBD2-4102733F64A9}" type="pres">
      <dgm:prSet presAssocID="{FBDAF5D5-55B4-40BA-A07C-139C57DF6BB4}" presName="parentText" presStyleLbl="node1" presStyleIdx="0" presStyleCnt="1">
        <dgm:presLayoutVars>
          <dgm:chMax val="0"/>
          <dgm:bulletEnabled val="1"/>
        </dgm:presLayoutVars>
      </dgm:prSet>
      <dgm:spPr/>
      <dgm:t>
        <a:bodyPr/>
        <a:lstStyle/>
        <a:p>
          <a:endParaRPr lang="en-US"/>
        </a:p>
      </dgm:t>
    </dgm:pt>
    <dgm:pt modelId="{66C33DF4-B191-4A9F-B8FD-A8969BC6771B}" type="pres">
      <dgm:prSet presAssocID="{FBDAF5D5-55B4-40BA-A07C-139C57DF6BB4}" presName="negativeSpace" presStyleCnt="0"/>
      <dgm:spPr/>
    </dgm:pt>
    <dgm:pt modelId="{BDA8B083-4418-4E41-BA5C-78B0AE67EC2C}" type="pres">
      <dgm:prSet presAssocID="{FBDAF5D5-55B4-40BA-A07C-139C57DF6BB4}" presName="childText" presStyleLbl="conFgAcc1" presStyleIdx="0" presStyleCnt="1" custLinFactNeighborX="1486" custLinFactNeighborY="23466">
        <dgm:presLayoutVars>
          <dgm:bulletEnabled val="1"/>
        </dgm:presLayoutVars>
      </dgm:prSet>
      <dgm:spPr/>
      <dgm:t>
        <a:bodyPr/>
        <a:lstStyle/>
        <a:p>
          <a:endParaRPr lang="en-US"/>
        </a:p>
      </dgm:t>
    </dgm:pt>
  </dgm:ptLst>
  <dgm:cxnLst>
    <dgm:cxn modelId="{46E7CD1B-3962-4978-B9D8-A2886C319406}" type="presOf" srcId="{ACD8DC09-FCB1-4C83-82D8-4AD17E9032B0}" destId="{BDA8B083-4418-4E41-BA5C-78B0AE67EC2C}" srcOrd="0" destOrd="3" presId="urn:microsoft.com/office/officeart/2005/8/layout/list1"/>
    <dgm:cxn modelId="{831D1080-BC8F-4C97-920C-65552DFA4CE6}" type="presOf" srcId="{8A78CA74-668A-43DB-92FD-F56B11E52CEC}" destId="{BDA8B083-4418-4E41-BA5C-78B0AE67EC2C}" srcOrd="0" destOrd="5" presId="urn:microsoft.com/office/officeart/2005/8/layout/list1"/>
    <dgm:cxn modelId="{BFD278AD-1EAF-4888-9911-381A284CBE18}" srcId="{FBDAF5D5-55B4-40BA-A07C-139C57DF6BB4}" destId="{298B045C-1040-4A73-99CC-8BE2C772CC24}" srcOrd="1" destOrd="0" parTransId="{53E7B6BD-A78F-4A5E-B7E6-DF54FD920ECA}" sibTransId="{B1025070-2145-4575-83BE-29BBBE6B59FD}"/>
    <dgm:cxn modelId="{E20CFE34-717D-4A32-B22F-5539E152002E}" type="presOf" srcId="{298B045C-1040-4A73-99CC-8BE2C772CC24}" destId="{BDA8B083-4418-4E41-BA5C-78B0AE67EC2C}" srcOrd="0" destOrd="1" presId="urn:microsoft.com/office/officeart/2005/8/layout/list1"/>
    <dgm:cxn modelId="{2AA8069F-DC82-4E08-87DF-2A560730AAF6}" type="presOf" srcId="{FBDAF5D5-55B4-40BA-A07C-139C57DF6BB4}" destId="{0798D0D9-3385-4D38-BBD2-4102733F64A9}" srcOrd="1" destOrd="0" presId="urn:microsoft.com/office/officeart/2005/8/layout/list1"/>
    <dgm:cxn modelId="{FBA49A43-8DED-4B04-97BC-5F69CB6EF036}" srcId="{2FA3950A-3CA8-4728-9DD3-BA7EC541BBB5}" destId="{FBDAF5D5-55B4-40BA-A07C-139C57DF6BB4}" srcOrd="0" destOrd="0" parTransId="{462EBDFD-F02B-4AB9-B9E3-E8C6BC8774D4}" sibTransId="{C822D6CA-EE91-4561-9736-93984C970707}"/>
    <dgm:cxn modelId="{FB73E90B-AE8A-4FF4-9DEA-CD762EA2B135}" srcId="{FBDAF5D5-55B4-40BA-A07C-139C57DF6BB4}" destId="{2EDEBF3F-4C6B-480C-9508-B862D481BC9C}" srcOrd="0" destOrd="0" parTransId="{CBDD4B3E-7638-4CF2-A808-446C58FBD0B2}" sibTransId="{041A0716-7B8C-4A67-A298-307FCE3D06D3}"/>
    <dgm:cxn modelId="{687B3A33-3D0C-4CFE-8C0D-1FC749F92287}" srcId="{FBDAF5D5-55B4-40BA-A07C-139C57DF6BB4}" destId="{ACD8DC09-FCB1-4C83-82D8-4AD17E9032B0}" srcOrd="3" destOrd="0" parTransId="{C2D5FDFA-E4CC-406B-8A92-EFE15F34DF66}" sibTransId="{D781BC15-F688-4979-BCD6-92E025DD10D6}"/>
    <dgm:cxn modelId="{3C888CB3-33A7-4CA2-95B5-0400BD1327F4}" type="presOf" srcId="{2FC6A8BD-5A88-4CA3-878F-9588CB8C2B55}" destId="{BDA8B083-4418-4E41-BA5C-78B0AE67EC2C}" srcOrd="0" destOrd="2" presId="urn:microsoft.com/office/officeart/2005/8/layout/list1"/>
    <dgm:cxn modelId="{55D1F869-F0FC-45FA-BE4F-3040483B166E}" type="presOf" srcId="{2FA3950A-3CA8-4728-9DD3-BA7EC541BBB5}" destId="{DE93A876-7E29-4016-8FE7-9556B088A497}" srcOrd="0" destOrd="0" presId="urn:microsoft.com/office/officeart/2005/8/layout/list1"/>
    <dgm:cxn modelId="{55A03063-B376-4B70-A3C9-F34708B41B26}" srcId="{FBDAF5D5-55B4-40BA-A07C-139C57DF6BB4}" destId="{8A78CA74-668A-43DB-92FD-F56B11E52CEC}" srcOrd="5" destOrd="0" parTransId="{ED34888D-6CC7-4FC1-8745-A5FA6ADA71F4}" sibTransId="{45624F8C-7B2D-48AD-8975-25B8BF72A430}"/>
    <dgm:cxn modelId="{3F5E47A0-3103-47A6-84CB-CE2CC911DDFD}" srcId="{FBDAF5D5-55B4-40BA-A07C-139C57DF6BB4}" destId="{2FC6A8BD-5A88-4CA3-878F-9588CB8C2B55}" srcOrd="2" destOrd="0" parTransId="{8943395F-3309-456F-8E9A-F7E67D5D2397}" sibTransId="{85816674-A9CB-4F10-92C4-A29721AF375D}"/>
    <dgm:cxn modelId="{626356C2-6665-4C23-9D7E-C49D63E84490}" type="presOf" srcId="{CFB8727D-B013-4B68-8B1B-4C20F8A86F69}" destId="{BDA8B083-4418-4E41-BA5C-78B0AE67EC2C}" srcOrd="0" destOrd="4" presId="urn:microsoft.com/office/officeart/2005/8/layout/list1"/>
    <dgm:cxn modelId="{43863D86-8DC1-40AF-A188-BA38BAA63FA8}" type="presOf" srcId="{2EDEBF3F-4C6B-480C-9508-B862D481BC9C}" destId="{BDA8B083-4418-4E41-BA5C-78B0AE67EC2C}" srcOrd="0" destOrd="0" presId="urn:microsoft.com/office/officeart/2005/8/layout/list1"/>
    <dgm:cxn modelId="{36FA3A20-98AD-4DFA-BFD4-5E5F4BF08F95}" type="presOf" srcId="{FBDAF5D5-55B4-40BA-A07C-139C57DF6BB4}" destId="{640F1568-DA04-497D-934A-B6EE5232BA6A}" srcOrd="0" destOrd="0" presId="urn:microsoft.com/office/officeart/2005/8/layout/list1"/>
    <dgm:cxn modelId="{F3CC203A-65CD-44D1-8640-781A724DA297}" srcId="{FBDAF5D5-55B4-40BA-A07C-139C57DF6BB4}" destId="{CFB8727D-B013-4B68-8B1B-4C20F8A86F69}" srcOrd="4" destOrd="0" parTransId="{02E3FD4A-F4BA-4B29-A0C7-C46D68D3BE1B}" sibTransId="{F28CF905-08E5-42DE-81BE-1630185D4525}"/>
    <dgm:cxn modelId="{132CCAAA-9084-4BC0-A45F-1D659EADDC24}" type="presParOf" srcId="{DE93A876-7E29-4016-8FE7-9556B088A497}" destId="{A3BBB4C7-42A2-4F50-8A58-33EC2BD559AC}" srcOrd="0" destOrd="0" presId="urn:microsoft.com/office/officeart/2005/8/layout/list1"/>
    <dgm:cxn modelId="{2D2F5531-A0E5-4909-93AD-B179B5A54FE4}" type="presParOf" srcId="{A3BBB4C7-42A2-4F50-8A58-33EC2BD559AC}" destId="{640F1568-DA04-497D-934A-B6EE5232BA6A}" srcOrd="0" destOrd="0" presId="urn:microsoft.com/office/officeart/2005/8/layout/list1"/>
    <dgm:cxn modelId="{06903DEE-5B6C-4D83-8823-A0308E98AC18}" type="presParOf" srcId="{A3BBB4C7-42A2-4F50-8A58-33EC2BD559AC}" destId="{0798D0D9-3385-4D38-BBD2-4102733F64A9}" srcOrd="1" destOrd="0" presId="urn:microsoft.com/office/officeart/2005/8/layout/list1"/>
    <dgm:cxn modelId="{96BF3566-4409-43B9-82EF-451FF1EB6071}" type="presParOf" srcId="{DE93A876-7E29-4016-8FE7-9556B088A497}" destId="{66C33DF4-B191-4A9F-B8FD-A8969BC6771B}" srcOrd="1" destOrd="0" presId="urn:microsoft.com/office/officeart/2005/8/layout/list1"/>
    <dgm:cxn modelId="{EEDDDBB6-276B-4E58-983B-DE108CAEECCA}" type="presParOf" srcId="{DE93A876-7E29-4016-8FE7-9556B088A497}" destId="{BDA8B083-4418-4E41-BA5C-78B0AE67EC2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F759FC-D921-41FD-8061-0BC5D7417D66}" type="doc">
      <dgm:prSet loTypeId="urn:microsoft.com/office/officeart/2005/8/layout/vList5" loCatId="list" qsTypeId="urn:microsoft.com/office/officeart/2005/8/quickstyle/simple4" qsCatId="simple" csTypeId="urn:microsoft.com/office/officeart/2005/8/colors/accent0_3" csCatId="mainScheme" phldr="1"/>
      <dgm:spPr/>
      <dgm:t>
        <a:bodyPr/>
        <a:lstStyle/>
        <a:p>
          <a:endParaRPr lang="en-US"/>
        </a:p>
      </dgm:t>
    </dgm:pt>
    <dgm:pt modelId="{132B1B8D-40CA-496E-ABFA-68A480FC2665}">
      <dgm:prSet phldrT="[Text]" custT="1"/>
      <dgm:spPr/>
      <dgm:t>
        <a:bodyPr/>
        <a:lstStyle/>
        <a:p>
          <a:r>
            <a:rPr lang="en-GB" sz="2000" dirty="0" smtClean="0"/>
            <a:t>Redaction</a:t>
          </a:r>
          <a:endParaRPr lang="en-US" sz="2000" dirty="0"/>
        </a:p>
      </dgm:t>
    </dgm:pt>
    <dgm:pt modelId="{68813FB7-1FD4-4C07-940F-FA2861606D1A}" type="parTrans" cxnId="{BF218870-9C40-46A1-9AE8-F9ACEE42EE9C}">
      <dgm:prSet/>
      <dgm:spPr/>
      <dgm:t>
        <a:bodyPr/>
        <a:lstStyle/>
        <a:p>
          <a:endParaRPr lang="en-US"/>
        </a:p>
      </dgm:t>
    </dgm:pt>
    <dgm:pt modelId="{04EF1E3B-F3E6-4C02-8FBC-4EE8CE6A3F4F}" type="sibTrans" cxnId="{BF218870-9C40-46A1-9AE8-F9ACEE42EE9C}">
      <dgm:prSet/>
      <dgm:spPr/>
      <dgm:t>
        <a:bodyPr/>
        <a:lstStyle/>
        <a:p>
          <a:endParaRPr lang="en-US"/>
        </a:p>
      </dgm:t>
    </dgm:pt>
    <dgm:pt modelId="{08C0D715-7360-4C61-9EEE-3865A8BAE2B6}">
      <dgm:prSet custT="1"/>
      <dgm:spPr/>
      <dgm:t>
        <a:bodyPr/>
        <a:lstStyle/>
        <a:p>
          <a:r>
            <a:rPr lang="en-GB" sz="2000" dirty="0" smtClean="0"/>
            <a:t>Anonymisation</a:t>
          </a:r>
        </a:p>
      </dgm:t>
    </dgm:pt>
    <dgm:pt modelId="{C2F4035B-96E8-4ECF-B227-DA1A8EB7BEFC}" type="parTrans" cxnId="{FA916DC6-E90A-4520-8438-DD86B971EA4B}">
      <dgm:prSet/>
      <dgm:spPr/>
      <dgm:t>
        <a:bodyPr/>
        <a:lstStyle/>
        <a:p>
          <a:endParaRPr lang="en-US"/>
        </a:p>
      </dgm:t>
    </dgm:pt>
    <dgm:pt modelId="{9D3CF8F4-ED76-4E96-94BD-B1BA99705941}" type="sibTrans" cxnId="{FA916DC6-E90A-4520-8438-DD86B971EA4B}">
      <dgm:prSet/>
      <dgm:spPr/>
      <dgm:t>
        <a:bodyPr/>
        <a:lstStyle/>
        <a:p>
          <a:endParaRPr lang="en-US"/>
        </a:p>
      </dgm:t>
    </dgm:pt>
    <dgm:pt modelId="{7DB87444-5A5A-41AC-8FD1-D7B03D3D8D6F}">
      <dgm:prSet custT="1"/>
      <dgm:spPr/>
      <dgm:t>
        <a:bodyPr/>
        <a:lstStyle/>
        <a:p>
          <a:r>
            <a:rPr lang="en-GB" sz="2000" dirty="0" smtClean="0"/>
            <a:t>Aggregation</a:t>
          </a:r>
        </a:p>
      </dgm:t>
    </dgm:pt>
    <dgm:pt modelId="{1E0279C9-9B99-437F-A1EA-5EF9134BB5E5}" type="parTrans" cxnId="{1603ED92-DFC9-48CE-8E90-392F910C4FFD}">
      <dgm:prSet/>
      <dgm:spPr/>
      <dgm:t>
        <a:bodyPr/>
        <a:lstStyle/>
        <a:p>
          <a:endParaRPr lang="en-US"/>
        </a:p>
      </dgm:t>
    </dgm:pt>
    <dgm:pt modelId="{513EA2CF-8266-41B2-B67A-796CBEB23124}" type="sibTrans" cxnId="{1603ED92-DFC9-48CE-8E90-392F910C4FFD}">
      <dgm:prSet/>
      <dgm:spPr/>
      <dgm:t>
        <a:bodyPr/>
        <a:lstStyle/>
        <a:p>
          <a:endParaRPr lang="en-US"/>
        </a:p>
      </dgm:t>
    </dgm:pt>
    <dgm:pt modelId="{5D07BE17-073B-411C-94A6-799C696ED4B5}">
      <dgm:prSet custT="1"/>
      <dgm:spPr/>
      <dgm:t>
        <a:bodyPr/>
        <a:lstStyle/>
        <a:p>
          <a:r>
            <a:rPr lang="en-GB" sz="2000" dirty="0" smtClean="0"/>
            <a:t>Limitation</a:t>
          </a:r>
        </a:p>
      </dgm:t>
    </dgm:pt>
    <dgm:pt modelId="{6AE89F16-6CAC-4472-9A4B-A2EC4184CF6A}" type="parTrans" cxnId="{C57936A6-27C6-443B-A1ED-E9E3234F1407}">
      <dgm:prSet/>
      <dgm:spPr/>
      <dgm:t>
        <a:bodyPr/>
        <a:lstStyle/>
        <a:p>
          <a:endParaRPr lang="en-US"/>
        </a:p>
      </dgm:t>
    </dgm:pt>
    <dgm:pt modelId="{0AFF26B1-D301-45F7-A78B-8A1EB101E6F3}" type="sibTrans" cxnId="{C57936A6-27C6-443B-A1ED-E9E3234F1407}">
      <dgm:prSet/>
      <dgm:spPr/>
      <dgm:t>
        <a:bodyPr/>
        <a:lstStyle/>
        <a:p>
          <a:endParaRPr lang="en-US"/>
        </a:p>
      </dgm:t>
    </dgm:pt>
    <dgm:pt modelId="{002068B9-850E-41F0-8A3A-B18466708C0A}">
      <dgm:prSet custT="1"/>
      <dgm:spPr/>
      <dgm:t>
        <a:bodyPr/>
        <a:lstStyle/>
        <a:p>
          <a:r>
            <a:rPr lang="en-GB" sz="2000" dirty="0" smtClean="0"/>
            <a:t>Noise</a:t>
          </a:r>
        </a:p>
      </dgm:t>
    </dgm:pt>
    <dgm:pt modelId="{18F895C8-A66D-4789-B954-362833E7F11A}" type="parTrans" cxnId="{6237F528-FFFA-437E-BE35-04D823C90129}">
      <dgm:prSet/>
      <dgm:spPr/>
      <dgm:t>
        <a:bodyPr/>
        <a:lstStyle/>
        <a:p>
          <a:endParaRPr lang="en-US"/>
        </a:p>
      </dgm:t>
    </dgm:pt>
    <dgm:pt modelId="{C1EA2242-5127-4E6B-BD08-4818B9CCC8B0}" type="sibTrans" cxnId="{6237F528-FFFA-437E-BE35-04D823C90129}">
      <dgm:prSet/>
      <dgm:spPr/>
      <dgm:t>
        <a:bodyPr/>
        <a:lstStyle/>
        <a:p>
          <a:endParaRPr lang="en-US"/>
        </a:p>
      </dgm:t>
    </dgm:pt>
    <dgm:pt modelId="{E9341E24-831F-4CD2-94C7-D59A963FF1A8}">
      <dgm:prSet custT="1"/>
      <dgm:spPr/>
      <dgm:t>
        <a:bodyPr/>
        <a:lstStyle/>
        <a:p>
          <a:r>
            <a:rPr lang="en-GB" sz="2000" dirty="0" smtClean="0"/>
            <a:t>Delay</a:t>
          </a:r>
        </a:p>
      </dgm:t>
    </dgm:pt>
    <dgm:pt modelId="{04A5ED3B-80FE-4F08-974E-11E424625D85}" type="parTrans" cxnId="{FBCF4112-AA32-41D1-B3F6-155A2E23D4CF}">
      <dgm:prSet/>
      <dgm:spPr/>
      <dgm:t>
        <a:bodyPr/>
        <a:lstStyle/>
        <a:p>
          <a:endParaRPr lang="en-US"/>
        </a:p>
      </dgm:t>
    </dgm:pt>
    <dgm:pt modelId="{8B663940-4B31-469D-AB4A-12B9A5ABE49F}" type="sibTrans" cxnId="{FBCF4112-AA32-41D1-B3F6-155A2E23D4CF}">
      <dgm:prSet/>
      <dgm:spPr/>
      <dgm:t>
        <a:bodyPr/>
        <a:lstStyle/>
        <a:p>
          <a:endParaRPr lang="en-US"/>
        </a:p>
      </dgm:t>
    </dgm:pt>
    <dgm:pt modelId="{32DC2435-2319-440E-8637-FAC63354782A}">
      <dgm:prSet custT="1"/>
      <dgm:spPr/>
      <dgm:t>
        <a:bodyPr/>
        <a:lstStyle/>
        <a:p>
          <a:r>
            <a:rPr lang="en-GB" sz="2000" dirty="0" smtClean="0"/>
            <a:t>Differential Privacy</a:t>
          </a:r>
        </a:p>
      </dgm:t>
    </dgm:pt>
    <dgm:pt modelId="{7A3C947B-B851-4EDA-B094-33E6464ED269}" type="parTrans" cxnId="{A291AE74-5555-42F8-A07D-68FA7D3B548D}">
      <dgm:prSet/>
      <dgm:spPr/>
      <dgm:t>
        <a:bodyPr/>
        <a:lstStyle/>
        <a:p>
          <a:endParaRPr lang="en-US"/>
        </a:p>
      </dgm:t>
    </dgm:pt>
    <dgm:pt modelId="{8BF1CF30-B9FA-490B-9E2A-DE1A1C8B7985}" type="sibTrans" cxnId="{A291AE74-5555-42F8-A07D-68FA7D3B548D}">
      <dgm:prSet/>
      <dgm:spPr/>
      <dgm:t>
        <a:bodyPr/>
        <a:lstStyle/>
        <a:p>
          <a:endParaRPr lang="en-US"/>
        </a:p>
      </dgm:t>
    </dgm:pt>
    <dgm:pt modelId="{A25E5C3F-CB07-49A1-BFD9-C956C67DC34D}">
      <dgm:prSet custT="1"/>
      <dgm:spPr/>
      <dgm:t>
        <a:bodyPr/>
        <a:lstStyle/>
        <a:p>
          <a:r>
            <a:rPr lang="en-GB" sz="2000" dirty="0" smtClean="0"/>
            <a:t>Shift/rotate</a:t>
          </a:r>
          <a:endParaRPr lang="en-US" sz="2000" dirty="0" smtClean="0"/>
        </a:p>
      </dgm:t>
    </dgm:pt>
    <dgm:pt modelId="{B292FE2B-F389-4A34-B1CB-E62EC0ED19DD}" type="parTrans" cxnId="{6322E33E-FBC2-424E-97A6-640A3B395DFF}">
      <dgm:prSet/>
      <dgm:spPr/>
      <dgm:t>
        <a:bodyPr/>
        <a:lstStyle/>
        <a:p>
          <a:endParaRPr lang="en-US"/>
        </a:p>
      </dgm:t>
    </dgm:pt>
    <dgm:pt modelId="{D2537383-1A5F-4BAF-AFE3-04A2F5650155}" type="sibTrans" cxnId="{6322E33E-FBC2-424E-97A6-640A3B395DFF}">
      <dgm:prSet/>
      <dgm:spPr/>
      <dgm:t>
        <a:bodyPr/>
        <a:lstStyle/>
        <a:p>
          <a:endParaRPr lang="en-US"/>
        </a:p>
      </dgm:t>
    </dgm:pt>
    <dgm:pt modelId="{EE01B4CE-F101-4417-927F-685AA831243E}">
      <dgm:prSet custT="1"/>
      <dgm:spPr/>
      <dgm:t>
        <a:bodyPr/>
        <a:lstStyle/>
        <a:p>
          <a:r>
            <a:rPr lang="en-GB" sz="2000" dirty="0" smtClean="0"/>
            <a:t>Randomisation</a:t>
          </a:r>
        </a:p>
      </dgm:t>
    </dgm:pt>
    <dgm:pt modelId="{511A3B67-9EBB-4C42-AD95-961D43943E5A}" type="parTrans" cxnId="{5ED906B1-81D6-4FBB-AA76-7121612C5B60}">
      <dgm:prSet/>
      <dgm:spPr/>
      <dgm:t>
        <a:bodyPr/>
        <a:lstStyle/>
        <a:p>
          <a:endParaRPr lang="en-US"/>
        </a:p>
      </dgm:t>
    </dgm:pt>
    <dgm:pt modelId="{A2D0FE65-0565-4F01-87EC-CC7EAAB08084}" type="sibTrans" cxnId="{5ED906B1-81D6-4FBB-AA76-7121612C5B60}">
      <dgm:prSet/>
      <dgm:spPr/>
      <dgm:t>
        <a:bodyPr/>
        <a:lstStyle/>
        <a:p>
          <a:endParaRPr lang="en-US"/>
        </a:p>
      </dgm:t>
    </dgm:pt>
    <dgm:pt modelId="{464CD0A5-E738-4587-A4A6-BA9CF06E2D17}">
      <dgm:prSet custT="1"/>
      <dgm:spPr/>
      <dgm:t>
        <a:bodyPr/>
        <a:lstStyle/>
        <a:p>
          <a:r>
            <a:rPr lang="en-GB" sz="2000" dirty="0" smtClean="0"/>
            <a:t>Normalisation</a:t>
          </a:r>
          <a:endParaRPr lang="en-GB" sz="2000" dirty="0"/>
        </a:p>
      </dgm:t>
    </dgm:pt>
    <dgm:pt modelId="{CFCCF891-59D2-40A4-BF84-A7D48141A535}" type="parTrans" cxnId="{5CA07184-3BB5-4C5F-87AF-B7F59D6854FB}">
      <dgm:prSet/>
      <dgm:spPr/>
      <dgm:t>
        <a:bodyPr/>
        <a:lstStyle/>
        <a:p>
          <a:endParaRPr lang="en-US"/>
        </a:p>
      </dgm:t>
    </dgm:pt>
    <dgm:pt modelId="{15798D48-D8C8-4185-B010-5E1BEB78FDD8}" type="sibTrans" cxnId="{5CA07184-3BB5-4C5F-87AF-B7F59D6854FB}">
      <dgm:prSet/>
      <dgm:spPr/>
      <dgm:t>
        <a:bodyPr/>
        <a:lstStyle/>
        <a:p>
          <a:endParaRPr lang="en-US"/>
        </a:p>
      </dgm:t>
    </dgm:pt>
    <dgm:pt modelId="{633D912D-A2B0-41B1-9F8D-B3CDDB76A4C2}">
      <dgm:prSet phldrT="[Text]" custT="1"/>
      <dgm:spPr/>
      <dgm:t>
        <a:bodyPr/>
        <a:lstStyle/>
        <a:p>
          <a:r>
            <a:rPr lang="en-GB" sz="1800" dirty="0" smtClean="0"/>
            <a:t>Removal of sensitive data</a:t>
          </a:r>
          <a:endParaRPr lang="en-US" sz="1800" dirty="0"/>
        </a:p>
      </dgm:t>
    </dgm:pt>
    <dgm:pt modelId="{79F08E0A-4FE1-4A93-AA4D-99A299A4EB4A}" type="parTrans" cxnId="{D350FF5E-7129-4158-8B53-BE26723DAE80}">
      <dgm:prSet/>
      <dgm:spPr/>
      <dgm:t>
        <a:bodyPr/>
        <a:lstStyle/>
        <a:p>
          <a:endParaRPr lang="en-US"/>
        </a:p>
      </dgm:t>
    </dgm:pt>
    <dgm:pt modelId="{7750CFBF-FE07-44CC-A377-9C59C8083938}" type="sibTrans" cxnId="{D350FF5E-7129-4158-8B53-BE26723DAE80}">
      <dgm:prSet/>
      <dgm:spPr/>
      <dgm:t>
        <a:bodyPr/>
        <a:lstStyle/>
        <a:p>
          <a:endParaRPr lang="en-US"/>
        </a:p>
      </dgm:t>
    </dgm:pt>
    <dgm:pt modelId="{D2EE67E9-60AC-4517-9778-1F126146957F}">
      <dgm:prSet custT="1"/>
      <dgm:spPr/>
      <dgm:t>
        <a:bodyPr/>
        <a:lstStyle/>
        <a:p>
          <a:r>
            <a:rPr lang="en-GB" sz="1800" dirty="0" smtClean="0"/>
            <a:t>Removal of personal data</a:t>
          </a:r>
        </a:p>
      </dgm:t>
    </dgm:pt>
    <dgm:pt modelId="{A28C9322-DB75-42CE-9B4F-D81127C24C3D}" type="parTrans" cxnId="{E0EE69B6-0D1A-4FE4-A052-D2871D0ED5B0}">
      <dgm:prSet/>
      <dgm:spPr/>
      <dgm:t>
        <a:bodyPr/>
        <a:lstStyle/>
        <a:p>
          <a:endParaRPr lang="en-US"/>
        </a:p>
      </dgm:t>
    </dgm:pt>
    <dgm:pt modelId="{50DDB7AA-8197-4D85-AABF-1C5668EFA9DF}" type="sibTrans" cxnId="{E0EE69B6-0D1A-4FE4-A052-D2871D0ED5B0}">
      <dgm:prSet/>
      <dgm:spPr/>
      <dgm:t>
        <a:bodyPr/>
        <a:lstStyle/>
        <a:p>
          <a:endParaRPr lang="en-US"/>
        </a:p>
      </dgm:t>
    </dgm:pt>
    <dgm:pt modelId="{AACC834A-2D17-4388-AA94-DCFE90DCB67E}">
      <dgm:prSet custT="1"/>
      <dgm:spPr/>
      <dgm:t>
        <a:bodyPr/>
        <a:lstStyle/>
        <a:p>
          <a:r>
            <a:rPr lang="en-GB" sz="1800" dirty="0" smtClean="0"/>
            <a:t>Combine data sets so the collective sum is less sensitive</a:t>
          </a:r>
        </a:p>
      </dgm:t>
    </dgm:pt>
    <dgm:pt modelId="{C26E0EB5-652E-4AE5-8924-DE966E28760D}" type="parTrans" cxnId="{BED4D28E-CF26-4287-A3D3-14C0C15D6A79}">
      <dgm:prSet/>
      <dgm:spPr/>
      <dgm:t>
        <a:bodyPr/>
        <a:lstStyle/>
        <a:p>
          <a:endParaRPr lang="en-US"/>
        </a:p>
      </dgm:t>
    </dgm:pt>
    <dgm:pt modelId="{4F4F3E22-86B8-43AA-84EC-85DEA8143A2F}" type="sibTrans" cxnId="{BED4D28E-CF26-4287-A3D3-14C0C15D6A79}">
      <dgm:prSet/>
      <dgm:spPr/>
      <dgm:t>
        <a:bodyPr/>
        <a:lstStyle/>
        <a:p>
          <a:endParaRPr lang="en-US"/>
        </a:p>
      </dgm:t>
    </dgm:pt>
    <dgm:pt modelId="{3FC30F73-FF93-4108-A870-A4E71741F661}">
      <dgm:prSet custT="1"/>
      <dgm:spPr/>
      <dgm:t>
        <a:bodyPr/>
        <a:lstStyle/>
        <a:p>
          <a:r>
            <a:rPr lang="en-GB" sz="1800" dirty="0" smtClean="0"/>
            <a:t>Only share with specific individuals or group(s)</a:t>
          </a:r>
        </a:p>
      </dgm:t>
    </dgm:pt>
    <dgm:pt modelId="{237FAD19-98E8-47F2-9C5C-CDF5E3D71F43}" type="parTrans" cxnId="{0B00F579-732C-4A88-AAFF-D9BF93889FFC}">
      <dgm:prSet/>
      <dgm:spPr/>
      <dgm:t>
        <a:bodyPr/>
        <a:lstStyle/>
        <a:p>
          <a:endParaRPr lang="en-US"/>
        </a:p>
      </dgm:t>
    </dgm:pt>
    <dgm:pt modelId="{9F5C3C81-6570-42E0-99DC-BB5C58C094FB}" type="sibTrans" cxnId="{0B00F579-732C-4A88-AAFF-D9BF93889FFC}">
      <dgm:prSet/>
      <dgm:spPr/>
      <dgm:t>
        <a:bodyPr/>
        <a:lstStyle/>
        <a:p>
          <a:endParaRPr lang="en-US"/>
        </a:p>
      </dgm:t>
    </dgm:pt>
    <dgm:pt modelId="{FE61C271-CBAF-41D8-968C-B0B21898F5A1}">
      <dgm:prSet custT="1"/>
      <dgm:spPr/>
      <dgm:t>
        <a:bodyPr/>
        <a:lstStyle/>
        <a:p>
          <a:r>
            <a:rPr lang="en-GB" sz="1800" dirty="0" smtClean="0"/>
            <a:t>Combine original data with meaningless data to confuse</a:t>
          </a:r>
        </a:p>
      </dgm:t>
    </dgm:pt>
    <dgm:pt modelId="{3A0F6F06-F72B-4A78-8334-CFABBF9EEFEE}" type="parTrans" cxnId="{0C7D9158-9534-46D0-8F6E-70EE867329CC}">
      <dgm:prSet/>
      <dgm:spPr/>
      <dgm:t>
        <a:bodyPr/>
        <a:lstStyle/>
        <a:p>
          <a:endParaRPr lang="en-US"/>
        </a:p>
      </dgm:t>
    </dgm:pt>
    <dgm:pt modelId="{6090A35C-5E2A-4D1F-9499-DC9F440992FC}" type="sibTrans" cxnId="{0C7D9158-9534-46D0-8F6E-70EE867329CC}">
      <dgm:prSet/>
      <dgm:spPr/>
      <dgm:t>
        <a:bodyPr/>
        <a:lstStyle/>
        <a:p>
          <a:endParaRPr lang="en-US"/>
        </a:p>
      </dgm:t>
    </dgm:pt>
    <dgm:pt modelId="{2008557C-7AFC-4697-A468-D5421C2E7A63}">
      <dgm:prSet custT="1"/>
      <dgm:spPr/>
      <dgm:t>
        <a:bodyPr/>
        <a:lstStyle/>
        <a:p>
          <a:r>
            <a:rPr lang="en-GB" sz="1800" dirty="0" smtClean="0"/>
            <a:t>Wait until data is less sensitive before sharing</a:t>
          </a:r>
        </a:p>
      </dgm:t>
    </dgm:pt>
    <dgm:pt modelId="{BCC1FD95-4C9E-48AD-A651-51A3175AED41}" type="parTrans" cxnId="{4593BC2F-756F-4C7F-AD17-A87F02BF34B3}">
      <dgm:prSet/>
      <dgm:spPr/>
      <dgm:t>
        <a:bodyPr/>
        <a:lstStyle/>
        <a:p>
          <a:endParaRPr lang="en-US"/>
        </a:p>
      </dgm:t>
    </dgm:pt>
    <dgm:pt modelId="{7718DBF0-DCA8-474C-98CF-ED4892A26989}" type="sibTrans" cxnId="{4593BC2F-756F-4C7F-AD17-A87F02BF34B3}">
      <dgm:prSet/>
      <dgm:spPr/>
      <dgm:t>
        <a:bodyPr/>
        <a:lstStyle/>
        <a:p>
          <a:endParaRPr lang="en-US"/>
        </a:p>
      </dgm:t>
    </dgm:pt>
    <dgm:pt modelId="{46F730CA-6DD5-4495-89D5-9504C27E7417}">
      <dgm:prSet custT="1"/>
      <dgm:spPr/>
      <dgm:t>
        <a:bodyPr/>
        <a:lstStyle/>
        <a:p>
          <a:r>
            <a:rPr lang="en-GB" sz="1800" dirty="0" smtClean="0"/>
            <a:t>Obscuring the data in such a way as to mask original identities</a:t>
          </a:r>
        </a:p>
      </dgm:t>
    </dgm:pt>
    <dgm:pt modelId="{4272C1B1-566D-4625-A72A-ACF1AC544DC7}" type="parTrans" cxnId="{B0627E83-C73B-4A5B-AD73-91F1F099250C}">
      <dgm:prSet/>
      <dgm:spPr/>
      <dgm:t>
        <a:bodyPr/>
        <a:lstStyle/>
        <a:p>
          <a:endParaRPr lang="en-US"/>
        </a:p>
      </dgm:t>
    </dgm:pt>
    <dgm:pt modelId="{5FF6C507-E271-4A6B-98D3-8E0BBA9C7434}" type="sibTrans" cxnId="{B0627E83-C73B-4A5B-AD73-91F1F099250C}">
      <dgm:prSet/>
      <dgm:spPr/>
      <dgm:t>
        <a:bodyPr/>
        <a:lstStyle/>
        <a:p>
          <a:endParaRPr lang="en-US"/>
        </a:p>
      </dgm:t>
    </dgm:pt>
    <dgm:pt modelId="{4BEF4F5D-632D-4081-BB1D-3062C177DC56}">
      <dgm:prSet custT="1"/>
      <dgm:spPr/>
      <dgm:t>
        <a:bodyPr/>
        <a:lstStyle/>
        <a:p>
          <a:r>
            <a:rPr lang="en-US" sz="1800" dirty="0" smtClean="0"/>
            <a:t>Altering the position or orientation of spatial or time series data</a:t>
          </a:r>
        </a:p>
      </dgm:t>
    </dgm:pt>
    <dgm:pt modelId="{DA487E05-6DFF-4B2D-959C-8382477DD539}" type="parTrans" cxnId="{7C29F008-0C98-42A2-BD07-4629EDF73C35}">
      <dgm:prSet/>
      <dgm:spPr/>
      <dgm:t>
        <a:bodyPr/>
        <a:lstStyle/>
        <a:p>
          <a:endParaRPr lang="en-US"/>
        </a:p>
      </dgm:t>
    </dgm:pt>
    <dgm:pt modelId="{BCC8A1D2-6CAD-4067-9E5A-E0009BD56F57}" type="sibTrans" cxnId="{7C29F008-0C98-42A2-BD07-4629EDF73C35}">
      <dgm:prSet/>
      <dgm:spPr/>
      <dgm:t>
        <a:bodyPr/>
        <a:lstStyle/>
        <a:p>
          <a:endParaRPr lang="en-US"/>
        </a:p>
      </dgm:t>
    </dgm:pt>
    <dgm:pt modelId="{101B37CD-5E8F-48D4-8CC1-E9C09C2ED90D}">
      <dgm:prSet custT="1"/>
      <dgm:spPr/>
      <dgm:t>
        <a:bodyPr/>
        <a:lstStyle/>
        <a:p>
          <a:r>
            <a:rPr lang="en-GB" sz="1800" dirty="0" smtClean="0"/>
            <a:t>Making random changes to data</a:t>
          </a:r>
        </a:p>
      </dgm:t>
    </dgm:pt>
    <dgm:pt modelId="{01B96216-4DCB-4FE2-8E73-E866CC371B88}" type="parTrans" cxnId="{02FE8F25-D78B-47BB-A770-B5CC51784F2B}">
      <dgm:prSet/>
      <dgm:spPr/>
      <dgm:t>
        <a:bodyPr/>
        <a:lstStyle/>
        <a:p>
          <a:endParaRPr lang="en-US"/>
        </a:p>
      </dgm:t>
    </dgm:pt>
    <dgm:pt modelId="{FB84313A-BDAD-4DD1-8F5B-37B6EE6B5302}" type="sibTrans" cxnId="{02FE8F25-D78B-47BB-A770-B5CC51784F2B}">
      <dgm:prSet/>
      <dgm:spPr/>
      <dgm:t>
        <a:bodyPr/>
        <a:lstStyle/>
        <a:p>
          <a:endParaRPr lang="en-US"/>
        </a:p>
      </dgm:t>
    </dgm:pt>
    <dgm:pt modelId="{F9DF9B76-0FB0-460A-95E6-4D56A15D7395}">
      <dgm:prSet custT="1"/>
      <dgm:spPr/>
      <dgm:t>
        <a:bodyPr/>
        <a:lstStyle/>
        <a:p>
          <a:r>
            <a:rPr lang="en-US" sz="1800" dirty="0" smtClean="0"/>
            <a:t>Modifying data to reduce the difference between individual subjects</a:t>
          </a:r>
          <a:endParaRPr lang="en-GB" sz="1800" dirty="0"/>
        </a:p>
      </dgm:t>
    </dgm:pt>
    <dgm:pt modelId="{46DFE0E4-726B-437F-8AF3-09CA2591BAF0}" type="parTrans" cxnId="{2F9D3A18-DC09-40B5-86BE-74F8DD6A583B}">
      <dgm:prSet/>
      <dgm:spPr/>
      <dgm:t>
        <a:bodyPr/>
        <a:lstStyle/>
        <a:p>
          <a:endParaRPr lang="en-US"/>
        </a:p>
      </dgm:t>
    </dgm:pt>
    <dgm:pt modelId="{4AE46E82-6CC4-4B39-9FFF-245CF2E2A519}" type="sibTrans" cxnId="{2F9D3A18-DC09-40B5-86BE-74F8DD6A583B}">
      <dgm:prSet/>
      <dgm:spPr/>
      <dgm:t>
        <a:bodyPr/>
        <a:lstStyle/>
        <a:p>
          <a:endParaRPr lang="en-US"/>
        </a:p>
      </dgm:t>
    </dgm:pt>
    <dgm:pt modelId="{644A8A89-8D99-452B-8212-066AEA27DCD2}" type="pres">
      <dgm:prSet presAssocID="{73F759FC-D921-41FD-8061-0BC5D7417D66}" presName="Name0" presStyleCnt="0">
        <dgm:presLayoutVars>
          <dgm:dir/>
          <dgm:animLvl val="lvl"/>
          <dgm:resizeHandles val="exact"/>
        </dgm:presLayoutVars>
      </dgm:prSet>
      <dgm:spPr/>
      <dgm:t>
        <a:bodyPr/>
        <a:lstStyle/>
        <a:p>
          <a:endParaRPr lang="en-US"/>
        </a:p>
      </dgm:t>
    </dgm:pt>
    <dgm:pt modelId="{E04D5CA5-7E31-4EF1-84DA-D366FE958602}" type="pres">
      <dgm:prSet presAssocID="{132B1B8D-40CA-496E-ABFA-68A480FC2665}" presName="linNode" presStyleCnt="0"/>
      <dgm:spPr/>
    </dgm:pt>
    <dgm:pt modelId="{ECF6D405-7864-4AA5-9A4A-22BA7E3D1032}" type="pres">
      <dgm:prSet presAssocID="{132B1B8D-40CA-496E-ABFA-68A480FC2665}" presName="parentText" presStyleLbl="node1" presStyleIdx="0" presStyleCnt="10" custScaleX="64814" custLinFactNeighborX="-9896" custLinFactNeighborY="-616">
        <dgm:presLayoutVars>
          <dgm:chMax val="1"/>
          <dgm:bulletEnabled val="1"/>
        </dgm:presLayoutVars>
      </dgm:prSet>
      <dgm:spPr/>
      <dgm:t>
        <a:bodyPr/>
        <a:lstStyle/>
        <a:p>
          <a:endParaRPr lang="en-US"/>
        </a:p>
      </dgm:t>
    </dgm:pt>
    <dgm:pt modelId="{493C857C-76FE-4263-AC74-0595FE6D7769}" type="pres">
      <dgm:prSet presAssocID="{132B1B8D-40CA-496E-ABFA-68A480FC2665}" presName="descendantText" presStyleLbl="alignAccFollowNode1" presStyleIdx="0" presStyleCnt="10" custScaleX="118943">
        <dgm:presLayoutVars>
          <dgm:bulletEnabled val="1"/>
        </dgm:presLayoutVars>
      </dgm:prSet>
      <dgm:spPr/>
      <dgm:t>
        <a:bodyPr/>
        <a:lstStyle/>
        <a:p>
          <a:endParaRPr lang="en-US"/>
        </a:p>
      </dgm:t>
    </dgm:pt>
    <dgm:pt modelId="{BFAF379D-9F50-47A3-AB7C-E33F44857786}" type="pres">
      <dgm:prSet presAssocID="{04EF1E3B-F3E6-4C02-8FBC-4EE8CE6A3F4F}" presName="sp" presStyleCnt="0"/>
      <dgm:spPr/>
    </dgm:pt>
    <dgm:pt modelId="{8A032D57-C416-41C4-A6BC-9ACDDF04062C}" type="pres">
      <dgm:prSet presAssocID="{08C0D715-7360-4C61-9EEE-3865A8BAE2B6}" presName="linNode" presStyleCnt="0"/>
      <dgm:spPr/>
    </dgm:pt>
    <dgm:pt modelId="{56707645-6C7E-49A7-AD8D-287C0448145B}" type="pres">
      <dgm:prSet presAssocID="{08C0D715-7360-4C61-9EEE-3865A8BAE2B6}" presName="parentText" presStyleLbl="node1" presStyleIdx="1" presStyleCnt="10" custScaleX="64814" custLinFactNeighborX="-9896" custLinFactNeighborY="-616">
        <dgm:presLayoutVars>
          <dgm:chMax val="1"/>
          <dgm:bulletEnabled val="1"/>
        </dgm:presLayoutVars>
      </dgm:prSet>
      <dgm:spPr/>
      <dgm:t>
        <a:bodyPr/>
        <a:lstStyle/>
        <a:p>
          <a:endParaRPr lang="en-US"/>
        </a:p>
      </dgm:t>
    </dgm:pt>
    <dgm:pt modelId="{9D52821C-7549-4488-8A71-50C1C7C89B5C}" type="pres">
      <dgm:prSet presAssocID="{08C0D715-7360-4C61-9EEE-3865A8BAE2B6}" presName="descendantText" presStyleLbl="alignAccFollowNode1" presStyleIdx="1" presStyleCnt="10" custScaleX="118943">
        <dgm:presLayoutVars>
          <dgm:bulletEnabled val="1"/>
        </dgm:presLayoutVars>
      </dgm:prSet>
      <dgm:spPr/>
      <dgm:t>
        <a:bodyPr/>
        <a:lstStyle/>
        <a:p>
          <a:endParaRPr lang="en-US"/>
        </a:p>
      </dgm:t>
    </dgm:pt>
    <dgm:pt modelId="{BAA02334-0069-4C5D-BD22-D0ACAAFD7EC3}" type="pres">
      <dgm:prSet presAssocID="{9D3CF8F4-ED76-4E96-94BD-B1BA99705941}" presName="sp" presStyleCnt="0"/>
      <dgm:spPr/>
    </dgm:pt>
    <dgm:pt modelId="{466BD341-0971-4A64-BA7C-679E902C2387}" type="pres">
      <dgm:prSet presAssocID="{7DB87444-5A5A-41AC-8FD1-D7B03D3D8D6F}" presName="linNode" presStyleCnt="0"/>
      <dgm:spPr/>
    </dgm:pt>
    <dgm:pt modelId="{AAAFE51A-D729-4CF4-896B-792681782BBD}" type="pres">
      <dgm:prSet presAssocID="{7DB87444-5A5A-41AC-8FD1-D7B03D3D8D6F}" presName="parentText" presStyleLbl="node1" presStyleIdx="2" presStyleCnt="10" custScaleX="64814" custLinFactNeighborX="-9896" custLinFactNeighborY="-616">
        <dgm:presLayoutVars>
          <dgm:chMax val="1"/>
          <dgm:bulletEnabled val="1"/>
        </dgm:presLayoutVars>
      </dgm:prSet>
      <dgm:spPr/>
      <dgm:t>
        <a:bodyPr/>
        <a:lstStyle/>
        <a:p>
          <a:endParaRPr lang="en-US"/>
        </a:p>
      </dgm:t>
    </dgm:pt>
    <dgm:pt modelId="{31976A97-0897-4ACA-A053-85F57D60DDBB}" type="pres">
      <dgm:prSet presAssocID="{7DB87444-5A5A-41AC-8FD1-D7B03D3D8D6F}" presName="descendantText" presStyleLbl="alignAccFollowNode1" presStyleIdx="2" presStyleCnt="10" custScaleX="118943">
        <dgm:presLayoutVars>
          <dgm:bulletEnabled val="1"/>
        </dgm:presLayoutVars>
      </dgm:prSet>
      <dgm:spPr/>
      <dgm:t>
        <a:bodyPr/>
        <a:lstStyle/>
        <a:p>
          <a:endParaRPr lang="en-US"/>
        </a:p>
      </dgm:t>
    </dgm:pt>
    <dgm:pt modelId="{A4E45CD0-D2B5-49FF-9DD8-64AD6AE0B8EE}" type="pres">
      <dgm:prSet presAssocID="{513EA2CF-8266-41B2-B67A-796CBEB23124}" presName="sp" presStyleCnt="0"/>
      <dgm:spPr/>
    </dgm:pt>
    <dgm:pt modelId="{00E75F1F-B284-4DB4-9ED5-4E81CE098C95}" type="pres">
      <dgm:prSet presAssocID="{5D07BE17-073B-411C-94A6-799C696ED4B5}" presName="linNode" presStyleCnt="0"/>
      <dgm:spPr/>
    </dgm:pt>
    <dgm:pt modelId="{39B8DD03-AB37-4908-AC54-FB8036137632}" type="pres">
      <dgm:prSet presAssocID="{5D07BE17-073B-411C-94A6-799C696ED4B5}" presName="parentText" presStyleLbl="node1" presStyleIdx="3" presStyleCnt="10" custScaleX="64814" custLinFactNeighborX="-9896" custLinFactNeighborY="-616">
        <dgm:presLayoutVars>
          <dgm:chMax val="1"/>
          <dgm:bulletEnabled val="1"/>
        </dgm:presLayoutVars>
      </dgm:prSet>
      <dgm:spPr/>
      <dgm:t>
        <a:bodyPr/>
        <a:lstStyle/>
        <a:p>
          <a:endParaRPr lang="en-US"/>
        </a:p>
      </dgm:t>
    </dgm:pt>
    <dgm:pt modelId="{2D4BFBAE-FABC-46C8-A8CD-B08EA52E6E24}" type="pres">
      <dgm:prSet presAssocID="{5D07BE17-073B-411C-94A6-799C696ED4B5}" presName="descendantText" presStyleLbl="alignAccFollowNode1" presStyleIdx="3" presStyleCnt="10" custScaleX="118943">
        <dgm:presLayoutVars>
          <dgm:bulletEnabled val="1"/>
        </dgm:presLayoutVars>
      </dgm:prSet>
      <dgm:spPr/>
      <dgm:t>
        <a:bodyPr/>
        <a:lstStyle/>
        <a:p>
          <a:endParaRPr lang="en-US"/>
        </a:p>
      </dgm:t>
    </dgm:pt>
    <dgm:pt modelId="{03732F50-80B3-4E50-966A-5EF2B76153D3}" type="pres">
      <dgm:prSet presAssocID="{0AFF26B1-D301-45F7-A78B-8A1EB101E6F3}" presName="sp" presStyleCnt="0"/>
      <dgm:spPr/>
    </dgm:pt>
    <dgm:pt modelId="{22F717C5-328A-40C3-9544-DEEB83FB1B1F}" type="pres">
      <dgm:prSet presAssocID="{002068B9-850E-41F0-8A3A-B18466708C0A}" presName="linNode" presStyleCnt="0"/>
      <dgm:spPr/>
    </dgm:pt>
    <dgm:pt modelId="{B4C9D9B5-E9CF-406E-A036-0B749C27B634}" type="pres">
      <dgm:prSet presAssocID="{002068B9-850E-41F0-8A3A-B18466708C0A}" presName="parentText" presStyleLbl="node1" presStyleIdx="4" presStyleCnt="10" custScaleX="64814" custLinFactNeighborX="-9896" custLinFactNeighborY="-616">
        <dgm:presLayoutVars>
          <dgm:chMax val="1"/>
          <dgm:bulletEnabled val="1"/>
        </dgm:presLayoutVars>
      </dgm:prSet>
      <dgm:spPr/>
      <dgm:t>
        <a:bodyPr/>
        <a:lstStyle/>
        <a:p>
          <a:endParaRPr lang="en-US"/>
        </a:p>
      </dgm:t>
    </dgm:pt>
    <dgm:pt modelId="{4401A885-4C9C-46A8-9065-9C32CCD55D72}" type="pres">
      <dgm:prSet presAssocID="{002068B9-850E-41F0-8A3A-B18466708C0A}" presName="descendantText" presStyleLbl="alignAccFollowNode1" presStyleIdx="4" presStyleCnt="10" custScaleX="118943">
        <dgm:presLayoutVars>
          <dgm:bulletEnabled val="1"/>
        </dgm:presLayoutVars>
      </dgm:prSet>
      <dgm:spPr/>
      <dgm:t>
        <a:bodyPr/>
        <a:lstStyle/>
        <a:p>
          <a:endParaRPr lang="en-US"/>
        </a:p>
      </dgm:t>
    </dgm:pt>
    <dgm:pt modelId="{BC5C084E-AC3A-43C9-AF52-173E5271C0C6}" type="pres">
      <dgm:prSet presAssocID="{C1EA2242-5127-4E6B-BD08-4818B9CCC8B0}" presName="sp" presStyleCnt="0"/>
      <dgm:spPr/>
    </dgm:pt>
    <dgm:pt modelId="{2824F1C1-F360-48FE-9A44-90B4C5CE1E93}" type="pres">
      <dgm:prSet presAssocID="{E9341E24-831F-4CD2-94C7-D59A963FF1A8}" presName="linNode" presStyleCnt="0"/>
      <dgm:spPr/>
    </dgm:pt>
    <dgm:pt modelId="{769A43F7-0EC2-46D5-89E3-1A333419C356}" type="pres">
      <dgm:prSet presAssocID="{E9341E24-831F-4CD2-94C7-D59A963FF1A8}" presName="parentText" presStyleLbl="node1" presStyleIdx="5" presStyleCnt="10" custScaleX="64814" custLinFactNeighborX="-9896" custLinFactNeighborY="-616">
        <dgm:presLayoutVars>
          <dgm:chMax val="1"/>
          <dgm:bulletEnabled val="1"/>
        </dgm:presLayoutVars>
      </dgm:prSet>
      <dgm:spPr/>
      <dgm:t>
        <a:bodyPr/>
        <a:lstStyle/>
        <a:p>
          <a:endParaRPr lang="en-US"/>
        </a:p>
      </dgm:t>
    </dgm:pt>
    <dgm:pt modelId="{64C486B1-12EE-43B5-AA83-F4308671B2C6}" type="pres">
      <dgm:prSet presAssocID="{E9341E24-831F-4CD2-94C7-D59A963FF1A8}" presName="descendantText" presStyleLbl="alignAccFollowNode1" presStyleIdx="5" presStyleCnt="10" custScaleX="118943">
        <dgm:presLayoutVars>
          <dgm:bulletEnabled val="1"/>
        </dgm:presLayoutVars>
      </dgm:prSet>
      <dgm:spPr/>
      <dgm:t>
        <a:bodyPr/>
        <a:lstStyle/>
        <a:p>
          <a:endParaRPr lang="en-US"/>
        </a:p>
      </dgm:t>
    </dgm:pt>
    <dgm:pt modelId="{9A4CC7E5-2FE8-40D8-8207-65073B0236EB}" type="pres">
      <dgm:prSet presAssocID="{8B663940-4B31-469D-AB4A-12B9A5ABE49F}" presName="sp" presStyleCnt="0"/>
      <dgm:spPr/>
    </dgm:pt>
    <dgm:pt modelId="{6D7694BF-089D-46E5-84FC-65083B6D1C32}" type="pres">
      <dgm:prSet presAssocID="{32DC2435-2319-440E-8637-FAC63354782A}" presName="linNode" presStyleCnt="0"/>
      <dgm:spPr/>
    </dgm:pt>
    <dgm:pt modelId="{D972E42A-0237-43ED-AB18-0E511434E6CB}" type="pres">
      <dgm:prSet presAssocID="{32DC2435-2319-440E-8637-FAC63354782A}" presName="parentText" presStyleLbl="node1" presStyleIdx="6" presStyleCnt="10" custScaleX="64814" custLinFactNeighborX="-9896" custLinFactNeighborY="-616">
        <dgm:presLayoutVars>
          <dgm:chMax val="1"/>
          <dgm:bulletEnabled val="1"/>
        </dgm:presLayoutVars>
      </dgm:prSet>
      <dgm:spPr/>
      <dgm:t>
        <a:bodyPr/>
        <a:lstStyle/>
        <a:p>
          <a:endParaRPr lang="en-US"/>
        </a:p>
      </dgm:t>
    </dgm:pt>
    <dgm:pt modelId="{42B921F3-6C09-4B71-9851-7562AC89E5E1}" type="pres">
      <dgm:prSet presAssocID="{32DC2435-2319-440E-8637-FAC63354782A}" presName="descendantText" presStyleLbl="alignAccFollowNode1" presStyleIdx="6" presStyleCnt="10" custScaleX="118943">
        <dgm:presLayoutVars>
          <dgm:bulletEnabled val="1"/>
        </dgm:presLayoutVars>
      </dgm:prSet>
      <dgm:spPr/>
      <dgm:t>
        <a:bodyPr/>
        <a:lstStyle/>
        <a:p>
          <a:endParaRPr lang="en-US"/>
        </a:p>
      </dgm:t>
    </dgm:pt>
    <dgm:pt modelId="{4F33B057-4380-4AE1-9E31-914F9C9C7293}" type="pres">
      <dgm:prSet presAssocID="{8BF1CF30-B9FA-490B-9E2A-DE1A1C8B7985}" presName="sp" presStyleCnt="0"/>
      <dgm:spPr/>
    </dgm:pt>
    <dgm:pt modelId="{1157921F-826E-4228-83DF-73C89D068BA2}" type="pres">
      <dgm:prSet presAssocID="{A25E5C3F-CB07-49A1-BFD9-C956C67DC34D}" presName="linNode" presStyleCnt="0"/>
      <dgm:spPr/>
    </dgm:pt>
    <dgm:pt modelId="{1D5BAEA5-8A4E-42AC-BAA1-B649FFC32414}" type="pres">
      <dgm:prSet presAssocID="{A25E5C3F-CB07-49A1-BFD9-C956C67DC34D}" presName="parentText" presStyleLbl="node1" presStyleIdx="7" presStyleCnt="10" custScaleX="64814" custLinFactNeighborX="-9896" custLinFactNeighborY="-616">
        <dgm:presLayoutVars>
          <dgm:chMax val="1"/>
          <dgm:bulletEnabled val="1"/>
        </dgm:presLayoutVars>
      </dgm:prSet>
      <dgm:spPr/>
      <dgm:t>
        <a:bodyPr/>
        <a:lstStyle/>
        <a:p>
          <a:endParaRPr lang="en-US"/>
        </a:p>
      </dgm:t>
    </dgm:pt>
    <dgm:pt modelId="{09547D19-B414-4334-979C-65BCE094393D}" type="pres">
      <dgm:prSet presAssocID="{A25E5C3F-CB07-49A1-BFD9-C956C67DC34D}" presName="descendantText" presStyleLbl="alignAccFollowNode1" presStyleIdx="7" presStyleCnt="10" custScaleX="118943">
        <dgm:presLayoutVars>
          <dgm:bulletEnabled val="1"/>
        </dgm:presLayoutVars>
      </dgm:prSet>
      <dgm:spPr/>
      <dgm:t>
        <a:bodyPr/>
        <a:lstStyle/>
        <a:p>
          <a:endParaRPr lang="en-US"/>
        </a:p>
      </dgm:t>
    </dgm:pt>
    <dgm:pt modelId="{9CDB6241-CB19-413B-BBE3-786EE92CCE52}" type="pres">
      <dgm:prSet presAssocID="{D2537383-1A5F-4BAF-AFE3-04A2F5650155}" presName="sp" presStyleCnt="0"/>
      <dgm:spPr/>
    </dgm:pt>
    <dgm:pt modelId="{5B6E5CC4-249D-4D92-9EAA-8344C2ACF953}" type="pres">
      <dgm:prSet presAssocID="{EE01B4CE-F101-4417-927F-685AA831243E}" presName="linNode" presStyleCnt="0"/>
      <dgm:spPr/>
    </dgm:pt>
    <dgm:pt modelId="{9936A2C2-0193-4AC7-A4C5-7970751FA89C}" type="pres">
      <dgm:prSet presAssocID="{EE01B4CE-F101-4417-927F-685AA831243E}" presName="parentText" presStyleLbl="node1" presStyleIdx="8" presStyleCnt="10" custScaleX="64814" custLinFactNeighborX="-9896" custLinFactNeighborY="-616">
        <dgm:presLayoutVars>
          <dgm:chMax val="1"/>
          <dgm:bulletEnabled val="1"/>
        </dgm:presLayoutVars>
      </dgm:prSet>
      <dgm:spPr/>
      <dgm:t>
        <a:bodyPr/>
        <a:lstStyle/>
        <a:p>
          <a:endParaRPr lang="en-US"/>
        </a:p>
      </dgm:t>
    </dgm:pt>
    <dgm:pt modelId="{679C29ED-7338-4D33-A47F-5C3D748CB639}" type="pres">
      <dgm:prSet presAssocID="{EE01B4CE-F101-4417-927F-685AA831243E}" presName="descendantText" presStyleLbl="alignAccFollowNode1" presStyleIdx="8" presStyleCnt="10" custScaleX="118943">
        <dgm:presLayoutVars>
          <dgm:bulletEnabled val="1"/>
        </dgm:presLayoutVars>
      </dgm:prSet>
      <dgm:spPr/>
      <dgm:t>
        <a:bodyPr/>
        <a:lstStyle/>
        <a:p>
          <a:endParaRPr lang="en-US"/>
        </a:p>
      </dgm:t>
    </dgm:pt>
    <dgm:pt modelId="{4B933100-CC29-4222-970C-CCC921CB9035}" type="pres">
      <dgm:prSet presAssocID="{A2D0FE65-0565-4F01-87EC-CC7EAAB08084}" presName="sp" presStyleCnt="0"/>
      <dgm:spPr/>
    </dgm:pt>
    <dgm:pt modelId="{68EDED81-8C4C-47C5-A75B-7709536117A1}" type="pres">
      <dgm:prSet presAssocID="{464CD0A5-E738-4587-A4A6-BA9CF06E2D17}" presName="linNode" presStyleCnt="0"/>
      <dgm:spPr/>
    </dgm:pt>
    <dgm:pt modelId="{D4DB8BE3-BDE2-4400-BB17-5D98C32260A1}" type="pres">
      <dgm:prSet presAssocID="{464CD0A5-E738-4587-A4A6-BA9CF06E2D17}" presName="parentText" presStyleLbl="node1" presStyleIdx="9" presStyleCnt="10" custScaleX="64814" custLinFactNeighborX="-9896" custLinFactNeighborY="-616">
        <dgm:presLayoutVars>
          <dgm:chMax val="1"/>
          <dgm:bulletEnabled val="1"/>
        </dgm:presLayoutVars>
      </dgm:prSet>
      <dgm:spPr/>
      <dgm:t>
        <a:bodyPr/>
        <a:lstStyle/>
        <a:p>
          <a:endParaRPr lang="en-US"/>
        </a:p>
      </dgm:t>
    </dgm:pt>
    <dgm:pt modelId="{48DBD130-BAB6-45D4-9178-1166C6D0D334}" type="pres">
      <dgm:prSet presAssocID="{464CD0A5-E738-4587-A4A6-BA9CF06E2D17}" presName="descendantText" presStyleLbl="alignAccFollowNode1" presStyleIdx="9" presStyleCnt="10" custScaleX="118943">
        <dgm:presLayoutVars>
          <dgm:bulletEnabled val="1"/>
        </dgm:presLayoutVars>
      </dgm:prSet>
      <dgm:spPr/>
      <dgm:t>
        <a:bodyPr/>
        <a:lstStyle/>
        <a:p>
          <a:endParaRPr lang="en-US"/>
        </a:p>
      </dgm:t>
    </dgm:pt>
  </dgm:ptLst>
  <dgm:cxnLst>
    <dgm:cxn modelId="{A291AE74-5555-42F8-A07D-68FA7D3B548D}" srcId="{73F759FC-D921-41FD-8061-0BC5D7417D66}" destId="{32DC2435-2319-440E-8637-FAC63354782A}" srcOrd="6" destOrd="0" parTransId="{7A3C947B-B851-4EDA-B094-33E6464ED269}" sibTransId="{8BF1CF30-B9FA-490B-9E2A-DE1A1C8B7985}"/>
    <dgm:cxn modelId="{FA916DC6-E90A-4520-8438-DD86B971EA4B}" srcId="{73F759FC-D921-41FD-8061-0BC5D7417D66}" destId="{08C0D715-7360-4C61-9EEE-3865A8BAE2B6}" srcOrd="1" destOrd="0" parTransId="{C2F4035B-96E8-4ECF-B227-DA1A8EB7BEFC}" sibTransId="{9D3CF8F4-ED76-4E96-94BD-B1BA99705941}"/>
    <dgm:cxn modelId="{BF218870-9C40-46A1-9AE8-F9ACEE42EE9C}" srcId="{73F759FC-D921-41FD-8061-0BC5D7417D66}" destId="{132B1B8D-40CA-496E-ABFA-68A480FC2665}" srcOrd="0" destOrd="0" parTransId="{68813FB7-1FD4-4C07-940F-FA2861606D1A}" sibTransId="{04EF1E3B-F3E6-4C02-8FBC-4EE8CE6A3F4F}"/>
    <dgm:cxn modelId="{0C7D9158-9534-46D0-8F6E-70EE867329CC}" srcId="{002068B9-850E-41F0-8A3A-B18466708C0A}" destId="{FE61C271-CBAF-41D8-968C-B0B21898F5A1}" srcOrd="0" destOrd="0" parTransId="{3A0F6F06-F72B-4A78-8334-CFABBF9EEFEE}" sibTransId="{6090A35C-5E2A-4D1F-9499-DC9F440992FC}"/>
    <dgm:cxn modelId="{2F9D3A18-DC09-40B5-86BE-74F8DD6A583B}" srcId="{464CD0A5-E738-4587-A4A6-BA9CF06E2D17}" destId="{F9DF9B76-0FB0-460A-95E6-4D56A15D7395}" srcOrd="0" destOrd="0" parTransId="{46DFE0E4-726B-437F-8AF3-09CA2591BAF0}" sibTransId="{4AE46E82-6CC4-4B39-9FFF-245CF2E2A519}"/>
    <dgm:cxn modelId="{02FE8F25-D78B-47BB-A770-B5CC51784F2B}" srcId="{EE01B4CE-F101-4417-927F-685AA831243E}" destId="{101B37CD-5E8F-48D4-8CC1-E9C09C2ED90D}" srcOrd="0" destOrd="0" parTransId="{01B96216-4DCB-4FE2-8E73-E866CC371B88}" sibTransId="{FB84313A-BDAD-4DD1-8F5B-37B6EE6B5302}"/>
    <dgm:cxn modelId="{E0EE69B6-0D1A-4FE4-A052-D2871D0ED5B0}" srcId="{08C0D715-7360-4C61-9EEE-3865A8BAE2B6}" destId="{D2EE67E9-60AC-4517-9778-1F126146957F}" srcOrd="0" destOrd="0" parTransId="{A28C9322-DB75-42CE-9B4F-D81127C24C3D}" sibTransId="{50DDB7AA-8197-4D85-AABF-1C5668EFA9DF}"/>
    <dgm:cxn modelId="{4E649AC0-DB48-4E43-893B-E7B0F6B9D460}" type="presOf" srcId="{46F730CA-6DD5-4495-89D5-9504C27E7417}" destId="{42B921F3-6C09-4B71-9851-7562AC89E5E1}" srcOrd="0" destOrd="0" presId="urn:microsoft.com/office/officeart/2005/8/layout/vList5"/>
    <dgm:cxn modelId="{B0627E83-C73B-4A5B-AD73-91F1F099250C}" srcId="{32DC2435-2319-440E-8637-FAC63354782A}" destId="{46F730CA-6DD5-4495-89D5-9504C27E7417}" srcOrd="0" destOrd="0" parTransId="{4272C1B1-566D-4625-A72A-ACF1AC544DC7}" sibTransId="{5FF6C507-E271-4A6B-98D3-8E0BBA9C7434}"/>
    <dgm:cxn modelId="{E26C6A6E-9D88-476E-837B-F89D2F091F37}" type="presOf" srcId="{7DB87444-5A5A-41AC-8FD1-D7B03D3D8D6F}" destId="{AAAFE51A-D729-4CF4-896B-792681782BBD}" srcOrd="0" destOrd="0" presId="urn:microsoft.com/office/officeart/2005/8/layout/vList5"/>
    <dgm:cxn modelId="{82DCD3F2-A437-4F6F-9A15-E07BE3D4E69C}" type="presOf" srcId="{08C0D715-7360-4C61-9EEE-3865A8BAE2B6}" destId="{56707645-6C7E-49A7-AD8D-287C0448145B}" srcOrd="0" destOrd="0" presId="urn:microsoft.com/office/officeart/2005/8/layout/vList5"/>
    <dgm:cxn modelId="{C57936A6-27C6-443B-A1ED-E9E3234F1407}" srcId="{73F759FC-D921-41FD-8061-0BC5D7417D66}" destId="{5D07BE17-073B-411C-94A6-799C696ED4B5}" srcOrd="3" destOrd="0" parTransId="{6AE89F16-6CAC-4472-9A4B-A2EC4184CF6A}" sibTransId="{0AFF26B1-D301-45F7-A78B-8A1EB101E6F3}"/>
    <dgm:cxn modelId="{C3B1B69A-CE55-409F-892F-89294AE87141}" type="presOf" srcId="{F9DF9B76-0FB0-460A-95E6-4D56A15D7395}" destId="{48DBD130-BAB6-45D4-9178-1166C6D0D334}" srcOrd="0" destOrd="0" presId="urn:microsoft.com/office/officeart/2005/8/layout/vList5"/>
    <dgm:cxn modelId="{6237F528-FFFA-437E-BE35-04D823C90129}" srcId="{73F759FC-D921-41FD-8061-0BC5D7417D66}" destId="{002068B9-850E-41F0-8A3A-B18466708C0A}" srcOrd="4" destOrd="0" parTransId="{18F895C8-A66D-4789-B954-362833E7F11A}" sibTransId="{C1EA2242-5127-4E6B-BD08-4818B9CCC8B0}"/>
    <dgm:cxn modelId="{ADBDCC48-8873-4E34-AB3E-E1F4E571DCB3}" type="presOf" srcId="{101B37CD-5E8F-48D4-8CC1-E9C09C2ED90D}" destId="{679C29ED-7338-4D33-A47F-5C3D748CB639}" srcOrd="0" destOrd="0" presId="urn:microsoft.com/office/officeart/2005/8/layout/vList5"/>
    <dgm:cxn modelId="{0B00F579-732C-4A88-AAFF-D9BF93889FFC}" srcId="{5D07BE17-073B-411C-94A6-799C696ED4B5}" destId="{3FC30F73-FF93-4108-A870-A4E71741F661}" srcOrd="0" destOrd="0" parTransId="{237FAD19-98E8-47F2-9C5C-CDF5E3D71F43}" sibTransId="{9F5C3C81-6570-42E0-99DC-BB5C58C094FB}"/>
    <dgm:cxn modelId="{6322E33E-FBC2-424E-97A6-640A3B395DFF}" srcId="{73F759FC-D921-41FD-8061-0BC5D7417D66}" destId="{A25E5C3F-CB07-49A1-BFD9-C956C67DC34D}" srcOrd="7" destOrd="0" parTransId="{B292FE2B-F389-4A34-B1CB-E62EC0ED19DD}" sibTransId="{D2537383-1A5F-4BAF-AFE3-04A2F5650155}"/>
    <dgm:cxn modelId="{F28DEA97-59A4-4DA3-A950-793745667D85}" type="presOf" srcId="{AACC834A-2D17-4388-AA94-DCFE90DCB67E}" destId="{31976A97-0897-4ACA-A053-85F57D60DDBB}" srcOrd="0" destOrd="0" presId="urn:microsoft.com/office/officeart/2005/8/layout/vList5"/>
    <dgm:cxn modelId="{70ED8063-FEC3-4187-A1AD-4D03E2E4233D}" type="presOf" srcId="{E9341E24-831F-4CD2-94C7-D59A963FF1A8}" destId="{769A43F7-0EC2-46D5-89E3-1A333419C356}" srcOrd="0" destOrd="0" presId="urn:microsoft.com/office/officeart/2005/8/layout/vList5"/>
    <dgm:cxn modelId="{FBCF4112-AA32-41D1-B3F6-155A2E23D4CF}" srcId="{73F759FC-D921-41FD-8061-0BC5D7417D66}" destId="{E9341E24-831F-4CD2-94C7-D59A963FF1A8}" srcOrd="5" destOrd="0" parTransId="{04A5ED3B-80FE-4F08-974E-11E424625D85}" sibTransId="{8B663940-4B31-469D-AB4A-12B9A5ABE49F}"/>
    <dgm:cxn modelId="{4FCF3E27-4F01-41AD-9052-384AE420A2FF}" type="presOf" srcId="{32DC2435-2319-440E-8637-FAC63354782A}" destId="{D972E42A-0237-43ED-AB18-0E511434E6CB}" srcOrd="0" destOrd="0" presId="urn:microsoft.com/office/officeart/2005/8/layout/vList5"/>
    <dgm:cxn modelId="{3D6788DB-DD33-4D42-B1A6-D7F1C95194E5}" type="presOf" srcId="{2008557C-7AFC-4697-A468-D5421C2E7A63}" destId="{64C486B1-12EE-43B5-AA83-F4308671B2C6}" srcOrd="0" destOrd="0" presId="urn:microsoft.com/office/officeart/2005/8/layout/vList5"/>
    <dgm:cxn modelId="{D350FF5E-7129-4158-8B53-BE26723DAE80}" srcId="{132B1B8D-40CA-496E-ABFA-68A480FC2665}" destId="{633D912D-A2B0-41B1-9F8D-B3CDDB76A4C2}" srcOrd="0" destOrd="0" parTransId="{79F08E0A-4FE1-4A93-AA4D-99A299A4EB4A}" sibTransId="{7750CFBF-FE07-44CC-A377-9C59C8083938}"/>
    <dgm:cxn modelId="{B7ED2620-CB03-48F2-9260-B6BEB5A50BFC}" type="presOf" srcId="{EE01B4CE-F101-4417-927F-685AA831243E}" destId="{9936A2C2-0193-4AC7-A4C5-7970751FA89C}" srcOrd="0" destOrd="0" presId="urn:microsoft.com/office/officeart/2005/8/layout/vList5"/>
    <dgm:cxn modelId="{7C29F008-0C98-42A2-BD07-4629EDF73C35}" srcId="{A25E5C3F-CB07-49A1-BFD9-C956C67DC34D}" destId="{4BEF4F5D-632D-4081-BB1D-3062C177DC56}" srcOrd="0" destOrd="0" parTransId="{DA487E05-6DFF-4B2D-959C-8382477DD539}" sibTransId="{BCC8A1D2-6CAD-4067-9E5A-E0009BD56F57}"/>
    <dgm:cxn modelId="{5ED906B1-81D6-4FBB-AA76-7121612C5B60}" srcId="{73F759FC-D921-41FD-8061-0BC5D7417D66}" destId="{EE01B4CE-F101-4417-927F-685AA831243E}" srcOrd="8" destOrd="0" parTransId="{511A3B67-9EBB-4C42-AD95-961D43943E5A}" sibTransId="{A2D0FE65-0565-4F01-87EC-CC7EAAB08084}"/>
    <dgm:cxn modelId="{94415465-3E51-43D3-8D1A-1F9531E548DD}" type="presOf" srcId="{FE61C271-CBAF-41D8-968C-B0B21898F5A1}" destId="{4401A885-4C9C-46A8-9065-9C32CCD55D72}" srcOrd="0" destOrd="0" presId="urn:microsoft.com/office/officeart/2005/8/layout/vList5"/>
    <dgm:cxn modelId="{BED4D28E-CF26-4287-A3D3-14C0C15D6A79}" srcId="{7DB87444-5A5A-41AC-8FD1-D7B03D3D8D6F}" destId="{AACC834A-2D17-4388-AA94-DCFE90DCB67E}" srcOrd="0" destOrd="0" parTransId="{C26E0EB5-652E-4AE5-8924-DE966E28760D}" sibTransId="{4F4F3E22-86B8-43AA-84EC-85DEA8143A2F}"/>
    <dgm:cxn modelId="{1603ED92-DFC9-48CE-8E90-392F910C4FFD}" srcId="{73F759FC-D921-41FD-8061-0BC5D7417D66}" destId="{7DB87444-5A5A-41AC-8FD1-D7B03D3D8D6F}" srcOrd="2" destOrd="0" parTransId="{1E0279C9-9B99-437F-A1EA-5EF9134BB5E5}" sibTransId="{513EA2CF-8266-41B2-B67A-796CBEB23124}"/>
    <dgm:cxn modelId="{7749B386-36B9-4910-A6AE-8F59100334CE}" type="presOf" srcId="{73F759FC-D921-41FD-8061-0BC5D7417D66}" destId="{644A8A89-8D99-452B-8212-066AEA27DCD2}" srcOrd="0" destOrd="0" presId="urn:microsoft.com/office/officeart/2005/8/layout/vList5"/>
    <dgm:cxn modelId="{883776CE-93B8-4538-B4DF-AF9DDD4B07B9}" type="presOf" srcId="{464CD0A5-E738-4587-A4A6-BA9CF06E2D17}" destId="{D4DB8BE3-BDE2-4400-BB17-5D98C32260A1}" srcOrd="0" destOrd="0" presId="urn:microsoft.com/office/officeart/2005/8/layout/vList5"/>
    <dgm:cxn modelId="{B8F7EC1E-D5CC-46F6-A0FC-CCDA5B16BE40}" type="presOf" srcId="{5D07BE17-073B-411C-94A6-799C696ED4B5}" destId="{39B8DD03-AB37-4908-AC54-FB8036137632}" srcOrd="0" destOrd="0" presId="urn:microsoft.com/office/officeart/2005/8/layout/vList5"/>
    <dgm:cxn modelId="{11A85AD6-E9B3-4C42-A81D-30D59CDC32C0}" type="presOf" srcId="{3FC30F73-FF93-4108-A870-A4E71741F661}" destId="{2D4BFBAE-FABC-46C8-A8CD-B08EA52E6E24}" srcOrd="0" destOrd="0" presId="urn:microsoft.com/office/officeart/2005/8/layout/vList5"/>
    <dgm:cxn modelId="{5CA07184-3BB5-4C5F-87AF-B7F59D6854FB}" srcId="{73F759FC-D921-41FD-8061-0BC5D7417D66}" destId="{464CD0A5-E738-4587-A4A6-BA9CF06E2D17}" srcOrd="9" destOrd="0" parTransId="{CFCCF891-59D2-40A4-BF84-A7D48141A535}" sibTransId="{15798D48-D8C8-4185-B010-5E1BEB78FDD8}"/>
    <dgm:cxn modelId="{5AE88C34-A0DE-494A-B7A6-052E21F55FC2}" type="presOf" srcId="{132B1B8D-40CA-496E-ABFA-68A480FC2665}" destId="{ECF6D405-7864-4AA5-9A4A-22BA7E3D1032}" srcOrd="0" destOrd="0" presId="urn:microsoft.com/office/officeart/2005/8/layout/vList5"/>
    <dgm:cxn modelId="{4593BC2F-756F-4C7F-AD17-A87F02BF34B3}" srcId="{E9341E24-831F-4CD2-94C7-D59A963FF1A8}" destId="{2008557C-7AFC-4697-A468-D5421C2E7A63}" srcOrd="0" destOrd="0" parTransId="{BCC1FD95-4C9E-48AD-A651-51A3175AED41}" sibTransId="{7718DBF0-DCA8-474C-98CF-ED4892A26989}"/>
    <dgm:cxn modelId="{661371D2-F8CB-440D-ACA9-A0823A27E846}" type="presOf" srcId="{A25E5C3F-CB07-49A1-BFD9-C956C67DC34D}" destId="{1D5BAEA5-8A4E-42AC-BAA1-B649FFC32414}" srcOrd="0" destOrd="0" presId="urn:microsoft.com/office/officeart/2005/8/layout/vList5"/>
    <dgm:cxn modelId="{65EA0665-3BE7-43C5-9D3B-111984741C58}" type="presOf" srcId="{002068B9-850E-41F0-8A3A-B18466708C0A}" destId="{B4C9D9B5-E9CF-406E-A036-0B749C27B634}" srcOrd="0" destOrd="0" presId="urn:microsoft.com/office/officeart/2005/8/layout/vList5"/>
    <dgm:cxn modelId="{1183B706-1B03-4E41-8213-A69A3C48CDAA}" type="presOf" srcId="{D2EE67E9-60AC-4517-9778-1F126146957F}" destId="{9D52821C-7549-4488-8A71-50C1C7C89B5C}" srcOrd="0" destOrd="0" presId="urn:microsoft.com/office/officeart/2005/8/layout/vList5"/>
    <dgm:cxn modelId="{84E99876-3B30-49BD-B5E4-2F161112BFA6}" type="presOf" srcId="{4BEF4F5D-632D-4081-BB1D-3062C177DC56}" destId="{09547D19-B414-4334-979C-65BCE094393D}" srcOrd="0" destOrd="0" presId="urn:microsoft.com/office/officeart/2005/8/layout/vList5"/>
    <dgm:cxn modelId="{80792131-B5A0-4D78-B9B3-C8FA73532370}" type="presOf" srcId="{633D912D-A2B0-41B1-9F8D-B3CDDB76A4C2}" destId="{493C857C-76FE-4263-AC74-0595FE6D7769}" srcOrd="0" destOrd="0" presId="urn:microsoft.com/office/officeart/2005/8/layout/vList5"/>
    <dgm:cxn modelId="{07F449EA-E4A0-4C28-BDAE-C2E90C2C1CD2}" type="presParOf" srcId="{644A8A89-8D99-452B-8212-066AEA27DCD2}" destId="{E04D5CA5-7E31-4EF1-84DA-D366FE958602}" srcOrd="0" destOrd="0" presId="urn:microsoft.com/office/officeart/2005/8/layout/vList5"/>
    <dgm:cxn modelId="{7423ABEC-3345-4A32-A823-515266F4C169}" type="presParOf" srcId="{E04D5CA5-7E31-4EF1-84DA-D366FE958602}" destId="{ECF6D405-7864-4AA5-9A4A-22BA7E3D1032}" srcOrd="0" destOrd="0" presId="urn:microsoft.com/office/officeart/2005/8/layout/vList5"/>
    <dgm:cxn modelId="{660A1CCE-BEC4-476C-9F9C-37BCB37B1540}" type="presParOf" srcId="{E04D5CA5-7E31-4EF1-84DA-D366FE958602}" destId="{493C857C-76FE-4263-AC74-0595FE6D7769}" srcOrd="1" destOrd="0" presId="urn:microsoft.com/office/officeart/2005/8/layout/vList5"/>
    <dgm:cxn modelId="{073CF393-C3E4-42AD-838E-E6BCD747CEF2}" type="presParOf" srcId="{644A8A89-8D99-452B-8212-066AEA27DCD2}" destId="{BFAF379D-9F50-47A3-AB7C-E33F44857786}" srcOrd="1" destOrd="0" presId="urn:microsoft.com/office/officeart/2005/8/layout/vList5"/>
    <dgm:cxn modelId="{29AEE787-F3B4-4505-89CF-1B9E077F835A}" type="presParOf" srcId="{644A8A89-8D99-452B-8212-066AEA27DCD2}" destId="{8A032D57-C416-41C4-A6BC-9ACDDF04062C}" srcOrd="2" destOrd="0" presId="urn:microsoft.com/office/officeart/2005/8/layout/vList5"/>
    <dgm:cxn modelId="{411B29D4-622E-4DB9-B706-04C83DBD8CA1}" type="presParOf" srcId="{8A032D57-C416-41C4-A6BC-9ACDDF04062C}" destId="{56707645-6C7E-49A7-AD8D-287C0448145B}" srcOrd="0" destOrd="0" presId="urn:microsoft.com/office/officeart/2005/8/layout/vList5"/>
    <dgm:cxn modelId="{AB8E3967-7E96-4FD3-9898-44E2F26E62D8}" type="presParOf" srcId="{8A032D57-C416-41C4-A6BC-9ACDDF04062C}" destId="{9D52821C-7549-4488-8A71-50C1C7C89B5C}" srcOrd="1" destOrd="0" presId="urn:microsoft.com/office/officeart/2005/8/layout/vList5"/>
    <dgm:cxn modelId="{35BB9D6D-A698-4256-8F5C-D06BA8CFB691}" type="presParOf" srcId="{644A8A89-8D99-452B-8212-066AEA27DCD2}" destId="{BAA02334-0069-4C5D-BD22-D0ACAAFD7EC3}" srcOrd="3" destOrd="0" presId="urn:microsoft.com/office/officeart/2005/8/layout/vList5"/>
    <dgm:cxn modelId="{78E091B0-C8F4-4013-87F4-7F77B879C255}" type="presParOf" srcId="{644A8A89-8D99-452B-8212-066AEA27DCD2}" destId="{466BD341-0971-4A64-BA7C-679E902C2387}" srcOrd="4" destOrd="0" presId="urn:microsoft.com/office/officeart/2005/8/layout/vList5"/>
    <dgm:cxn modelId="{F10674BA-068C-48A1-B95C-684A4FA3F541}" type="presParOf" srcId="{466BD341-0971-4A64-BA7C-679E902C2387}" destId="{AAAFE51A-D729-4CF4-896B-792681782BBD}" srcOrd="0" destOrd="0" presId="urn:microsoft.com/office/officeart/2005/8/layout/vList5"/>
    <dgm:cxn modelId="{48341E41-F3DC-4A8F-9605-2728296044DA}" type="presParOf" srcId="{466BD341-0971-4A64-BA7C-679E902C2387}" destId="{31976A97-0897-4ACA-A053-85F57D60DDBB}" srcOrd="1" destOrd="0" presId="urn:microsoft.com/office/officeart/2005/8/layout/vList5"/>
    <dgm:cxn modelId="{60F6FF94-2905-4A90-9F8A-12BC714B1B5B}" type="presParOf" srcId="{644A8A89-8D99-452B-8212-066AEA27DCD2}" destId="{A4E45CD0-D2B5-49FF-9DD8-64AD6AE0B8EE}" srcOrd="5" destOrd="0" presId="urn:microsoft.com/office/officeart/2005/8/layout/vList5"/>
    <dgm:cxn modelId="{2C0E1462-1000-4D9B-B0D1-7F382C4108E8}" type="presParOf" srcId="{644A8A89-8D99-452B-8212-066AEA27DCD2}" destId="{00E75F1F-B284-4DB4-9ED5-4E81CE098C95}" srcOrd="6" destOrd="0" presId="urn:microsoft.com/office/officeart/2005/8/layout/vList5"/>
    <dgm:cxn modelId="{A06E8191-C255-4AA5-9FA9-40FF79A48107}" type="presParOf" srcId="{00E75F1F-B284-4DB4-9ED5-4E81CE098C95}" destId="{39B8DD03-AB37-4908-AC54-FB8036137632}" srcOrd="0" destOrd="0" presId="urn:microsoft.com/office/officeart/2005/8/layout/vList5"/>
    <dgm:cxn modelId="{73730C4E-2131-4E92-A14C-F31343B6FF78}" type="presParOf" srcId="{00E75F1F-B284-4DB4-9ED5-4E81CE098C95}" destId="{2D4BFBAE-FABC-46C8-A8CD-B08EA52E6E24}" srcOrd="1" destOrd="0" presId="urn:microsoft.com/office/officeart/2005/8/layout/vList5"/>
    <dgm:cxn modelId="{7971F51F-3E43-453C-99D0-EE25AD1D3A35}" type="presParOf" srcId="{644A8A89-8D99-452B-8212-066AEA27DCD2}" destId="{03732F50-80B3-4E50-966A-5EF2B76153D3}" srcOrd="7" destOrd="0" presId="urn:microsoft.com/office/officeart/2005/8/layout/vList5"/>
    <dgm:cxn modelId="{7BC5FC6C-9A0A-4C44-B425-41013F70FA18}" type="presParOf" srcId="{644A8A89-8D99-452B-8212-066AEA27DCD2}" destId="{22F717C5-328A-40C3-9544-DEEB83FB1B1F}" srcOrd="8" destOrd="0" presId="urn:microsoft.com/office/officeart/2005/8/layout/vList5"/>
    <dgm:cxn modelId="{6F6947D8-F2D5-4321-8C0C-7D49F5DE494A}" type="presParOf" srcId="{22F717C5-328A-40C3-9544-DEEB83FB1B1F}" destId="{B4C9D9B5-E9CF-406E-A036-0B749C27B634}" srcOrd="0" destOrd="0" presId="urn:microsoft.com/office/officeart/2005/8/layout/vList5"/>
    <dgm:cxn modelId="{0ABA0B42-2F9C-48A9-B958-21F57C1794CB}" type="presParOf" srcId="{22F717C5-328A-40C3-9544-DEEB83FB1B1F}" destId="{4401A885-4C9C-46A8-9065-9C32CCD55D72}" srcOrd="1" destOrd="0" presId="urn:microsoft.com/office/officeart/2005/8/layout/vList5"/>
    <dgm:cxn modelId="{075E8695-477D-41DA-B11F-0B337A09ED7A}" type="presParOf" srcId="{644A8A89-8D99-452B-8212-066AEA27DCD2}" destId="{BC5C084E-AC3A-43C9-AF52-173E5271C0C6}" srcOrd="9" destOrd="0" presId="urn:microsoft.com/office/officeart/2005/8/layout/vList5"/>
    <dgm:cxn modelId="{18475718-52A7-470B-93BD-1F72F4B4F98C}" type="presParOf" srcId="{644A8A89-8D99-452B-8212-066AEA27DCD2}" destId="{2824F1C1-F360-48FE-9A44-90B4C5CE1E93}" srcOrd="10" destOrd="0" presId="urn:microsoft.com/office/officeart/2005/8/layout/vList5"/>
    <dgm:cxn modelId="{1C1D403C-D914-4868-9D3D-4DFCBED22622}" type="presParOf" srcId="{2824F1C1-F360-48FE-9A44-90B4C5CE1E93}" destId="{769A43F7-0EC2-46D5-89E3-1A333419C356}" srcOrd="0" destOrd="0" presId="urn:microsoft.com/office/officeart/2005/8/layout/vList5"/>
    <dgm:cxn modelId="{92A06D31-D101-4FE2-9701-7E0D7E4F1236}" type="presParOf" srcId="{2824F1C1-F360-48FE-9A44-90B4C5CE1E93}" destId="{64C486B1-12EE-43B5-AA83-F4308671B2C6}" srcOrd="1" destOrd="0" presId="urn:microsoft.com/office/officeart/2005/8/layout/vList5"/>
    <dgm:cxn modelId="{D022936C-AF75-4348-B412-BFAB04D9FF56}" type="presParOf" srcId="{644A8A89-8D99-452B-8212-066AEA27DCD2}" destId="{9A4CC7E5-2FE8-40D8-8207-65073B0236EB}" srcOrd="11" destOrd="0" presId="urn:microsoft.com/office/officeart/2005/8/layout/vList5"/>
    <dgm:cxn modelId="{E02980CD-5F64-4F59-B29C-7584233F1D9A}" type="presParOf" srcId="{644A8A89-8D99-452B-8212-066AEA27DCD2}" destId="{6D7694BF-089D-46E5-84FC-65083B6D1C32}" srcOrd="12" destOrd="0" presId="urn:microsoft.com/office/officeart/2005/8/layout/vList5"/>
    <dgm:cxn modelId="{8FCABC11-93A4-4F3C-83E0-643254F89880}" type="presParOf" srcId="{6D7694BF-089D-46E5-84FC-65083B6D1C32}" destId="{D972E42A-0237-43ED-AB18-0E511434E6CB}" srcOrd="0" destOrd="0" presId="urn:microsoft.com/office/officeart/2005/8/layout/vList5"/>
    <dgm:cxn modelId="{01DFBC86-1859-435C-87A4-A05AE0D48462}" type="presParOf" srcId="{6D7694BF-089D-46E5-84FC-65083B6D1C32}" destId="{42B921F3-6C09-4B71-9851-7562AC89E5E1}" srcOrd="1" destOrd="0" presId="urn:microsoft.com/office/officeart/2005/8/layout/vList5"/>
    <dgm:cxn modelId="{0AB1E17A-4E6D-4452-B34E-9C9FF63D1759}" type="presParOf" srcId="{644A8A89-8D99-452B-8212-066AEA27DCD2}" destId="{4F33B057-4380-4AE1-9E31-914F9C9C7293}" srcOrd="13" destOrd="0" presId="urn:microsoft.com/office/officeart/2005/8/layout/vList5"/>
    <dgm:cxn modelId="{E98E3BD4-47AF-41C4-BCF7-9A7C40C45632}" type="presParOf" srcId="{644A8A89-8D99-452B-8212-066AEA27DCD2}" destId="{1157921F-826E-4228-83DF-73C89D068BA2}" srcOrd="14" destOrd="0" presId="urn:microsoft.com/office/officeart/2005/8/layout/vList5"/>
    <dgm:cxn modelId="{8882BD98-4A22-41AB-9FB9-DA524EB02AC3}" type="presParOf" srcId="{1157921F-826E-4228-83DF-73C89D068BA2}" destId="{1D5BAEA5-8A4E-42AC-BAA1-B649FFC32414}" srcOrd="0" destOrd="0" presId="urn:microsoft.com/office/officeart/2005/8/layout/vList5"/>
    <dgm:cxn modelId="{44C86D01-53CD-4A7D-9598-89F7F1FDA4B7}" type="presParOf" srcId="{1157921F-826E-4228-83DF-73C89D068BA2}" destId="{09547D19-B414-4334-979C-65BCE094393D}" srcOrd="1" destOrd="0" presId="urn:microsoft.com/office/officeart/2005/8/layout/vList5"/>
    <dgm:cxn modelId="{CFF0417E-2B9F-467D-A09A-95DE16E664BD}" type="presParOf" srcId="{644A8A89-8D99-452B-8212-066AEA27DCD2}" destId="{9CDB6241-CB19-413B-BBE3-786EE92CCE52}" srcOrd="15" destOrd="0" presId="urn:microsoft.com/office/officeart/2005/8/layout/vList5"/>
    <dgm:cxn modelId="{C7A5C5D1-4BBD-445E-9D43-95639A453910}" type="presParOf" srcId="{644A8A89-8D99-452B-8212-066AEA27DCD2}" destId="{5B6E5CC4-249D-4D92-9EAA-8344C2ACF953}" srcOrd="16" destOrd="0" presId="urn:microsoft.com/office/officeart/2005/8/layout/vList5"/>
    <dgm:cxn modelId="{FAAC6F71-462C-47A1-97F0-A09F875A98C4}" type="presParOf" srcId="{5B6E5CC4-249D-4D92-9EAA-8344C2ACF953}" destId="{9936A2C2-0193-4AC7-A4C5-7970751FA89C}" srcOrd="0" destOrd="0" presId="urn:microsoft.com/office/officeart/2005/8/layout/vList5"/>
    <dgm:cxn modelId="{263BE391-97BF-405C-87DD-5DED170AD2A2}" type="presParOf" srcId="{5B6E5CC4-249D-4D92-9EAA-8344C2ACF953}" destId="{679C29ED-7338-4D33-A47F-5C3D748CB639}" srcOrd="1" destOrd="0" presId="urn:microsoft.com/office/officeart/2005/8/layout/vList5"/>
    <dgm:cxn modelId="{9BDB014F-0CF0-48D7-B56B-0AAEE86ECA6C}" type="presParOf" srcId="{644A8A89-8D99-452B-8212-066AEA27DCD2}" destId="{4B933100-CC29-4222-970C-CCC921CB9035}" srcOrd="17" destOrd="0" presId="urn:microsoft.com/office/officeart/2005/8/layout/vList5"/>
    <dgm:cxn modelId="{A19DF7BE-0C41-4D66-B37E-E633E2F880AC}" type="presParOf" srcId="{644A8A89-8D99-452B-8212-066AEA27DCD2}" destId="{68EDED81-8C4C-47C5-A75B-7709536117A1}" srcOrd="18" destOrd="0" presId="urn:microsoft.com/office/officeart/2005/8/layout/vList5"/>
    <dgm:cxn modelId="{BC7D908C-1767-4CB5-B8EB-39EE01F4AF6A}" type="presParOf" srcId="{68EDED81-8C4C-47C5-A75B-7709536117A1}" destId="{D4DB8BE3-BDE2-4400-BB17-5D98C32260A1}" srcOrd="0" destOrd="0" presId="urn:microsoft.com/office/officeart/2005/8/layout/vList5"/>
    <dgm:cxn modelId="{EBC7BB7A-C2E4-40F0-A8A5-88F2026FB6F8}" type="presParOf" srcId="{68EDED81-8C4C-47C5-A75B-7709536117A1}" destId="{48DBD130-BAB6-45D4-9178-1166C6D0D33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80FA70-EE2E-4745-BE48-98499DC8D36A}">
      <dsp:nvSpPr>
        <dsp:cNvPr id="0" name=""/>
        <dsp:cNvSpPr/>
      </dsp:nvSpPr>
      <dsp:spPr>
        <a:xfrm rot="5400000">
          <a:off x="5391684" y="-3422144"/>
          <a:ext cx="962359" cy="805274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Manage BM related finances</a:t>
          </a:r>
          <a:endParaRPr lang="en-US" sz="1600" kern="1200" dirty="0"/>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Data on trading charges, cash flow, etc.</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Private party data</a:t>
          </a:r>
        </a:p>
      </dsp:txBody>
      <dsp:txXfrm rot="-5400000">
        <a:off x="1846493" y="170025"/>
        <a:ext cx="8005763" cy="868403"/>
      </dsp:txXfrm>
    </dsp:sp>
    <dsp:sp modelId="{EA65D480-10EA-429D-91E5-7008373430AE}">
      <dsp:nvSpPr>
        <dsp:cNvPr id="0" name=""/>
        <dsp:cNvSpPr/>
      </dsp:nvSpPr>
      <dsp:spPr>
        <a:xfrm>
          <a:off x="0" y="5506"/>
          <a:ext cx="1846078" cy="12029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kumimoji="0" lang="en-GB" sz="1800" b="0" i="0" u="none" strike="noStrike" kern="1200" cap="none" spc="0" normalizeH="0" baseline="0" noProof="0" dirty="0" smtClean="0">
              <a:ln>
                <a:noFill/>
              </a:ln>
              <a:solidFill>
                <a:prstClr val="white"/>
              </a:solidFill>
              <a:effectLst/>
              <a:uLnTx/>
              <a:uFillTx/>
              <a:latin typeface="Tahoma"/>
              <a:ea typeface="+mn-ea"/>
              <a:cs typeface="+mn-cs"/>
            </a:rPr>
            <a:t>Financial Management Data Service</a:t>
          </a:r>
          <a:endParaRPr lang="en-US" sz="1800" kern="1200" dirty="0"/>
        </a:p>
      </dsp:txBody>
      <dsp:txXfrm>
        <a:off x="58723" y="64229"/>
        <a:ext cx="1728632" cy="1085503"/>
      </dsp:txXfrm>
    </dsp:sp>
    <dsp:sp modelId="{27D390DB-85E0-4186-9454-42F518D13F50}">
      <dsp:nvSpPr>
        <dsp:cNvPr id="0" name=""/>
        <dsp:cNvSpPr/>
      </dsp:nvSpPr>
      <dsp:spPr>
        <a:xfrm rot="5400000">
          <a:off x="5391684" y="-2159047"/>
          <a:ext cx="962359" cy="805274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Manage credit cover</a:t>
          </a:r>
          <a:endParaRPr lang="en-US" sz="1600" kern="1200" dirty="0"/>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Alerts when credit cover reaches limit</a:t>
          </a:r>
          <a:endParaRPr lang="en-US" sz="1600" kern="1200" dirty="0"/>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Private party data and public data</a:t>
          </a:r>
          <a:endParaRPr kumimoji="0" lang="en-GB" sz="1600" b="0" i="0" u="none" strike="noStrike" kern="1200" cap="none" spc="0" normalizeH="0" baseline="0" noProof="0" dirty="0">
            <a:ln>
              <a:noFill/>
            </a:ln>
            <a:solidFill>
              <a:prstClr val="black"/>
            </a:solidFill>
            <a:effectLst/>
            <a:uLnTx/>
            <a:uFillTx/>
            <a:latin typeface="Tahoma"/>
            <a:ea typeface="+mn-ea"/>
            <a:cs typeface="+mn-cs"/>
          </a:endParaRPr>
        </a:p>
      </dsp:txBody>
      <dsp:txXfrm rot="-5400000">
        <a:off x="1846493" y="1433122"/>
        <a:ext cx="8005763" cy="868403"/>
      </dsp:txXfrm>
    </dsp:sp>
    <dsp:sp modelId="{FB5F588B-2E59-41C4-838A-7D3D0BF71926}">
      <dsp:nvSpPr>
        <dsp:cNvPr id="0" name=""/>
        <dsp:cNvSpPr/>
      </dsp:nvSpPr>
      <dsp:spPr>
        <a:xfrm>
          <a:off x="0" y="1268603"/>
          <a:ext cx="1846078" cy="12029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kumimoji="0" lang="en-GB" sz="1800" b="0" i="0" u="none" strike="noStrike" kern="1200" cap="none" spc="0" normalizeH="0" baseline="0" noProof="0" dirty="0" smtClean="0">
              <a:ln>
                <a:noFill/>
              </a:ln>
              <a:solidFill>
                <a:prstClr val="white"/>
              </a:solidFill>
              <a:effectLst/>
              <a:uLnTx/>
              <a:uFillTx/>
              <a:latin typeface="Tahoma"/>
              <a:ea typeface="+mn-ea"/>
              <a:cs typeface="+mn-cs"/>
            </a:rPr>
            <a:t>Credit Data Service</a:t>
          </a:r>
          <a:endParaRPr lang="en-US" sz="1800" kern="1200" dirty="0"/>
        </a:p>
      </dsp:txBody>
      <dsp:txXfrm>
        <a:off x="58723" y="1327326"/>
        <a:ext cx="1728632" cy="1085503"/>
      </dsp:txXfrm>
    </dsp:sp>
    <dsp:sp modelId="{34423B61-08DF-4442-9984-46453277C074}">
      <dsp:nvSpPr>
        <dsp:cNvPr id="0" name=""/>
        <dsp:cNvSpPr/>
      </dsp:nvSpPr>
      <dsp:spPr>
        <a:xfrm rot="5400000">
          <a:off x="5391684" y="-895950"/>
          <a:ext cx="962359" cy="805274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Monitors market behaviors</a:t>
          </a:r>
          <a:endParaRPr lang="en-US" sz="1600" kern="1200" dirty="0"/>
        </a:p>
        <a:p>
          <a:pPr marL="171450" lvl="1" indent="-171450" algn="l" defTabSz="711200">
            <a:lnSpc>
              <a:spcPct val="90000"/>
            </a:lnSpc>
            <a:spcBef>
              <a:spcPct val="0"/>
            </a:spcBef>
            <a:spcAft>
              <a:spcPct val="15000"/>
            </a:spcAft>
            <a:buChar char="••"/>
          </a:pPr>
          <a:r>
            <a:rPr lang="en-US" sz="1600" kern="1200" dirty="0" smtClean="0"/>
            <a:t>History of the data</a:t>
          </a:r>
          <a:endParaRPr lang="en-US" sz="1600" kern="1200" dirty="0"/>
        </a:p>
        <a:p>
          <a:pPr marL="171450" lvl="1" indent="-171450" algn="l" defTabSz="711200">
            <a:lnSpc>
              <a:spcPct val="90000"/>
            </a:lnSpc>
            <a:spcBef>
              <a:spcPct val="0"/>
            </a:spcBef>
            <a:spcAft>
              <a:spcPct val="15000"/>
            </a:spcAft>
            <a:buChar char="••"/>
          </a:pPr>
          <a:r>
            <a:rPr lang="en-US" sz="1600" kern="1200" dirty="0" smtClean="0"/>
            <a:t>Public data</a:t>
          </a:r>
          <a:endParaRPr lang="en-US" sz="1600" kern="1200" dirty="0"/>
        </a:p>
      </dsp:txBody>
      <dsp:txXfrm rot="-5400000">
        <a:off x="1846493" y="2696219"/>
        <a:ext cx="8005763" cy="868403"/>
      </dsp:txXfrm>
    </dsp:sp>
    <dsp:sp modelId="{4A33D8C2-E099-41EB-B640-C81C3B732538}">
      <dsp:nvSpPr>
        <dsp:cNvPr id="0" name=""/>
        <dsp:cNvSpPr/>
      </dsp:nvSpPr>
      <dsp:spPr>
        <a:xfrm>
          <a:off x="0" y="2531700"/>
          <a:ext cx="1846078" cy="12029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kumimoji="0" lang="en-GB" sz="1800" b="0" i="0" u="none" strike="noStrike" kern="1200" cap="none" spc="0" normalizeH="0" baseline="0" noProof="0" dirty="0" smtClean="0">
              <a:ln>
                <a:noFill/>
              </a:ln>
              <a:solidFill>
                <a:schemeClr val="bg1"/>
              </a:solidFill>
              <a:effectLst/>
              <a:uLnTx/>
              <a:uFillTx/>
              <a:latin typeface="Tahoma"/>
              <a:ea typeface="+mn-ea"/>
              <a:cs typeface="+mn-cs"/>
            </a:rPr>
            <a:t>Market Monitoring Service</a:t>
          </a:r>
          <a:endParaRPr lang="en-US" sz="1800" kern="1200" dirty="0">
            <a:solidFill>
              <a:schemeClr val="bg1"/>
            </a:solidFill>
          </a:endParaRPr>
        </a:p>
      </dsp:txBody>
      <dsp:txXfrm>
        <a:off x="58723" y="2590423"/>
        <a:ext cx="1728632" cy="1085503"/>
      </dsp:txXfrm>
    </dsp:sp>
    <dsp:sp modelId="{88E1681C-D4E8-458B-A9DE-EA721DD84E93}">
      <dsp:nvSpPr>
        <dsp:cNvPr id="0" name=""/>
        <dsp:cNvSpPr/>
      </dsp:nvSpPr>
      <dsp:spPr>
        <a:xfrm rot="5400000">
          <a:off x="5391684" y="367146"/>
          <a:ext cx="962359" cy="805274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Enables trading decisions</a:t>
          </a:r>
          <a:endParaRPr lang="en-US" sz="1600" kern="1200" dirty="0"/>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Data on BM system operation and settlement pricing</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Delivered in near real time </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High frequency, low volume of data</a:t>
          </a:r>
        </a:p>
      </dsp:txBody>
      <dsp:txXfrm rot="-5400000">
        <a:off x="1846493" y="3959315"/>
        <a:ext cx="8005763" cy="868403"/>
      </dsp:txXfrm>
    </dsp:sp>
    <dsp:sp modelId="{AAF2DD02-0720-4470-AF7F-1C24DB12C5F4}">
      <dsp:nvSpPr>
        <dsp:cNvPr id="0" name=""/>
        <dsp:cNvSpPr/>
      </dsp:nvSpPr>
      <dsp:spPr>
        <a:xfrm>
          <a:off x="0" y="3794797"/>
          <a:ext cx="1846078" cy="12029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kumimoji="0" lang="en-GB" sz="1600" b="0" i="0" u="none" strike="noStrike" kern="1200" cap="none" spc="0" normalizeH="0" baseline="0" noProof="0" dirty="0" smtClean="0">
              <a:ln>
                <a:noFill/>
              </a:ln>
              <a:solidFill>
                <a:prstClr val="white"/>
              </a:solidFill>
              <a:effectLst/>
              <a:uLnTx/>
              <a:uFillTx/>
              <a:latin typeface="Tahoma"/>
              <a:ea typeface="+mn-ea"/>
              <a:cs typeface="+mn-cs"/>
            </a:rPr>
            <a:t>BM Trading Data Service</a:t>
          </a:r>
          <a:endParaRPr lang="en-US" sz="1600" kern="1200" dirty="0"/>
        </a:p>
      </dsp:txBody>
      <dsp:txXfrm>
        <a:off x="58723" y="3853520"/>
        <a:ext cx="1728632" cy="1085503"/>
      </dsp:txXfrm>
    </dsp:sp>
    <dsp:sp modelId="{447EFF8E-DB61-4227-A37D-76DF30E03954}">
      <dsp:nvSpPr>
        <dsp:cNvPr id="0" name=""/>
        <dsp:cNvSpPr/>
      </dsp:nvSpPr>
      <dsp:spPr>
        <a:xfrm rot="5400000">
          <a:off x="5282773" y="1630243"/>
          <a:ext cx="1180180" cy="805274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Parties obtain industry reference data, for use in their own settlement related processes</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Provides settlement parameters, standing data, market domain, registration related data etc.</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Static data</a:t>
          </a:r>
        </a:p>
      </dsp:txBody>
      <dsp:txXfrm rot="-5400000">
        <a:off x="1846493" y="5124135"/>
        <a:ext cx="7995129" cy="1064956"/>
      </dsp:txXfrm>
    </dsp:sp>
    <dsp:sp modelId="{29C1B09C-B30A-45EA-BB3A-0A5B801FD385}">
      <dsp:nvSpPr>
        <dsp:cNvPr id="0" name=""/>
        <dsp:cNvSpPr/>
      </dsp:nvSpPr>
      <dsp:spPr>
        <a:xfrm>
          <a:off x="0" y="5057891"/>
          <a:ext cx="1846078" cy="12029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kumimoji="0" lang="en-GB" sz="1600" b="0" i="0" u="none" strike="noStrike" kern="1200" cap="none" spc="0" normalizeH="0" baseline="0" noProof="0" dirty="0" smtClean="0">
              <a:ln>
                <a:noFill/>
              </a:ln>
              <a:solidFill>
                <a:prstClr val="white"/>
              </a:solidFill>
              <a:effectLst/>
              <a:uLnTx/>
              <a:uFillTx/>
              <a:latin typeface="Tahoma"/>
              <a:ea typeface="+mn-ea"/>
              <a:cs typeface="+mn-cs"/>
            </a:rPr>
            <a:t>Settlement Reference Data Service</a:t>
          </a:r>
          <a:endParaRPr kumimoji="0" lang="en-GB" sz="1600" b="0" i="0" u="none" strike="noStrike" kern="1200" cap="none" spc="0" normalizeH="0" baseline="0" noProof="0" dirty="0" smtClean="0">
            <a:ln>
              <a:noFill/>
            </a:ln>
            <a:solidFill>
              <a:prstClr val="black"/>
            </a:solidFill>
            <a:effectLst/>
            <a:uLnTx/>
            <a:uFillTx/>
            <a:latin typeface="Tahoma"/>
            <a:ea typeface="+mn-ea"/>
            <a:cs typeface="+mn-cs"/>
          </a:endParaRPr>
        </a:p>
      </dsp:txBody>
      <dsp:txXfrm>
        <a:off x="58723" y="5116614"/>
        <a:ext cx="1728632" cy="10855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8E517A-44E1-41F9-8F29-4E15277D4243}">
      <dsp:nvSpPr>
        <dsp:cNvPr id="0" name=""/>
        <dsp:cNvSpPr/>
      </dsp:nvSpPr>
      <dsp:spPr>
        <a:xfrm rot="5400000">
          <a:off x="5144425" y="-3207332"/>
          <a:ext cx="1511861" cy="793287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Insights and analysis into BM market related data</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Based on broad range of settlement related data</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Market wide data available publicly</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Party specific data available privately</a:t>
          </a:r>
        </a:p>
        <a:p>
          <a:pPr marL="171450" lvl="1" indent="-171450" algn="l" defTabSz="71120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Currently used directly only by ELEXON (in support of other BSC services, or to meet Party analysis requests) - Delivered on ad hoc and regular basis </a:t>
          </a:r>
        </a:p>
      </dsp:txBody>
      <dsp:txXfrm rot="-5400000">
        <a:off x="1933920" y="76976"/>
        <a:ext cx="7859069" cy="1364255"/>
      </dsp:txXfrm>
    </dsp:sp>
    <dsp:sp modelId="{9281AE47-E3D0-49E0-8DB7-E0428E64B10B}">
      <dsp:nvSpPr>
        <dsp:cNvPr id="0" name=""/>
        <dsp:cNvSpPr/>
      </dsp:nvSpPr>
      <dsp:spPr>
        <a:xfrm>
          <a:off x="0" y="3173"/>
          <a:ext cx="1910685" cy="15055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kumimoji="0" lang="en-US" sz="1800" b="0" i="0" u="none" strike="noStrike" kern="1200" cap="none" spc="0" normalizeH="0" baseline="0" noProof="0" dirty="0" smtClean="0">
              <a:ln>
                <a:noFill/>
              </a:ln>
              <a:solidFill>
                <a:schemeClr val="bg1"/>
              </a:solidFill>
              <a:effectLst/>
              <a:uLnTx/>
              <a:uFillTx/>
              <a:latin typeface="Tahoma"/>
              <a:ea typeface="+mn-ea"/>
              <a:cs typeface="+mn-cs"/>
            </a:rPr>
            <a:t>Market Data Analysis Service</a:t>
          </a:r>
          <a:endParaRPr kumimoji="0" lang="en-GB" sz="1800" b="0" i="0" u="none" strike="noStrike" kern="1200" cap="none" spc="0" normalizeH="0" baseline="0" noProof="0" dirty="0" smtClean="0">
            <a:ln>
              <a:noFill/>
            </a:ln>
            <a:solidFill>
              <a:schemeClr val="bg1"/>
            </a:solidFill>
            <a:effectLst/>
            <a:uLnTx/>
            <a:uFillTx/>
            <a:latin typeface="Tahoma"/>
            <a:ea typeface="+mn-ea"/>
            <a:cs typeface="+mn-cs"/>
          </a:endParaRPr>
        </a:p>
      </dsp:txBody>
      <dsp:txXfrm>
        <a:off x="73497" y="76670"/>
        <a:ext cx="1763691" cy="1358603"/>
      </dsp:txXfrm>
    </dsp:sp>
    <dsp:sp modelId="{37832820-9D6D-46A5-B050-7882F9FC032C}">
      <dsp:nvSpPr>
        <dsp:cNvPr id="0" name=""/>
        <dsp:cNvSpPr/>
      </dsp:nvSpPr>
      <dsp:spPr>
        <a:xfrm rot="5400000">
          <a:off x="5303861" y="-1627200"/>
          <a:ext cx="1204478" cy="79406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Allows parties and agents to understand how they per</a:t>
          </a:r>
          <a:r>
            <a:rPr kumimoji="0" lang="en-US" sz="1600" b="0" i="0" u="none" strike="noStrike" kern="1200" cap="none" spc="0" normalizeH="0" baseline="0" noProof="0" dirty="0" smtClean="0">
              <a:ln>
                <a:noFill/>
              </a:ln>
              <a:solidFill>
                <a:prstClr val="black"/>
              </a:solidFill>
              <a:effectLst/>
              <a:uLnTx/>
              <a:uFillTx/>
              <a:latin typeface="Tahoma"/>
              <a:ea typeface="+mn-ea"/>
              <a:cs typeface="+mn-cs"/>
            </a:rPr>
            <a:t>form against standards</a:t>
          </a:r>
        </a:p>
        <a:p>
          <a:pPr marL="171450" lvl="1" indent="-171450" algn="l" defTabSz="711200" rtl="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Provides data on performance metrics and issues</a:t>
          </a:r>
        </a:p>
        <a:p>
          <a:pPr marL="171450" lvl="1" indent="-171450" algn="l" defTabSz="711200" rtl="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Private and public (party anonymized) data</a:t>
          </a:r>
        </a:p>
      </dsp:txBody>
      <dsp:txXfrm rot="-5400000">
        <a:off x="1935787" y="1799672"/>
        <a:ext cx="7881829" cy="1086882"/>
      </dsp:txXfrm>
    </dsp:sp>
    <dsp:sp modelId="{DCF5019A-5E7C-4259-AE2E-69CBF2D023FF}">
      <dsp:nvSpPr>
        <dsp:cNvPr id="0" name=""/>
        <dsp:cNvSpPr/>
      </dsp:nvSpPr>
      <dsp:spPr>
        <a:xfrm>
          <a:off x="0" y="1587182"/>
          <a:ext cx="1912552" cy="15055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kumimoji="0" lang="en-GB" sz="1800" b="0" i="0" u="none" strike="noStrike" kern="1200" cap="none" spc="0" normalizeH="0" baseline="0" noProof="0" dirty="0" smtClean="0">
              <a:ln>
                <a:noFill/>
              </a:ln>
              <a:solidFill>
                <a:prstClr val="white"/>
              </a:solidFill>
              <a:effectLst/>
              <a:uLnTx/>
              <a:uFillTx/>
              <a:latin typeface="Tahoma"/>
              <a:ea typeface="+mn-ea"/>
              <a:cs typeface="+mn-cs"/>
            </a:rPr>
            <a:t>Performance Data Service</a:t>
          </a:r>
          <a:endParaRPr kumimoji="0" lang="en-US" sz="1800" b="0" i="0" u="none" strike="noStrike" kern="1200" cap="none" spc="0" normalizeH="0" baseline="0" noProof="0" dirty="0" smtClean="0">
            <a:ln>
              <a:noFill/>
            </a:ln>
            <a:solidFill>
              <a:prstClr val="black"/>
            </a:solidFill>
            <a:effectLst/>
            <a:uLnTx/>
            <a:uFillTx/>
            <a:latin typeface="Tahoma"/>
            <a:ea typeface="+mn-ea"/>
            <a:cs typeface="+mn-cs"/>
          </a:endParaRPr>
        </a:p>
      </dsp:txBody>
      <dsp:txXfrm>
        <a:off x="73497" y="1660679"/>
        <a:ext cx="1765558" cy="1358603"/>
      </dsp:txXfrm>
    </dsp:sp>
    <dsp:sp modelId="{60D3C935-3117-46E8-95D8-A016CBA05D97}">
      <dsp:nvSpPr>
        <dsp:cNvPr id="0" name=""/>
        <dsp:cNvSpPr/>
      </dsp:nvSpPr>
      <dsp:spPr>
        <a:xfrm rot="5400000">
          <a:off x="5201167" y="-46322"/>
          <a:ext cx="1409865" cy="79406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To validate settlement calculations, and use settlement data in their own systems and processes</a:t>
          </a:r>
          <a:endParaRPr kumimoji="0" lang="en-US" sz="1600" b="0" i="0" u="none" strike="noStrike" kern="1200" cap="none" spc="0" normalizeH="0" baseline="0" noProof="0" dirty="0" smtClean="0">
            <a:ln>
              <a:noFill/>
            </a:ln>
            <a:solidFill>
              <a:prstClr val="black"/>
            </a:solidFill>
            <a:effectLst/>
            <a:uLnTx/>
            <a:uFillTx/>
            <a:latin typeface="Tahoma"/>
            <a:ea typeface="+mn-ea"/>
            <a:cs typeface="+mn-cs"/>
          </a:endParaRP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Provides settlement operational data from BSC systems</a:t>
          </a:r>
        </a:p>
        <a:p>
          <a:pPr marL="171450" lvl="1" indent="-171450" algn="l" defTabSz="711200" rtl="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High resilience and reliability required</a:t>
          </a:r>
        </a:p>
        <a:p>
          <a:pPr marL="171450" lvl="1" indent="-171450" algn="l" defTabSz="711200" rtl="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Data in machine-readable format</a:t>
          </a:r>
        </a:p>
        <a:p>
          <a:pPr marL="171450" lvl="1" indent="-171450" algn="l" defTabSz="711200" rtl="0">
            <a:lnSpc>
              <a:spcPct val="90000"/>
            </a:lnSpc>
            <a:spcBef>
              <a:spcPct val="0"/>
            </a:spcBef>
            <a:spcAft>
              <a:spcPct val="15000"/>
            </a:spcAft>
            <a:buChar char="••"/>
          </a:pPr>
          <a:r>
            <a:rPr kumimoji="0" lang="en-US" sz="1600" b="0" i="0" u="none" strike="noStrike" kern="1200" cap="none" spc="0" normalizeH="0" baseline="0" noProof="0" dirty="0" smtClean="0">
              <a:ln>
                <a:noFill/>
              </a:ln>
              <a:solidFill>
                <a:prstClr val="black"/>
              </a:solidFill>
              <a:effectLst/>
              <a:uLnTx/>
              <a:uFillTx/>
              <a:latin typeface="Tahoma"/>
              <a:ea typeface="+mn-ea"/>
              <a:cs typeface="+mn-cs"/>
            </a:rPr>
            <a:t>Private party data and public market wide data - Delivered daily</a:t>
          </a:r>
          <a:endParaRPr kumimoji="0" lang="en-GB" sz="1600" b="0" i="0" u="none" strike="noStrike" kern="1200" cap="none" spc="0" normalizeH="0" baseline="0" noProof="0" dirty="0" smtClean="0">
            <a:ln>
              <a:noFill/>
            </a:ln>
            <a:solidFill>
              <a:prstClr val="black"/>
            </a:solidFill>
            <a:effectLst/>
            <a:uLnTx/>
            <a:uFillTx/>
            <a:latin typeface="Tahoma"/>
            <a:ea typeface="+mn-ea"/>
            <a:cs typeface="+mn-cs"/>
          </a:endParaRPr>
        </a:p>
      </dsp:txBody>
      <dsp:txXfrm rot="-5400000">
        <a:off x="1935786" y="3287883"/>
        <a:ext cx="7871803" cy="1272217"/>
      </dsp:txXfrm>
    </dsp:sp>
    <dsp:sp modelId="{36A5F8AD-4299-46F0-B345-C1A68829C53B}">
      <dsp:nvSpPr>
        <dsp:cNvPr id="0" name=""/>
        <dsp:cNvSpPr/>
      </dsp:nvSpPr>
      <dsp:spPr>
        <a:xfrm>
          <a:off x="0" y="3168060"/>
          <a:ext cx="1912552" cy="15055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rtl="0">
            <a:lnSpc>
              <a:spcPct val="90000"/>
            </a:lnSpc>
            <a:spcBef>
              <a:spcPct val="0"/>
            </a:spcBef>
            <a:spcAft>
              <a:spcPct val="35000"/>
            </a:spcAft>
          </a:pPr>
          <a:r>
            <a:rPr kumimoji="0" lang="en-GB" sz="1800" b="0" i="0" u="none" strike="noStrike" kern="1200" cap="none" spc="0" normalizeH="0" baseline="0" noProof="0" dirty="0" smtClean="0">
              <a:ln>
                <a:noFill/>
              </a:ln>
              <a:solidFill>
                <a:prstClr val="white"/>
              </a:solidFill>
              <a:effectLst/>
              <a:uLnTx/>
              <a:uFillTx/>
              <a:latin typeface="Tahoma"/>
              <a:ea typeface="+mn-ea"/>
              <a:cs typeface="+mn-cs"/>
            </a:rPr>
            <a:t>Settlement Operations Data Service</a:t>
          </a:r>
          <a:endParaRPr kumimoji="0" lang="en-US" sz="1800" b="0" i="0" u="none" strike="noStrike" kern="1200" cap="none" spc="0" normalizeH="0" baseline="0" noProof="0" dirty="0" smtClean="0">
            <a:ln>
              <a:noFill/>
            </a:ln>
            <a:solidFill>
              <a:prstClr val="black"/>
            </a:solidFill>
            <a:effectLst/>
            <a:uLnTx/>
            <a:uFillTx/>
            <a:latin typeface="Tahoma"/>
            <a:ea typeface="+mn-ea"/>
            <a:cs typeface="+mn-cs"/>
          </a:endParaRPr>
        </a:p>
      </dsp:txBody>
      <dsp:txXfrm>
        <a:off x="73497" y="3241557"/>
        <a:ext cx="1765558" cy="1358603"/>
      </dsp:txXfrm>
    </dsp:sp>
    <dsp:sp modelId="{59186077-7B7E-4FB8-862F-CF14AA87D393}">
      <dsp:nvSpPr>
        <dsp:cNvPr id="0" name=""/>
        <dsp:cNvSpPr/>
      </dsp:nvSpPr>
      <dsp:spPr>
        <a:xfrm rot="5400000">
          <a:off x="5303861" y="1534554"/>
          <a:ext cx="1204478" cy="794062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To validate their contract notifications</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Confirmations of contract notifications and contract volume reallocations</a:t>
          </a:r>
        </a:p>
        <a:p>
          <a:pPr marL="171450" lvl="1" indent="-171450" algn="l" defTabSz="711200" rtl="0">
            <a:lnSpc>
              <a:spcPct val="90000"/>
            </a:lnSpc>
            <a:spcBef>
              <a:spcPct val="0"/>
            </a:spcBef>
            <a:spcAft>
              <a:spcPct val="15000"/>
            </a:spcAft>
            <a:buChar cha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Private party data - Delivered in time for gate closure</a:t>
          </a:r>
        </a:p>
      </dsp:txBody>
      <dsp:txXfrm rot="-5400000">
        <a:off x="1935787" y="4961426"/>
        <a:ext cx="7881829" cy="1086882"/>
      </dsp:txXfrm>
    </dsp:sp>
    <dsp:sp modelId="{B984FCD0-F42F-4A9D-9C60-D399928873A2}">
      <dsp:nvSpPr>
        <dsp:cNvPr id="0" name=""/>
        <dsp:cNvSpPr/>
      </dsp:nvSpPr>
      <dsp:spPr>
        <a:xfrm>
          <a:off x="0" y="4748938"/>
          <a:ext cx="1912552" cy="150559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kumimoji="0" lang="en-GB" sz="1600" b="0" i="0" u="none" strike="noStrike" kern="1200" cap="none" spc="0" normalizeH="0" baseline="0" noProof="0" dirty="0" smtClean="0">
              <a:ln>
                <a:noFill/>
              </a:ln>
              <a:solidFill>
                <a:prstClr val="white"/>
              </a:solidFill>
              <a:effectLst/>
              <a:uLnTx/>
              <a:uFillTx/>
              <a:latin typeface="Tahoma"/>
              <a:ea typeface="+mn-ea"/>
              <a:cs typeface="+mn-cs"/>
            </a:rPr>
            <a:t>Contract Data Service</a:t>
          </a:r>
          <a:endParaRPr kumimoji="0" lang="en-GB" sz="1600" b="0" i="0" u="none" strike="noStrike" kern="1200" cap="none" spc="0" normalizeH="0" baseline="0" noProof="0" dirty="0" smtClean="0">
            <a:ln>
              <a:noFill/>
            </a:ln>
            <a:solidFill>
              <a:prstClr val="black"/>
            </a:solidFill>
            <a:effectLst/>
            <a:uLnTx/>
            <a:uFillTx/>
            <a:latin typeface="Tahoma"/>
            <a:ea typeface="+mn-ea"/>
            <a:cs typeface="+mn-cs"/>
          </a:endParaRPr>
        </a:p>
      </dsp:txBody>
      <dsp:txXfrm>
        <a:off x="73497" y="4822435"/>
        <a:ext cx="1765558" cy="13586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FE364-4D20-4628-8362-CB60E2DA33FB}">
      <dsp:nvSpPr>
        <dsp:cNvPr id="0" name=""/>
        <dsp:cNvSpPr/>
      </dsp:nvSpPr>
      <dsp:spPr>
        <a:xfrm>
          <a:off x="54435" y="1830"/>
          <a:ext cx="3109555" cy="1386337"/>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Datasets should be accurately described with industry standard metadata</a:t>
          </a:r>
          <a:endParaRPr lang="en-US" sz="2000" kern="1200" dirty="0"/>
        </a:p>
      </dsp:txBody>
      <dsp:txXfrm>
        <a:off x="54435" y="1830"/>
        <a:ext cx="3109555" cy="1386337"/>
      </dsp:txXfrm>
    </dsp:sp>
    <dsp:sp modelId="{44C09AB9-C51B-4128-99B9-8197C27565C6}">
      <dsp:nvSpPr>
        <dsp:cNvPr id="0" name=""/>
        <dsp:cNvSpPr/>
      </dsp:nvSpPr>
      <dsp:spPr>
        <a:xfrm>
          <a:off x="3395046" y="1830"/>
          <a:ext cx="3109555" cy="1386337"/>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Data, Metadata and supporting information should use common terms</a:t>
          </a:r>
          <a:endParaRPr lang="en-US" sz="2000" kern="1200" dirty="0"/>
        </a:p>
      </dsp:txBody>
      <dsp:txXfrm>
        <a:off x="3395046" y="1830"/>
        <a:ext cx="3109555" cy="1386337"/>
      </dsp:txXfrm>
    </dsp:sp>
    <dsp:sp modelId="{C95A8B44-742D-42E4-B8CB-B5E23B82E17A}">
      <dsp:nvSpPr>
        <dsp:cNvPr id="0" name=""/>
        <dsp:cNvSpPr/>
      </dsp:nvSpPr>
      <dsp:spPr>
        <a:xfrm>
          <a:off x="6735658" y="1830"/>
          <a:ext cx="3109555" cy="138633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Custodians should ensure that datasets are discoverable </a:t>
          </a:r>
        </a:p>
      </dsp:txBody>
      <dsp:txXfrm>
        <a:off x="6735658" y="1830"/>
        <a:ext cx="3109555" cy="1386337"/>
      </dsp:txXfrm>
    </dsp:sp>
    <dsp:sp modelId="{888FAC8A-4923-491E-8EE1-EC2693AC4D37}">
      <dsp:nvSpPr>
        <dsp:cNvPr id="0" name=""/>
        <dsp:cNvSpPr/>
      </dsp:nvSpPr>
      <dsp:spPr>
        <a:xfrm>
          <a:off x="54435" y="1619224"/>
          <a:ext cx="3109555" cy="1386337"/>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Datasets should have supporting information to make data understandable</a:t>
          </a:r>
        </a:p>
      </dsp:txBody>
      <dsp:txXfrm>
        <a:off x="54435" y="1619224"/>
        <a:ext cx="3109555" cy="1386337"/>
      </dsp:txXfrm>
    </dsp:sp>
    <dsp:sp modelId="{D0982759-0C08-4084-BE2D-478D78A44278}">
      <dsp:nvSpPr>
        <dsp:cNvPr id="0" name=""/>
        <dsp:cNvSpPr/>
      </dsp:nvSpPr>
      <dsp:spPr>
        <a:xfrm>
          <a:off x="3395046" y="1619224"/>
          <a:ext cx="3109555" cy="1386337"/>
        </a:xfrm>
        <a:prstGeom prst="rect">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Custodians should learn and understand needs of their data users</a:t>
          </a:r>
          <a:endParaRPr lang="en-US" sz="2000" kern="1200" dirty="0"/>
        </a:p>
      </dsp:txBody>
      <dsp:txXfrm>
        <a:off x="3395046" y="1619224"/>
        <a:ext cx="3109555" cy="1386337"/>
      </dsp:txXfrm>
    </dsp:sp>
    <dsp:sp modelId="{C9686560-4CF5-4AD7-AD87-B9E3863A03B0}">
      <dsp:nvSpPr>
        <dsp:cNvPr id="0" name=""/>
        <dsp:cNvSpPr/>
      </dsp:nvSpPr>
      <dsp:spPr>
        <a:xfrm>
          <a:off x="6735658" y="1619224"/>
          <a:ext cx="3109555" cy="1386337"/>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Identify the types of roles played by stakeholders of the data</a:t>
          </a:r>
          <a:endParaRPr lang="en-US" sz="2000" kern="1200" dirty="0"/>
        </a:p>
      </dsp:txBody>
      <dsp:txXfrm>
        <a:off x="6735658" y="1619224"/>
        <a:ext cx="3109555" cy="1386337"/>
      </dsp:txXfrm>
    </dsp:sp>
    <dsp:sp modelId="{517A64DC-73C6-4371-B041-1A7AF3257232}">
      <dsp:nvSpPr>
        <dsp:cNvPr id="0" name=""/>
        <dsp:cNvSpPr/>
      </dsp:nvSpPr>
      <dsp:spPr>
        <a:xfrm>
          <a:off x="54435" y="3236618"/>
          <a:ext cx="3109555" cy="1386337"/>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Ensure data quality improvement is prioritised by user needs</a:t>
          </a:r>
          <a:endParaRPr lang="en-US" sz="2000" kern="1200" dirty="0"/>
        </a:p>
      </dsp:txBody>
      <dsp:txXfrm>
        <a:off x="54435" y="3236618"/>
        <a:ext cx="3109555" cy="1386337"/>
      </dsp:txXfrm>
    </dsp:sp>
    <dsp:sp modelId="{BA97FE62-C7E0-4E51-B7BA-CD65509CAAE5}">
      <dsp:nvSpPr>
        <dsp:cNvPr id="0" name=""/>
        <dsp:cNvSpPr/>
      </dsp:nvSpPr>
      <dsp:spPr>
        <a:xfrm>
          <a:off x="3395046" y="3236618"/>
          <a:ext cx="3109555" cy="1386337"/>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Data relating to common assets is Presumed Open</a:t>
          </a:r>
          <a:endParaRPr lang="en-US" sz="2000" kern="1200" dirty="0"/>
        </a:p>
      </dsp:txBody>
      <dsp:txXfrm>
        <a:off x="3395046" y="3236618"/>
        <a:ext cx="3109555" cy="1386337"/>
      </dsp:txXfrm>
    </dsp:sp>
    <dsp:sp modelId="{BD23B0DE-66A5-4983-BC42-E7AB01CF03A3}">
      <dsp:nvSpPr>
        <dsp:cNvPr id="0" name=""/>
        <dsp:cNvSpPr/>
      </dsp:nvSpPr>
      <dsp:spPr>
        <a:xfrm>
          <a:off x="6735658" y="3236618"/>
          <a:ext cx="3109555" cy="1386337"/>
        </a:xfrm>
        <a:prstGeom prst="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Presumed open data should go through Open Data Triage</a:t>
          </a:r>
        </a:p>
      </dsp:txBody>
      <dsp:txXfrm>
        <a:off x="6735658" y="3236618"/>
        <a:ext cx="3109555" cy="1386337"/>
      </dsp:txXfrm>
    </dsp:sp>
    <dsp:sp modelId="{2A71A854-92C7-46FC-98D5-CCF607C453FE}">
      <dsp:nvSpPr>
        <dsp:cNvPr id="0" name=""/>
        <dsp:cNvSpPr/>
      </dsp:nvSpPr>
      <dsp:spPr>
        <a:xfrm>
          <a:off x="54435" y="4854011"/>
          <a:ext cx="3109555" cy="1386337"/>
        </a:xfrm>
        <a:prstGeom prst="rect">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Data should be interoperable with other data and digital services</a:t>
          </a:r>
          <a:endParaRPr lang="en-US" sz="2000" kern="1200" dirty="0"/>
        </a:p>
      </dsp:txBody>
      <dsp:txXfrm>
        <a:off x="54435" y="4854011"/>
        <a:ext cx="3109555" cy="1386337"/>
      </dsp:txXfrm>
    </dsp:sp>
    <dsp:sp modelId="{EADF3FC5-2177-485D-8562-30D2D13E4C90}">
      <dsp:nvSpPr>
        <dsp:cNvPr id="0" name=""/>
        <dsp:cNvSpPr/>
      </dsp:nvSpPr>
      <dsp:spPr>
        <a:xfrm>
          <a:off x="3395046" y="4854011"/>
          <a:ext cx="3109555" cy="1386337"/>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Adhere to security, privacy and resilience best practice</a:t>
          </a:r>
          <a:endParaRPr lang="en-US" sz="2000" kern="1200" dirty="0"/>
        </a:p>
      </dsp:txBody>
      <dsp:txXfrm>
        <a:off x="3395046" y="4854011"/>
        <a:ext cx="3109555" cy="1386337"/>
      </dsp:txXfrm>
    </dsp:sp>
    <dsp:sp modelId="{60C5A1C8-0195-47CF-AA05-EF7E30D78EC6}">
      <dsp:nvSpPr>
        <dsp:cNvPr id="0" name=""/>
        <dsp:cNvSpPr/>
      </dsp:nvSpPr>
      <dsp:spPr>
        <a:xfrm>
          <a:off x="6735658" y="4854011"/>
          <a:ext cx="3109555" cy="1386337"/>
        </a:xfrm>
        <a:prstGeom prst="rect">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Store and archive so that maximum sustaining value is achieved</a:t>
          </a:r>
          <a:endParaRPr lang="en-GB" sz="2000" kern="1200" dirty="0"/>
        </a:p>
      </dsp:txBody>
      <dsp:txXfrm>
        <a:off x="6735658" y="4854011"/>
        <a:ext cx="3109555" cy="13863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A8B083-4418-4E41-BA5C-78B0AE67EC2C}">
      <dsp:nvSpPr>
        <dsp:cNvPr id="0" name=""/>
        <dsp:cNvSpPr/>
      </dsp:nvSpPr>
      <dsp:spPr>
        <a:xfrm>
          <a:off x="0" y="394075"/>
          <a:ext cx="8992489" cy="3937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7917" tIns="520700" rIns="697917" bIns="177800" numCol="1" spcCol="1270" anchor="t" anchorCtr="0">
          <a:noAutofit/>
        </a:bodyPr>
        <a:lstStyle/>
        <a:p>
          <a:pPr marL="228600" lvl="1" indent="-228600" algn="l" defTabSz="1111250">
            <a:lnSpc>
              <a:spcPct val="90000"/>
            </a:lnSpc>
            <a:spcBef>
              <a:spcPct val="0"/>
            </a:spcBef>
            <a:spcAft>
              <a:spcPct val="15000"/>
            </a:spcAft>
            <a:buChar char="••"/>
          </a:pPr>
          <a:r>
            <a:rPr lang="en-US" sz="2500" kern="1200" dirty="0"/>
            <a:t>Government Digital Services (GDS) are a part of the Cabinet Office</a:t>
          </a:r>
        </a:p>
        <a:p>
          <a:pPr marL="228600" lvl="1" indent="-228600" algn="l" defTabSz="1111250">
            <a:lnSpc>
              <a:spcPct val="90000"/>
            </a:lnSpc>
            <a:spcBef>
              <a:spcPct val="0"/>
            </a:spcBef>
            <a:spcAft>
              <a:spcPct val="15000"/>
            </a:spcAft>
            <a:buChar char="••"/>
          </a:pPr>
          <a:endParaRPr lang="en-US" sz="2500" kern="1200" dirty="0"/>
        </a:p>
        <a:p>
          <a:pPr marL="228600" lvl="1" indent="-228600" algn="l" defTabSz="1111250">
            <a:lnSpc>
              <a:spcPct val="90000"/>
            </a:lnSpc>
            <a:spcBef>
              <a:spcPct val="0"/>
            </a:spcBef>
            <a:spcAft>
              <a:spcPct val="15000"/>
            </a:spcAft>
            <a:buChar char="••"/>
          </a:pPr>
          <a:r>
            <a:rPr lang="en-US" sz="2500" kern="1200" dirty="0"/>
            <a:t>They provide central government’s </a:t>
          </a:r>
          <a:r>
            <a:rPr lang="en-US" sz="2500" kern="1200" dirty="0">
              <a:hlinkClick xmlns:r="http://schemas.openxmlformats.org/officeDocument/2006/relationships" r:id="rId1"/>
            </a:rPr>
            <a:t>Service Manual</a:t>
          </a:r>
          <a:r>
            <a:rPr lang="en-US" sz="2500" kern="1200" dirty="0"/>
            <a:t> for the delivery of digital services</a:t>
          </a:r>
        </a:p>
        <a:p>
          <a:pPr marL="228600" lvl="1" indent="-228600" algn="l" defTabSz="1111250">
            <a:lnSpc>
              <a:spcPct val="90000"/>
            </a:lnSpc>
            <a:spcBef>
              <a:spcPct val="0"/>
            </a:spcBef>
            <a:spcAft>
              <a:spcPct val="15000"/>
            </a:spcAft>
            <a:buChar char="••"/>
          </a:pPr>
          <a:endParaRPr lang="en-US" sz="2500" kern="1200" dirty="0"/>
        </a:p>
        <a:p>
          <a:pPr marL="228600" lvl="1" indent="-228600" algn="l" defTabSz="1111250">
            <a:lnSpc>
              <a:spcPct val="90000"/>
            </a:lnSpc>
            <a:spcBef>
              <a:spcPct val="0"/>
            </a:spcBef>
            <a:spcAft>
              <a:spcPct val="15000"/>
            </a:spcAft>
            <a:buChar char="••"/>
          </a:pPr>
          <a:r>
            <a:rPr lang="en-US" sz="2500" kern="1200" dirty="0"/>
            <a:t>Where we take positions on digital service delivery, </a:t>
          </a:r>
          <a:r>
            <a:rPr lang="en-US" sz="2500" kern="1200" dirty="0" smtClean="0"/>
            <a:t>GDS will inform </a:t>
          </a:r>
          <a:r>
            <a:rPr lang="en-US" sz="2500" kern="1200" dirty="0"/>
            <a:t>our approach</a:t>
          </a:r>
        </a:p>
        <a:p>
          <a:pPr marL="228600" lvl="1" indent="-228600" algn="l" defTabSz="1111250">
            <a:lnSpc>
              <a:spcPct val="90000"/>
            </a:lnSpc>
            <a:spcBef>
              <a:spcPct val="0"/>
            </a:spcBef>
            <a:spcAft>
              <a:spcPct val="15000"/>
            </a:spcAft>
            <a:buChar char="••"/>
          </a:pPr>
          <a:endParaRPr lang="en-US" sz="2500" kern="1200" dirty="0"/>
        </a:p>
      </dsp:txBody>
      <dsp:txXfrm>
        <a:off x="0" y="394075"/>
        <a:ext cx="8992489" cy="3937500"/>
      </dsp:txXfrm>
    </dsp:sp>
    <dsp:sp modelId="{0798D0D9-3385-4D38-BBD2-4102733F64A9}">
      <dsp:nvSpPr>
        <dsp:cNvPr id="0" name=""/>
        <dsp:cNvSpPr/>
      </dsp:nvSpPr>
      <dsp:spPr>
        <a:xfrm>
          <a:off x="449624" y="12537"/>
          <a:ext cx="6294742"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7926" tIns="0" rIns="237926" bIns="0" numCol="1" spcCol="1270" anchor="ctr" anchorCtr="0">
          <a:noAutofit/>
        </a:bodyPr>
        <a:lstStyle/>
        <a:p>
          <a:pPr lvl="0" algn="l" defTabSz="1111250">
            <a:lnSpc>
              <a:spcPct val="90000"/>
            </a:lnSpc>
            <a:spcBef>
              <a:spcPct val="0"/>
            </a:spcBef>
            <a:spcAft>
              <a:spcPct val="35000"/>
            </a:spcAft>
          </a:pPr>
          <a:r>
            <a:rPr lang="en-US" sz="2500" kern="1200" dirty="0"/>
            <a:t>Government Digital Services informs our approach</a:t>
          </a:r>
        </a:p>
      </dsp:txBody>
      <dsp:txXfrm>
        <a:off x="485650" y="48563"/>
        <a:ext cx="6222690" cy="66594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3C857C-76FE-4263-AC74-0595FE6D7769}">
      <dsp:nvSpPr>
        <dsp:cNvPr id="0" name=""/>
        <dsp:cNvSpPr/>
      </dsp:nvSpPr>
      <dsp:spPr>
        <a:xfrm rot="5400000">
          <a:off x="5862457" y="-3461357"/>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Removal of sensitive data</a:t>
          </a:r>
          <a:endParaRPr lang="en-US" sz="1800" kern="1200" dirty="0"/>
        </a:p>
      </dsp:txBody>
      <dsp:txXfrm rot="-5400000">
        <a:off x="2336789" y="87968"/>
        <a:ext cx="7512305" cy="437311"/>
      </dsp:txXfrm>
    </dsp:sp>
    <dsp:sp modelId="{ECF6D405-7864-4AA5-9A4A-22BA7E3D1032}">
      <dsp:nvSpPr>
        <dsp:cNvPr id="0" name=""/>
        <dsp:cNvSpPr/>
      </dsp:nvSpPr>
      <dsp:spPr>
        <a:xfrm>
          <a:off x="0" y="1"/>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Redaction</a:t>
          </a:r>
          <a:endParaRPr lang="en-US" sz="2000" kern="1200" dirty="0"/>
        </a:p>
      </dsp:txBody>
      <dsp:txXfrm>
        <a:off x="29572" y="29573"/>
        <a:ext cx="2250745" cy="546637"/>
      </dsp:txXfrm>
    </dsp:sp>
    <dsp:sp modelId="{9D52821C-7549-4488-8A71-50C1C7C89B5C}">
      <dsp:nvSpPr>
        <dsp:cNvPr id="0" name=""/>
        <dsp:cNvSpPr/>
      </dsp:nvSpPr>
      <dsp:spPr>
        <a:xfrm rot="5400000">
          <a:off x="5862457" y="-2825287"/>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Removal of personal data</a:t>
          </a:r>
        </a:p>
      </dsp:txBody>
      <dsp:txXfrm rot="-5400000">
        <a:off x="2336789" y="724038"/>
        <a:ext cx="7512305" cy="437311"/>
      </dsp:txXfrm>
    </dsp:sp>
    <dsp:sp modelId="{56707645-6C7E-49A7-AD8D-287C0448145B}">
      <dsp:nvSpPr>
        <dsp:cNvPr id="0" name=""/>
        <dsp:cNvSpPr/>
      </dsp:nvSpPr>
      <dsp:spPr>
        <a:xfrm>
          <a:off x="0" y="636071"/>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Anonymisation</a:t>
          </a:r>
        </a:p>
      </dsp:txBody>
      <dsp:txXfrm>
        <a:off x="29572" y="665643"/>
        <a:ext cx="2250745" cy="546637"/>
      </dsp:txXfrm>
    </dsp:sp>
    <dsp:sp modelId="{31976A97-0897-4ACA-A053-85F57D60DDBB}">
      <dsp:nvSpPr>
        <dsp:cNvPr id="0" name=""/>
        <dsp:cNvSpPr/>
      </dsp:nvSpPr>
      <dsp:spPr>
        <a:xfrm rot="5400000">
          <a:off x="5862457" y="-2189216"/>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Combine data sets so the collective sum is less sensitive</a:t>
          </a:r>
        </a:p>
      </dsp:txBody>
      <dsp:txXfrm rot="-5400000">
        <a:off x="2336789" y="1360109"/>
        <a:ext cx="7512305" cy="437311"/>
      </dsp:txXfrm>
    </dsp:sp>
    <dsp:sp modelId="{AAAFE51A-D729-4CF4-896B-792681782BBD}">
      <dsp:nvSpPr>
        <dsp:cNvPr id="0" name=""/>
        <dsp:cNvSpPr/>
      </dsp:nvSpPr>
      <dsp:spPr>
        <a:xfrm>
          <a:off x="0" y="1272141"/>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Aggregation</a:t>
          </a:r>
        </a:p>
      </dsp:txBody>
      <dsp:txXfrm>
        <a:off x="29572" y="1301713"/>
        <a:ext cx="2250745" cy="546637"/>
      </dsp:txXfrm>
    </dsp:sp>
    <dsp:sp modelId="{2D4BFBAE-FABC-46C8-A8CD-B08EA52E6E24}">
      <dsp:nvSpPr>
        <dsp:cNvPr id="0" name=""/>
        <dsp:cNvSpPr/>
      </dsp:nvSpPr>
      <dsp:spPr>
        <a:xfrm rot="5400000">
          <a:off x="5862457" y="-1553146"/>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Only share with specific individuals or group(s)</a:t>
          </a:r>
        </a:p>
      </dsp:txBody>
      <dsp:txXfrm rot="-5400000">
        <a:off x="2336789" y="1996179"/>
        <a:ext cx="7512305" cy="437311"/>
      </dsp:txXfrm>
    </dsp:sp>
    <dsp:sp modelId="{39B8DD03-AB37-4908-AC54-FB8036137632}">
      <dsp:nvSpPr>
        <dsp:cNvPr id="0" name=""/>
        <dsp:cNvSpPr/>
      </dsp:nvSpPr>
      <dsp:spPr>
        <a:xfrm>
          <a:off x="0" y="1908212"/>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Limitation</a:t>
          </a:r>
        </a:p>
      </dsp:txBody>
      <dsp:txXfrm>
        <a:off x="29572" y="1937784"/>
        <a:ext cx="2250745" cy="546637"/>
      </dsp:txXfrm>
    </dsp:sp>
    <dsp:sp modelId="{4401A885-4C9C-46A8-9065-9C32CCD55D72}">
      <dsp:nvSpPr>
        <dsp:cNvPr id="0" name=""/>
        <dsp:cNvSpPr/>
      </dsp:nvSpPr>
      <dsp:spPr>
        <a:xfrm rot="5400000">
          <a:off x="5862457" y="-917076"/>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Combine original data with meaningless data to confuse</a:t>
          </a:r>
        </a:p>
      </dsp:txBody>
      <dsp:txXfrm rot="-5400000">
        <a:off x="2336789" y="2632249"/>
        <a:ext cx="7512305" cy="437311"/>
      </dsp:txXfrm>
    </dsp:sp>
    <dsp:sp modelId="{B4C9D9B5-E9CF-406E-A036-0B749C27B634}">
      <dsp:nvSpPr>
        <dsp:cNvPr id="0" name=""/>
        <dsp:cNvSpPr/>
      </dsp:nvSpPr>
      <dsp:spPr>
        <a:xfrm>
          <a:off x="0" y="2544282"/>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Noise</a:t>
          </a:r>
        </a:p>
      </dsp:txBody>
      <dsp:txXfrm>
        <a:off x="29572" y="2573854"/>
        <a:ext cx="2250745" cy="546637"/>
      </dsp:txXfrm>
    </dsp:sp>
    <dsp:sp modelId="{64C486B1-12EE-43B5-AA83-F4308671B2C6}">
      <dsp:nvSpPr>
        <dsp:cNvPr id="0" name=""/>
        <dsp:cNvSpPr/>
      </dsp:nvSpPr>
      <dsp:spPr>
        <a:xfrm rot="5400000">
          <a:off x="5862457" y="-281005"/>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Wait until data is less sensitive before sharing</a:t>
          </a:r>
        </a:p>
      </dsp:txBody>
      <dsp:txXfrm rot="-5400000">
        <a:off x="2336789" y="3268320"/>
        <a:ext cx="7512305" cy="437311"/>
      </dsp:txXfrm>
    </dsp:sp>
    <dsp:sp modelId="{769A43F7-0EC2-46D5-89E3-1A333419C356}">
      <dsp:nvSpPr>
        <dsp:cNvPr id="0" name=""/>
        <dsp:cNvSpPr/>
      </dsp:nvSpPr>
      <dsp:spPr>
        <a:xfrm>
          <a:off x="0" y="3180352"/>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Delay</a:t>
          </a:r>
        </a:p>
      </dsp:txBody>
      <dsp:txXfrm>
        <a:off x="29572" y="3209924"/>
        <a:ext cx="2250745" cy="546637"/>
      </dsp:txXfrm>
    </dsp:sp>
    <dsp:sp modelId="{42B921F3-6C09-4B71-9851-7562AC89E5E1}">
      <dsp:nvSpPr>
        <dsp:cNvPr id="0" name=""/>
        <dsp:cNvSpPr/>
      </dsp:nvSpPr>
      <dsp:spPr>
        <a:xfrm rot="5400000">
          <a:off x="5862457" y="355064"/>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Obscuring the data in such a way as to mask original identities</a:t>
          </a:r>
        </a:p>
      </dsp:txBody>
      <dsp:txXfrm rot="-5400000">
        <a:off x="2336789" y="3904390"/>
        <a:ext cx="7512305" cy="437311"/>
      </dsp:txXfrm>
    </dsp:sp>
    <dsp:sp modelId="{D972E42A-0237-43ED-AB18-0E511434E6CB}">
      <dsp:nvSpPr>
        <dsp:cNvPr id="0" name=""/>
        <dsp:cNvSpPr/>
      </dsp:nvSpPr>
      <dsp:spPr>
        <a:xfrm>
          <a:off x="0" y="3816423"/>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Differential Privacy</a:t>
          </a:r>
        </a:p>
      </dsp:txBody>
      <dsp:txXfrm>
        <a:off x="29572" y="3845995"/>
        <a:ext cx="2250745" cy="546637"/>
      </dsp:txXfrm>
    </dsp:sp>
    <dsp:sp modelId="{09547D19-B414-4334-979C-65BCE094393D}">
      <dsp:nvSpPr>
        <dsp:cNvPr id="0" name=""/>
        <dsp:cNvSpPr/>
      </dsp:nvSpPr>
      <dsp:spPr>
        <a:xfrm rot="5400000">
          <a:off x="5862457" y="991134"/>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Altering the position or orientation of spatial or time series data</a:t>
          </a:r>
        </a:p>
      </dsp:txBody>
      <dsp:txXfrm rot="-5400000">
        <a:off x="2336789" y="4540460"/>
        <a:ext cx="7512305" cy="437311"/>
      </dsp:txXfrm>
    </dsp:sp>
    <dsp:sp modelId="{1D5BAEA5-8A4E-42AC-BAA1-B649FFC32414}">
      <dsp:nvSpPr>
        <dsp:cNvPr id="0" name=""/>
        <dsp:cNvSpPr/>
      </dsp:nvSpPr>
      <dsp:spPr>
        <a:xfrm>
          <a:off x="0" y="4452493"/>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Shift/rotate</a:t>
          </a:r>
          <a:endParaRPr lang="en-US" sz="2000" kern="1200" dirty="0" smtClean="0"/>
        </a:p>
      </dsp:txBody>
      <dsp:txXfrm>
        <a:off x="29572" y="4482065"/>
        <a:ext cx="2250745" cy="546637"/>
      </dsp:txXfrm>
    </dsp:sp>
    <dsp:sp modelId="{679C29ED-7338-4D33-A47F-5C3D748CB639}">
      <dsp:nvSpPr>
        <dsp:cNvPr id="0" name=""/>
        <dsp:cNvSpPr/>
      </dsp:nvSpPr>
      <dsp:spPr>
        <a:xfrm rot="5400000">
          <a:off x="5862457" y="1627205"/>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GB" sz="1800" kern="1200" dirty="0" smtClean="0"/>
            <a:t>Making random changes to data</a:t>
          </a:r>
        </a:p>
      </dsp:txBody>
      <dsp:txXfrm rot="-5400000">
        <a:off x="2336789" y="5176531"/>
        <a:ext cx="7512305" cy="437311"/>
      </dsp:txXfrm>
    </dsp:sp>
    <dsp:sp modelId="{9936A2C2-0193-4AC7-A4C5-7970751FA89C}">
      <dsp:nvSpPr>
        <dsp:cNvPr id="0" name=""/>
        <dsp:cNvSpPr/>
      </dsp:nvSpPr>
      <dsp:spPr>
        <a:xfrm>
          <a:off x="0" y="5088563"/>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Randomisation</a:t>
          </a:r>
        </a:p>
      </dsp:txBody>
      <dsp:txXfrm>
        <a:off x="29572" y="5118135"/>
        <a:ext cx="2250745" cy="546637"/>
      </dsp:txXfrm>
    </dsp:sp>
    <dsp:sp modelId="{48DBD130-BAB6-45D4-9178-1166C6D0D334}">
      <dsp:nvSpPr>
        <dsp:cNvPr id="0" name=""/>
        <dsp:cNvSpPr/>
      </dsp:nvSpPr>
      <dsp:spPr>
        <a:xfrm rot="5400000">
          <a:off x="5862457" y="2263275"/>
          <a:ext cx="484625" cy="7535962"/>
        </a:xfrm>
        <a:prstGeom prst="round2SameRect">
          <a:avLst/>
        </a:prstGeom>
        <a:solidFill>
          <a:schemeClr val="dk2">
            <a:alpha val="90000"/>
            <a:tint val="40000"/>
            <a:hueOff val="0"/>
            <a:satOff val="0"/>
            <a:lumOff val="0"/>
            <a:alphaOff val="0"/>
          </a:schemeClr>
        </a:solidFill>
        <a:ln w="9525" cap="flat" cmpd="sng" algn="ctr">
          <a:solidFill>
            <a:schemeClr val="dk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Modifying data to reduce the difference between individual subjects</a:t>
          </a:r>
          <a:endParaRPr lang="en-GB" sz="1800" kern="1200" dirty="0"/>
        </a:p>
      </dsp:txBody>
      <dsp:txXfrm rot="-5400000">
        <a:off x="2336789" y="5812601"/>
        <a:ext cx="7512305" cy="437311"/>
      </dsp:txXfrm>
    </dsp:sp>
    <dsp:sp modelId="{D4DB8BE3-BDE2-4400-BB17-5D98C32260A1}">
      <dsp:nvSpPr>
        <dsp:cNvPr id="0" name=""/>
        <dsp:cNvSpPr/>
      </dsp:nvSpPr>
      <dsp:spPr>
        <a:xfrm>
          <a:off x="0" y="5724634"/>
          <a:ext cx="2309889" cy="605781"/>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GB" sz="2000" kern="1200" dirty="0" smtClean="0"/>
            <a:t>Normalisation</a:t>
          </a:r>
          <a:endParaRPr lang="en-GB" sz="2000" kern="1200" dirty="0"/>
        </a:p>
      </dsp:txBody>
      <dsp:txXfrm>
        <a:off x="29572" y="5754206"/>
        <a:ext cx="2250745" cy="54663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29894" y="545955"/>
            <a:ext cx="9066850" cy="428200"/>
          </a:xfrm>
          <a:prstGeom prst="rect">
            <a:avLst/>
          </a:prstGeom>
        </p:spPr>
        <p:txBody>
          <a:bodyPr vert="horz" lIns="0" tIns="0" rIns="0" bIns="0" rtlCol="0"/>
          <a:lstStyle>
            <a:lvl1pPr algn="l">
              <a:defRPr sz="1200"/>
            </a:lvl1pPr>
          </a:lstStyle>
          <a:p>
            <a:endParaRPr lang="en-GB" sz="2600" b="1" dirty="0">
              <a:solidFill>
                <a:schemeClr val="tx2"/>
              </a:solidFill>
              <a:latin typeface="+mj-lt"/>
            </a:endParaRPr>
          </a:p>
        </p:txBody>
      </p:sp>
      <p:sp>
        <p:nvSpPr>
          <p:cNvPr id="3" name="Date Placeholder 2"/>
          <p:cNvSpPr>
            <a:spLocks noGrp="1"/>
          </p:cNvSpPr>
          <p:nvPr>
            <p:ph type="dt" sz="quarter" idx="1"/>
          </p:nvPr>
        </p:nvSpPr>
        <p:spPr>
          <a:xfrm>
            <a:off x="7919156" y="6458683"/>
            <a:ext cx="1563250" cy="178417"/>
          </a:xfrm>
          <a:prstGeom prst="rect">
            <a:avLst/>
          </a:prstGeom>
        </p:spPr>
        <p:txBody>
          <a:bodyPr vert="horz" lIns="0" tIns="0" rIns="0" bIns="0" rtlCol="0" anchor="t" anchorCtr="0"/>
          <a:lstStyle>
            <a:lvl1pPr algn="r">
              <a:defRPr sz="1200"/>
            </a:lvl1pPr>
          </a:lstStyle>
          <a:p>
            <a:fld id="{B3E4FAFB-B20E-4AC5-84D6-161DBA86B9F0}" type="datetimeFigureOut">
              <a:rPr lang="en-GB" sz="900" smtClean="0">
                <a:solidFill>
                  <a:schemeClr val="tx1">
                    <a:lumMod val="50000"/>
                    <a:lumOff val="50000"/>
                  </a:schemeClr>
                </a:solidFill>
              </a:rPr>
              <a:t>16/01/2020</a:t>
            </a:fld>
            <a:endParaRPr lang="en-GB" dirty="0">
              <a:solidFill>
                <a:schemeClr val="tx1">
                  <a:lumMod val="50000"/>
                  <a:lumOff val="50000"/>
                </a:schemeClr>
              </a:solidFill>
            </a:endParaRPr>
          </a:p>
        </p:txBody>
      </p:sp>
      <p:sp>
        <p:nvSpPr>
          <p:cNvPr id="4" name="Footer Placeholder 3"/>
          <p:cNvSpPr>
            <a:spLocks noGrp="1"/>
          </p:cNvSpPr>
          <p:nvPr>
            <p:ph type="ftr" sz="quarter" idx="2"/>
          </p:nvPr>
        </p:nvSpPr>
        <p:spPr>
          <a:xfrm>
            <a:off x="1666155" y="6458683"/>
            <a:ext cx="4301543" cy="178417"/>
          </a:xfrm>
          <a:prstGeom prst="rect">
            <a:avLst/>
          </a:prstGeom>
        </p:spPr>
        <p:txBody>
          <a:bodyPr vert="horz" lIns="0" tIns="0" rIns="0" bIns="0" rtlCol="0" anchor="t" anchorCtr="0"/>
          <a:lstStyle>
            <a:lvl1pPr algn="l">
              <a:defRPr sz="1200"/>
            </a:lvl1pPr>
          </a:lstStyle>
          <a:p>
            <a:endParaRPr lang="en-GB" sz="900" dirty="0">
              <a:solidFill>
                <a:schemeClr val="tx1">
                  <a:lumMod val="50000"/>
                  <a:lumOff val="50000"/>
                </a:schemeClr>
              </a:solidFill>
            </a:endParaRPr>
          </a:p>
        </p:txBody>
      </p:sp>
      <p:sp>
        <p:nvSpPr>
          <p:cNvPr id="5" name="Slide Number Placeholder 4"/>
          <p:cNvSpPr>
            <a:spLocks noGrp="1"/>
          </p:cNvSpPr>
          <p:nvPr>
            <p:ph type="sldNum" sz="quarter" idx="3"/>
          </p:nvPr>
        </p:nvSpPr>
        <p:spPr>
          <a:xfrm>
            <a:off x="429894" y="6458683"/>
            <a:ext cx="1070826" cy="178417"/>
          </a:xfrm>
          <a:prstGeom prst="rect">
            <a:avLst/>
          </a:prstGeom>
        </p:spPr>
        <p:txBody>
          <a:bodyPr vert="horz" lIns="0" tIns="0" rIns="0" bIns="0" rtlCol="0" anchor="t" anchorCtr="0"/>
          <a:lstStyle>
            <a:lvl1pPr algn="r">
              <a:defRPr sz="1200"/>
            </a:lvl1pPr>
          </a:lstStyle>
          <a:p>
            <a:pPr algn="l"/>
            <a:fld id="{3ED7F555-8884-4715-8AC8-5CE417A67BC4}" type="slidenum">
              <a:rPr lang="en-GB" sz="900" smtClean="0">
                <a:solidFill>
                  <a:schemeClr val="tx1">
                    <a:lumMod val="50000"/>
                    <a:lumOff val="50000"/>
                  </a:schemeClr>
                </a:solidFill>
              </a:rPr>
              <a:pPr algn="l"/>
              <a:t>‹#›</a:t>
            </a:fld>
            <a:endParaRPr lang="en-GB" dirty="0">
              <a:solidFill>
                <a:schemeClr val="tx1">
                  <a:lumMod val="50000"/>
                  <a:lumOff val="50000"/>
                </a:schemeClr>
              </a:solidFill>
            </a:endParaRPr>
          </a:p>
        </p:txBody>
      </p:sp>
      <p:sp>
        <p:nvSpPr>
          <p:cNvPr id="21" name="Rectangle 20"/>
          <p:cNvSpPr/>
          <p:nvPr/>
        </p:nvSpPr>
        <p:spPr>
          <a:xfrm>
            <a:off x="430844" y="6233878"/>
            <a:ext cx="1070826"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p:cNvSpPr/>
          <p:nvPr/>
        </p:nvSpPr>
        <p:spPr>
          <a:xfrm>
            <a:off x="1666156" y="6233878"/>
            <a:ext cx="78162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Rectangle 27"/>
          <p:cNvSpPr/>
          <p:nvPr/>
        </p:nvSpPr>
        <p:spPr>
          <a:xfrm>
            <a:off x="430844" y="392517"/>
            <a:ext cx="90668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140667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29894" y="545955"/>
            <a:ext cx="9066850" cy="428200"/>
          </a:xfrm>
          <a:prstGeom prst="rect">
            <a:avLst/>
          </a:prstGeom>
        </p:spPr>
        <p:txBody>
          <a:bodyPr vert="horz" lIns="0" tIns="0" rIns="0" bIns="0" rtlCol="0"/>
          <a:lstStyle>
            <a:lvl1pPr algn="l">
              <a:defRPr sz="2600" b="1">
                <a:solidFill>
                  <a:schemeClr val="tx2"/>
                </a:solidFill>
              </a:defRPr>
            </a:lvl1pPr>
          </a:lstStyle>
          <a:p>
            <a:endParaRPr lang="en-GB" dirty="0"/>
          </a:p>
        </p:txBody>
      </p:sp>
      <p:sp>
        <p:nvSpPr>
          <p:cNvPr id="3" name="Date Placeholder 2"/>
          <p:cNvSpPr>
            <a:spLocks noGrp="1"/>
          </p:cNvSpPr>
          <p:nvPr>
            <p:ph type="dt" idx="1"/>
          </p:nvPr>
        </p:nvSpPr>
        <p:spPr>
          <a:xfrm>
            <a:off x="7919156" y="6458683"/>
            <a:ext cx="1563250" cy="178417"/>
          </a:xfrm>
          <a:prstGeom prst="rect">
            <a:avLst/>
          </a:prstGeom>
        </p:spPr>
        <p:txBody>
          <a:bodyPr vert="horz" lIns="0" tIns="0" rIns="0" bIns="0" rtlCol="0"/>
          <a:lstStyle>
            <a:lvl1pPr algn="r">
              <a:defRPr sz="900">
                <a:solidFill>
                  <a:schemeClr val="tx1">
                    <a:lumMod val="50000"/>
                    <a:lumOff val="50000"/>
                  </a:schemeClr>
                </a:solidFill>
              </a:defRPr>
            </a:lvl1pPr>
          </a:lstStyle>
          <a:p>
            <a:fld id="{9006FE8C-9FAB-41F5-88FC-732F6B53842C}" type="datetimeFigureOut">
              <a:rPr lang="en-GB" smtClean="0"/>
              <a:pPr/>
              <a:t>16/01/2020</a:t>
            </a:fld>
            <a:endParaRPr lang="en-GB" dirty="0"/>
          </a:p>
        </p:txBody>
      </p:sp>
      <p:sp>
        <p:nvSpPr>
          <p:cNvPr id="4" name="Slide Image Placeholder 3"/>
          <p:cNvSpPr>
            <a:spLocks noGrp="1" noRot="1" noChangeAspect="1"/>
          </p:cNvSpPr>
          <p:nvPr>
            <p:ph type="sldImg" idx="2"/>
          </p:nvPr>
        </p:nvSpPr>
        <p:spPr>
          <a:xfrm>
            <a:off x="3160713" y="1203325"/>
            <a:ext cx="3605212" cy="25495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429894" y="4051947"/>
            <a:ext cx="9066850" cy="1998267"/>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Footer Placeholder 5"/>
          <p:cNvSpPr>
            <a:spLocks noGrp="1"/>
          </p:cNvSpPr>
          <p:nvPr>
            <p:ph type="ftr" sz="quarter" idx="4"/>
          </p:nvPr>
        </p:nvSpPr>
        <p:spPr>
          <a:xfrm>
            <a:off x="1664861" y="6458683"/>
            <a:ext cx="4301543" cy="178417"/>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endParaRPr lang="en-GB" dirty="0"/>
          </a:p>
        </p:txBody>
      </p:sp>
      <p:sp>
        <p:nvSpPr>
          <p:cNvPr id="7" name="Slide Number Placeholder 6"/>
          <p:cNvSpPr>
            <a:spLocks noGrp="1"/>
          </p:cNvSpPr>
          <p:nvPr>
            <p:ph type="sldNum" sz="quarter" idx="5"/>
          </p:nvPr>
        </p:nvSpPr>
        <p:spPr>
          <a:xfrm>
            <a:off x="429894" y="6458683"/>
            <a:ext cx="1070826" cy="178417"/>
          </a:xfrm>
          <a:prstGeom prst="rect">
            <a:avLst/>
          </a:prstGeom>
        </p:spPr>
        <p:txBody>
          <a:bodyPr vert="horz" lIns="0" tIns="0" rIns="0" bIns="0" rtlCol="0" anchor="t" anchorCtr="0"/>
          <a:lstStyle>
            <a:lvl1pPr algn="l">
              <a:defRPr sz="900">
                <a:solidFill>
                  <a:schemeClr val="tx1">
                    <a:lumMod val="50000"/>
                    <a:lumOff val="50000"/>
                  </a:schemeClr>
                </a:solidFill>
              </a:defRPr>
            </a:lvl1pPr>
          </a:lstStyle>
          <a:p>
            <a:fld id="{7AA0B687-4A7F-4B5A-B0FC-0514D0236F50}" type="slidenum">
              <a:rPr lang="en-GB" smtClean="0"/>
              <a:pPr/>
              <a:t>‹#›</a:t>
            </a:fld>
            <a:endParaRPr lang="en-GB" dirty="0"/>
          </a:p>
        </p:txBody>
      </p:sp>
      <p:sp>
        <p:nvSpPr>
          <p:cNvPr id="10" name="Rectangle 9"/>
          <p:cNvSpPr/>
          <p:nvPr/>
        </p:nvSpPr>
        <p:spPr>
          <a:xfrm>
            <a:off x="430844" y="6234324"/>
            <a:ext cx="1070826"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p:cNvSpPr/>
          <p:nvPr/>
        </p:nvSpPr>
        <p:spPr>
          <a:xfrm>
            <a:off x="1666156" y="6234324"/>
            <a:ext cx="78162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p:cNvSpPr/>
          <p:nvPr/>
        </p:nvSpPr>
        <p:spPr>
          <a:xfrm>
            <a:off x="430844" y="391811"/>
            <a:ext cx="9066850" cy="53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72285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7</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603070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795712-1EBD-494A-9A40-A27BAF762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3166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795712-1EBD-494A-9A40-A27BAF762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3353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F0A609-7FF4-4B05-AF2D-1751998D7AEF}"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269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47</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1763987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GB" dirty="0" smtClean="0"/>
              <a:t>- You should insert the Proposer’s</a:t>
            </a:r>
            <a:r>
              <a:rPr lang="en-GB" baseline="0" dirty="0" smtClean="0"/>
              <a:t> slides exactly as provided. </a:t>
            </a:r>
            <a:r>
              <a:rPr lang="en-GB" b="0" baseline="0" dirty="0" smtClean="0"/>
              <a:t>Do not copy the content onto ELEXON format slides.</a:t>
            </a:r>
            <a:endParaRPr lang="en-GB" b="0"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8</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287556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r>
              <a:rPr lang="en-US" b="0" dirty="0" smtClean="0"/>
              <a:t>- Summary slide of issue and proposed solution (just in case it was not made crystal clear by Proposer)</a:t>
            </a:r>
          </a:p>
          <a:p>
            <a:r>
              <a:rPr lang="en-GB" dirty="0" smtClean="0"/>
              <a:t>- Please</a:t>
            </a:r>
            <a:r>
              <a:rPr lang="en-GB" baseline="0" dirty="0" smtClean="0"/>
              <a:t> note that you may not need this slide at all (or maybe just proposed solution for the avoidance of doubt) if all you would be doing is repeating exactly what was said (use your own judgement)</a:t>
            </a:r>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10</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1782743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0450" y="1192213"/>
            <a:ext cx="3575050" cy="2527300"/>
          </a:xfrm>
        </p:spPr>
      </p:sp>
      <p:sp>
        <p:nvSpPr>
          <p:cNvPr id="3" name="Notes Placeholder 2"/>
          <p:cNvSpPr>
            <a:spLocks noGrp="1"/>
          </p:cNvSpPr>
          <p:nvPr>
            <p:ph type="body" idx="1"/>
          </p:nvPr>
        </p:nvSpPr>
        <p:spPr/>
        <p:txBody>
          <a:bodyPr/>
          <a:lstStyle/>
          <a:p>
            <a:pPr marL="520334" lvl="1" indent="0">
              <a:spcAft>
                <a:spcPts val="600"/>
              </a:spcAft>
              <a:buFont typeface="Arial" panose="020B0604020202020204" pitchFamily="34" charset="0"/>
              <a:buNone/>
            </a:pPr>
            <a:endParaRPr lang="en-GB" sz="1200" dirty="0" smtClean="0">
              <a:solidFill>
                <a:schemeClr val="tx2">
                  <a:lumMod val="50000"/>
                </a:schemeClr>
              </a:solidFill>
            </a:endParaRPr>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19</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1137960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A80-ECA1-47F6-958D-F2A214534ED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935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795712-1EBD-494A-9A40-A27BAF762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1031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60713" y="1203325"/>
            <a:ext cx="3605212" cy="2549525"/>
          </a:xfrm>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A80-ECA1-47F6-958D-F2A214534ED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834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38A80-ECA1-47F6-958D-F2A214534ED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4415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795712-1EBD-494A-9A40-A27BAF762EE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06132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a:lvl1pPr>
          </a:lstStyle>
          <a:p>
            <a:r>
              <a:rPr lang="en-US" dirty="0" smtClean="0"/>
              <a:t>[Title]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[Presentation owner]</a:t>
            </a:r>
          </a:p>
        </p:txBody>
      </p:sp>
      <p:sp>
        <p:nvSpPr>
          <p:cNvPr id="10" name="Text Placeholder 5"/>
          <p:cNvSpPr>
            <a:spLocks noGrp="1"/>
          </p:cNvSpPr>
          <p:nvPr>
            <p:ph type="body" sz="quarter" idx="14" hasCustomPrompt="1"/>
          </p:nvPr>
        </p:nvSpPr>
        <p:spPr>
          <a:xfrm>
            <a:off x="6337301" y="4165903"/>
            <a:ext cx="3960000" cy="648000"/>
          </a:xfrm>
        </p:spPr>
        <p:txBody>
          <a:bodyPr/>
          <a:lstStyle>
            <a:lvl1pPr>
              <a:lnSpc>
                <a:spcPct val="100000"/>
              </a:lnSpc>
              <a:defRPr baseline="0"/>
            </a:lvl1pPr>
          </a:lstStyle>
          <a:p>
            <a:pPr lvl="0"/>
            <a:r>
              <a:rPr lang="en-US" dirty="0" smtClean="0"/>
              <a:t>[Subtitle]</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24496050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7000643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95999" y="1155700"/>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99283104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Content Placeholder 5"/>
          <p:cNvSpPr>
            <a:spLocks noGrp="1"/>
          </p:cNvSpPr>
          <p:nvPr>
            <p:ph sz="quarter" idx="13"/>
          </p:nvPr>
        </p:nvSpPr>
        <p:spPr>
          <a:xfrm>
            <a:off x="396876" y="1155700"/>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1" y="1155698"/>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3854037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Content Placeholder 5"/>
          <p:cNvSpPr>
            <a:spLocks noGrp="1"/>
          </p:cNvSpPr>
          <p:nvPr>
            <p:ph sz="quarter" idx="13"/>
          </p:nvPr>
        </p:nvSpPr>
        <p:spPr>
          <a:xfrm>
            <a:off x="396875"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8723133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49802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userDrawn="1"/>
        </p:nvSpPr>
        <p:spPr>
          <a:xfrm>
            <a:off x="396875" y="395288"/>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01634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9824149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352942117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pecific area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a:lvl1pPr>
          </a:lstStyle>
          <a:p>
            <a:r>
              <a:rPr lang="en-US" dirty="0" smtClean="0"/>
              <a:t>PXXX: Specific Areas to consider </a:t>
            </a:r>
            <a:endParaRPr lang="en-GB" dirty="0"/>
          </a:p>
        </p:txBody>
      </p:sp>
      <p:sp>
        <p:nvSpPr>
          <p:cNvPr id="10" name="Text Placeholder 9"/>
          <p:cNvSpPr>
            <a:spLocks noGrp="1"/>
          </p:cNvSpPr>
          <p:nvPr>
            <p:ph type="body" sz="quarter" idx="12" hasCustomPrompt="1"/>
          </p:nvPr>
        </p:nvSpPr>
        <p:spPr>
          <a:xfrm>
            <a:off x="395999" y="1155700"/>
            <a:ext cx="9900000" cy="5543549"/>
          </a:xfrm>
        </p:spPr>
        <p:txBody>
          <a:bodyPr/>
          <a:lstStyle>
            <a:lvl1pPr>
              <a:defRPr baseline="0"/>
            </a:lvl1pPr>
          </a:lstStyle>
          <a:p>
            <a:pPr lvl="0"/>
            <a:r>
              <a:rPr lang="en-US" dirty="0" smtClean="0"/>
              <a:t>Summary of any specific questions for the assessment procedure beyond the standard questions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274508599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ogression pla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6876" y="424800"/>
            <a:ext cx="9899649" cy="432000"/>
          </a:xfrm>
        </p:spPr>
        <p:txBody>
          <a:bodyPr/>
          <a:lstStyle>
            <a:lvl1pPr>
              <a:defRPr/>
            </a:lvl1pPr>
          </a:lstStyle>
          <a:p>
            <a:r>
              <a:rPr lang="en-US" dirty="0" smtClean="0"/>
              <a:t>PXXX: Progression plan</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
        <p:nvSpPr>
          <p:cNvPr id="13" name="Text Placeholder 9"/>
          <p:cNvSpPr>
            <a:spLocks noGrp="1"/>
          </p:cNvSpPr>
          <p:nvPr>
            <p:ph type="body" sz="quarter" idx="12" hasCustomPrompt="1"/>
          </p:nvPr>
        </p:nvSpPr>
        <p:spPr>
          <a:xfrm>
            <a:off x="395999" y="1155700"/>
            <a:ext cx="9900000" cy="5543549"/>
          </a:xfrm>
        </p:spPr>
        <p:txBody>
          <a:bodyPr/>
          <a:lstStyle>
            <a:lvl1pPr>
              <a:defRPr baseline="0"/>
            </a:lvl1pPr>
          </a:lstStyle>
          <a:p>
            <a:pPr lvl="0"/>
            <a:r>
              <a:rPr lang="en-US" dirty="0" smtClean="0"/>
              <a:t>How long will the Assessment take? </a:t>
            </a:r>
          </a:p>
          <a:p>
            <a:pPr lvl="0"/>
            <a:r>
              <a:rPr lang="en-US" dirty="0" smtClean="0"/>
              <a:t>What will it involve? Impact Assessments? Workgroups? Length of consultation?</a:t>
            </a:r>
          </a:p>
          <a:p>
            <a:pPr lvl="0"/>
            <a:r>
              <a:rPr lang="en-US" dirty="0" smtClean="0"/>
              <a:t>Who will be involved? What expertise is required? What barriers might there be?</a:t>
            </a:r>
          </a:p>
        </p:txBody>
      </p:sp>
    </p:spTree>
    <p:extLst>
      <p:ext uri="{BB962C8B-B14F-4D97-AF65-F5344CB8AC3E}">
        <p14:creationId xmlns:p14="http://schemas.microsoft.com/office/powerpoint/2010/main" val="19549009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194961973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comenda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6876" y="424800"/>
            <a:ext cx="9899649" cy="432000"/>
          </a:xfrm>
        </p:spPr>
        <p:txBody>
          <a:bodyPr/>
          <a:lstStyle>
            <a:lvl1pPr>
              <a:defRPr/>
            </a:lvl1pPr>
          </a:lstStyle>
          <a:p>
            <a:r>
              <a:rPr lang="en-US" dirty="0" smtClean="0"/>
              <a:t>PXXX: Recommendations</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
        <p:nvSpPr>
          <p:cNvPr id="14" name="Text Placeholder 9"/>
          <p:cNvSpPr>
            <a:spLocks noGrp="1"/>
          </p:cNvSpPr>
          <p:nvPr>
            <p:ph type="body" sz="quarter" idx="12" hasCustomPrompt="1"/>
          </p:nvPr>
        </p:nvSpPr>
        <p:spPr>
          <a:xfrm>
            <a:off x="395999" y="1155700"/>
            <a:ext cx="9900000" cy="5543549"/>
          </a:xfrm>
        </p:spPr>
        <p:txBody>
          <a:bodyPr/>
          <a:lstStyle>
            <a:lvl1pPr marL="0" indent="0">
              <a:buNone/>
              <a:defRPr baseline="0"/>
            </a:lvl1pPr>
          </a:lstStyle>
          <a:p>
            <a:pPr marL="0" indent="0">
              <a:buNone/>
            </a:pPr>
            <a:r>
              <a:rPr lang="en-US" dirty="0" smtClean="0"/>
              <a:t>We invite the Panel to</a:t>
            </a:r>
          </a:p>
          <a:p>
            <a:pPr marL="457200" indent="-457200">
              <a:buFont typeface="+mj-lt"/>
              <a:buAutoNum type="alphaLcParenR"/>
            </a:pPr>
            <a:r>
              <a:rPr lang="en-US" b="1" dirty="0" smtClean="0"/>
              <a:t>AGREE</a:t>
            </a:r>
            <a:r>
              <a:rPr lang="en-US" dirty="0" smtClean="0"/>
              <a:t> that PXXX progresses to the Assessment Procedure;</a:t>
            </a:r>
          </a:p>
          <a:p>
            <a:pPr marL="457200" indent="-457200">
              <a:buFont typeface="+mj-lt"/>
              <a:buAutoNum type="alphaLcParenR"/>
            </a:pPr>
            <a:r>
              <a:rPr lang="en-US" b="1" dirty="0" smtClean="0"/>
              <a:t>AGREE</a:t>
            </a:r>
            <a:r>
              <a:rPr lang="en-US" dirty="0" smtClean="0"/>
              <a:t> the proposed Assessment Procedure timetable;</a:t>
            </a:r>
          </a:p>
          <a:p>
            <a:pPr marL="457200" indent="-457200">
              <a:buFont typeface="+mj-lt"/>
              <a:buAutoNum type="alphaLcParenR"/>
            </a:pPr>
            <a:r>
              <a:rPr lang="en-US" b="1" dirty="0" smtClean="0"/>
              <a:t>AGREE</a:t>
            </a:r>
            <a:r>
              <a:rPr lang="en-US" dirty="0" smtClean="0"/>
              <a:t> the proposed membership for the PXXX Workgroup; and</a:t>
            </a:r>
          </a:p>
          <a:p>
            <a:pPr marL="457200" indent="-457200">
              <a:buFont typeface="+mj-lt"/>
              <a:buAutoNum type="alphaLcParenR"/>
            </a:pPr>
            <a:r>
              <a:rPr lang="en-US" b="1" dirty="0" smtClean="0"/>
              <a:t>AGREE</a:t>
            </a:r>
            <a:r>
              <a:rPr lang="en-US" dirty="0" smtClean="0"/>
              <a:t> the Workgroup’s Terms of Reference.</a:t>
            </a:r>
          </a:p>
          <a:p>
            <a:pPr lvl="0"/>
            <a:endParaRPr lang="en-US" dirty="0" smtClean="0"/>
          </a:p>
        </p:txBody>
      </p:sp>
    </p:spTree>
    <p:extLst>
      <p:ext uri="{BB962C8B-B14F-4D97-AF65-F5344CB8AC3E}">
        <p14:creationId xmlns:p14="http://schemas.microsoft.com/office/powerpoint/2010/main" val="41115471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40489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US" dirty="0" smtClean="0">
                <a:solidFill>
                  <a:prstClr val="black">
                    <a:lumMod val="65000"/>
                    <a:lumOff val="35000"/>
                  </a:prstClr>
                </a:solidFill>
              </a:rPr>
              <a:t>DRAFT</a:t>
            </a:r>
            <a:endParaRPr lang="en-GB" dirty="0">
              <a:solidFill>
                <a:prstClr val="black">
                  <a:lumMod val="65000"/>
                  <a:lumOff val="35000"/>
                </a:prstClr>
              </a:solidFill>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solidFill>
                  <a:prstClr val="black">
                    <a:lumMod val="65000"/>
                    <a:lumOff val="35000"/>
                  </a:prstClr>
                </a:solidFill>
              </a:rPr>
              <a:pPr/>
              <a:t>‹#›</a:t>
            </a:fld>
            <a:endParaRPr lang="en-GB" dirty="0">
              <a:solidFill>
                <a:prstClr val="black">
                  <a:lumMod val="65000"/>
                  <a:lumOff val="35000"/>
                </a:prstClr>
              </a:solidFill>
            </a:endParaRPr>
          </a:p>
        </p:txBody>
      </p:sp>
      <p:sp>
        <p:nvSpPr>
          <p:cNvPr id="10" name="Text Placeholder 9"/>
          <p:cNvSpPr>
            <a:spLocks noGrp="1"/>
          </p:cNvSpPr>
          <p:nvPr>
            <p:ph type="body" sz="quarter" idx="12"/>
          </p:nvPr>
        </p:nvSpPr>
        <p:spPr>
          <a:xfrm>
            <a:off x="396000" y="1155714"/>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2" y="6818314"/>
            <a:ext cx="1998662" cy="46672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232" tIns="45617" rIns="91232" bIns="45617" numCol="1" anchor="t" anchorCtr="0" compatLnSpc="1">
            <a:prstTxWarp prst="textNoShape">
              <a:avLst/>
            </a:prstTxWarp>
          </a:bodyPr>
          <a:lstStyle/>
          <a:p>
            <a:pPr defTabSz="1040666"/>
            <a:endParaRPr lang="en-GB" dirty="0">
              <a:solidFill>
                <a:prstClr val="black"/>
              </a:solidFill>
            </a:endParaRPr>
          </a:p>
        </p:txBody>
      </p:sp>
      <p:grpSp>
        <p:nvGrpSpPr>
          <p:cNvPr id="23" name="Group 22"/>
          <p:cNvGrpSpPr/>
          <p:nvPr userDrawn="1"/>
        </p:nvGrpSpPr>
        <p:grpSpPr>
          <a:xfrm>
            <a:off x="8394715" y="6837450"/>
            <a:ext cx="1906589" cy="466726"/>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grpSp>
    </p:spTree>
    <p:extLst>
      <p:ext uri="{BB962C8B-B14F-4D97-AF65-F5344CB8AC3E}">
        <p14:creationId xmlns:p14="http://schemas.microsoft.com/office/powerpoint/2010/main" val="69727029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9"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US" dirty="0" smtClean="0">
                <a:solidFill>
                  <a:prstClr val="black">
                    <a:lumMod val="65000"/>
                    <a:lumOff val="35000"/>
                  </a:prstClr>
                </a:solidFill>
              </a:rPr>
              <a:t>DRAFT</a:t>
            </a:r>
            <a:endParaRPr lang="en-GB" dirty="0">
              <a:solidFill>
                <a:prstClr val="black">
                  <a:lumMod val="65000"/>
                  <a:lumOff val="35000"/>
                </a:prstClr>
              </a:solidFill>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solidFill>
                  <a:prstClr val="black">
                    <a:lumMod val="65000"/>
                    <a:lumOff val="35000"/>
                  </a:prstClr>
                </a:solidFill>
              </a:rPr>
              <a:pPr/>
              <a:t>‹#›</a:t>
            </a:fld>
            <a:endParaRPr lang="en-GB" dirty="0">
              <a:solidFill>
                <a:prstClr val="black">
                  <a:lumMod val="65000"/>
                  <a:lumOff val="35000"/>
                </a:prstClr>
              </a:solidFill>
            </a:endParaRPr>
          </a:p>
        </p:txBody>
      </p:sp>
      <p:sp>
        <p:nvSpPr>
          <p:cNvPr id="21" name="Freeform 12"/>
          <p:cNvSpPr>
            <a:spLocks/>
          </p:cNvSpPr>
          <p:nvPr userDrawn="1"/>
        </p:nvSpPr>
        <p:spPr bwMode="auto">
          <a:xfrm>
            <a:off x="8394702" y="6818314"/>
            <a:ext cx="1998662" cy="46672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232" tIns="45617" rIns="91232" bIns="45617" numCol="1" anchor="t" anchorCtr="0" compatLnSpc="1">
            <a:prstTxWarp prst="textNoShape">
              <a:avLst/>
            </a:prstTxWarp>
          </a:bodyPr>
          <a:lstStyle/>
          <a:p>
            <a:pPr defTabSz="1040666"/>
            <a:endParaRPr lang="en-GB" dirty="0">
              <a:solidFill>
                <a:prstClr val="black"/>
              </a:solidFill>
            </a:endParaRPr>
          </a:p>
        </p:txBody>
      </p:sp>
      <p:sp>
        <p:nvSpPr>
          <p:cNvPr id="6" name="Content Placeholder 5"/>
          <p:cNvSpPr>
            <a:spLocks noGrp="1"/>
          </p:cNvSpPr>
          <p:nvPr>
            <p:ph sz="quarter" idx="13"/>
          </p:nvPr>
        </p:nvSpPr>
        <p:spPr>
          <a:xfrm>
            <a:off x="396876" y="1155714"/>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0" y="1155712"/>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15" y="6837450"/>
            <a:ext cx="1906589" cy="46672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grpSp>
    </p:spTree>
    <p:extLst>
      <p:ext uri="{BB962C8B-B14F-4D97-AF65-F5344CB8AC3E}">
        <p14:creationId xmlns:p14="http://schemas.microsoft.com/office/powerpoint/2010/main" val="388961141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9"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US" dirty="0" smtClean="0">
                <a:solidFill>
                  <a:prstClr val="black">
                    <a:lumMod val="65000"/>
                    <a:lumOff val="35000"/>
                  </a:prstClr>
                </a:solidFill>
              </a:rPr>
              <a:t>DRAFT</a:t>
            </a:r>
            <a:endParaRPr lang="en-GB" dirty="0">
              <a:solidFill>
                <a:prstClr val="black">
                  <a:lumMod val="65000"/>
                  <a:lumOff val="35000"/>
                </a:prstClr>
              </a:solidFill>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solidFill>
                  <a:prstClr val="black">
                    <a:lumMod val="65000"/>
                    <a:lumOff val="35000"/>
                  </a:prstClr>
                </a:solidFill>
              </a:rPr>
              <a:pPr/>
              <a:t>‹#›</a:t>
            </a:fld>
            <a:endParaRPr lang="en-GB" dirty="0">
              <a:solidFill>
                <a:prstClr val="black">
                  <a:lumMod val="65000"/>
                  <a:lumOff val="35000"/>
                </a:prstClr>
              </a:solidFill>
            </a:endParaRPr>
          </a:p>
        </p:txBody>
      </p:sp>
      <p:sp>
        <p:nvSpPr>
          <p:cNvPr id="21" name="Freeform 12"/>
          <p:cNvSpPr>
            <a:spLocks/>
          </p:cNvSpPr>
          <p:nvPr userDrawn="1"/>
        </p:nvSpPr>
        <p:spPr bwMode="auto">
          <a:xfrm>
            <a:off x="8394702" y="6818314"/>
            <a:ext cx="1998662" cy="46672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232" tIns="45617" rIns="91232" bIns="45617" numCol="1" anchor="t" anchorCtr="0" compatLnSpc="1">
            <a:prstTxWarp prst="textNoShape">
              <a:avLst/>
            </a:prstTxWarp>
          </a:bodyPr>
          <a:lstStyle/>
          <a:p>
            <a:pPr defTabSz="1040666"/>
            <a:endParaRPr lang="en-GB" dirty="0">
              <a:solidFill>
                <a:prstClr val="black"/>
              </a:solidFill>
            </a:endParaRPr>
          </a:p>
        </p:txBody>
      </p:sp>
      <p:sp>
        <p:nvSpPr>
          <p:cNvPr id="6" name="Content Placeholder 5"/>
          <p:cNvSpPr>
            <a:spLocks noGrp="1"/>
          </p:cNvSpPr>
          <p:nvPr>
            <p:ph sz="quarter" idx="13"/>
          </p:nvPr>
        </p:nvSpPr>
        <p:spPr>
          <a:xfrm>
            <a:off x="396879"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15" y="6837450"/>
            <a:ext cx="1906589" cy="466726"/>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grpSp>
    </p:spTree>
    <p:extLst>
      <p:ext uri="{BB962C8B-B14F-4D97-AF65-F5344CB8AC3E}">
        <p14:creationId xmlns:p14="http://schemas.microsoft.com/office/powerpoint/2010/main" val="413794632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6" y="6588130"/>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32" tIns="45617" rIns="91232" bIns="45617" rtlCol="0" anchor="ctr"/>
          <a:lstStyle/>
          <a:p>
            <a:pPr algn="ctr" defTabSz="1040666"/>
            <a:endParaRPr lang="en-GB" dirty="0">
              <a:solidFill>
                <a:prstClr val="white"/>
              </a:solidFill>
            </a:endParaRPr>
          </a:p>
        </p:txBody>
      </p:sp>
    </p:spTree>
    <p:extLst>
      <p:ext uri="{BB962C8B-B14F-4D97-AF65-F5344CB8AC3E}">
        <p14:creationId xmlns:p14="http://schemas.microsoft.com/office/powerpoint/2010/main" val="15711538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6" y="6588130"/>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32" tIns="45617" rIns="91232" bIns="45617" rtlCol="0" anchor="ctr"/>
          <a:lstStyle/>
          <a:p>
            <a:pPr algn="ctr" defTabSz="1040666"/>
            <a:endParaRPr lang="en-GB" dirty="0">
              <a:solidFill>
                <a:prstClr val="white"/>
              </a:solidFill>
            </a:endParaRPr>
          </a:p>
        </p:txBody>
      </p:sp>
      <p:sp>
        <p:nvSpPr>
          <p:cNvPr id="8" name="Rectangle 7"/>
          <p:cNvSpPr/>
          <p:nvPr userDrawn="1"/>
        </p:nvSpPr>
        <p:spPr>
          <a:xfrm>
            <a:off x="396876" y="395302"/>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232" tIns="45617" rIns="91232" bIns="45617" rtlCol="0" anchor="ctr"/>
          <a:lstStyle/>
          <a:p>
            <a:pPr algn="ctr" defTabSz="1040666"/>
            <a:endParaRPr lang="en-GB" dirty="0">
              <a:solidFill>
                <a:prstClr val="white"/>
              </a:solidFill>
            </a:endParaRPr>
          </a:p>
        </p:txBody>
      </p:sp>
    </p:spTree>
    <p:extLst>
      <p:ext uri="{BB962C8B-B14F-4D97-AF65-F5344CB8AC3E}">
        <p14:creationId xmlns:p14="http://schemas.microsoft.com/office/powerpoint/2010/main" val="995100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solidFill>
                  <a:prstClr val="black">
                    <a:lumMod val="65000"/>
                    <a:lumOff val="35000"/>
                  </a:prstClr>
                </a:solidFill>
              </a:rPr>
              <a:t>DRAFT</a:t>
            </a:r>
            <a:endParaRPr lang="en-GB" dirty="0">
              <a:solidFill>
                <a:prstClr val="black">
                  <a:lumMod val="65000"/>
                  <a:lumOff val="35000"/>
                </a:prstClr>
              </a:solidFill>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solidFill>
                  <a:prstClr val="black">
                    <a:lumMod val="65000"/>
                    <a:lumOff val="35000"/>
                  </a:prstClr>
                </a:solidFill>
              </a:rPr>
              <a:pPr/>
              <a:t>‹#›</a:t>
            </a:fld>
            <a:endParaRPr lang="en-GB" dirty="0">
              <a:solidFill>
                <a:prstClr val="black">
                  <a:lumMod val="65000"/>
                  <a:lumOff val="35000"/>
                </a:prstClr>
              </a:solidFill>
            </a:endParaRPr>
          </a:p>
        </p:txBody>
      </p:sp>
      <p:sp>
        <p:nvSpPr>
          <p:cNvPr id="21" name="Freeform 12"/>
          <p:cNvSpPr>
            <a:spLocks/>
          </p:cNvSpPr>
          <p:nvPr userDrawn="1"/>
        </p:nvSpPr>
        <p:spPr bwMode="auto">
          <a:xfrm>
            <a:off x="8394702" y="6818314"/>
            <a:ext cx="1998662" cy="46672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232" tIns="45617" rIns="91232" bIns="45617" numCol="1" anchor="t" anchorCtr="0" compatLnSpc="1">
            <a:prstTxWarp prst="textNoShape">
              <a:avLst/>
            </a:prstTxWarp>
          </a:bodyPr>
          <a:lstStyle/>
          <a:p>
            <a:pPr defTabSz="1040666"/>
            <a:endParaRPr lang="en-GB" dirty="0">
              <a:solidFill>
                <a:prstClr val="black"/>
              </a:solidFill>
            </a:endParaRPr>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8" y="424800"/>
            <a:ext cx="9899649" cy="432000"/>
          </a:xfrm>
          <a:prstGeom prst="rect">
            <a:avLst/>
          </a:prstGeom>
          <a:noFill/>
        </p:spPr>
        <p:txBody>
          <a:bodyPr wrap="square" lIns="0" tIns="0" rIns="0" bIns="0" rtlCol="0">
            <a:noAutofit/>
          </a:bodyPr>
          <a:lstStyle/>
          <a:p>
            <a:pPr defTabSz="1040666"/>
            <a:r>
              <a:rPr lang="en-GB" sz="2600" b="1" dirty="0" smtClean="0">
                <a:solidFill>
                  <a:srgbClr val="0090AB"/>
                </a:solidFill>
              </a:rPr>
              <a:t>Health &amp; Safety</a:t>
            </a:r>
            <a:endParaRPr lang="en-GB" sz="2600" b="1" dirty="0">
              <a:solidFill>
                <a:srgbClr val="0090AB"/>
              </a:solidFill>
            </a:endParaRPr>
          </a:p>
        </p:txBody>
      </p:sp>
      <p:grpSp>
        <p:nvGrpSpPr>
          <p:cNvPr id="25" name="Group 24"/>
          <p:cNvGrpSpPr/>
          <p:nvPr userDrawn="1"/>
        </p:nvGrpSpPr>
        <p:grpSpPr>
          <a:xfrm>
            <a:off x="8394715" y="6837450"/>
            <a:ext cx="1906589" cy="46672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defTabSz="1040666"/>
              <a:endParaRPr lang="en-GB" dirty="0">
                <a:solidFill>
                  <a:prstClr val="black"/>
                </a:solidFill>
              </a:endParaRPr>
            </a:p>
          </p:txBody>
        </p:sp>
      </p:grpSp>
    </p:spTree>
    <p:extLst>
      <p:ext uri="{BB962C8B-B14F-4D97-AF65-F5344CB8AC3E}">
        <p14:creationId xmlns:p14="http://schemas.microsoft.com/office/powerpoint/2010/main" val="251847253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171537017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95999" y="1155700"/>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1956624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12666819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Content Placeholder 5"/>
          <p:cNvSpPr>
            <a:spLocks noGrp="1"/>
          </p:cNvSpPr>
          <p:nvPr>
            <p:ph sz="quarter" idx="13"/>
          </p:nvPr>
        </p:nvSpPr>
        <p:spPr>
          <a:xfrm>
            <a:off x="396876" y="1155700"/>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1" y="1155698"/>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227538998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Content Placeholder 5"/>
          <p:cNvSpPr>
            <a:spLocks noGrp="1"/>
          </p:cNvSpPr>
          <p:nvPr>
            <p:ph sz="quarter" idx="13"/>
          </p:nvPr>
        </p:nvSpPr>
        <p:spPr>
          <a:xfrm>
            <a:off x="396875"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20526469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4284855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userDrawn="1"/>
        </p:nvSpPr>
        <p:spPr>
          <a:xfrm>
            <a:off x="396875" y="395288"/>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6304381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8303" y="1428302"/>
            <a:ext cx="9954000" cy="4896929"/>
          </a:xfrm>
          <a:prstGeom prst="rect">
            <a:avLst/>
          </a:prstGeom>
        </p:spPr>
      </p:pic>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124904343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a:lvl1pPr>
          </a:lstStyle>
          <a:p>
            <a:r>
              <a:rPr lang="en-US" dirty="0" smtClean="0"/>
              <a:t>[Title]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[Presentation owner]</a:t>
            </a:r>
          </a:p>
        </p:txBody>
      </p:sp>
      <p:sp>
        <p:nvSpPr>
          <p:cNvPr id="10" name="Text Placeholder 5"/>
          <p:cNvSpPr>
            <a:spLocks noGrp="1"/>
          </p:cNvSpPr>
          <p:nvPr>
            <p:ph type="body" sz="quarter" idx="14" hasCustomPrompt="1"/>
          </p:nvPr>
        </p:nvSpPr>
        <p:spPr>
          <a:xfrm>
            <a:off x="6337301" y="4165903"/>
            <a:ext cx="3960000" cy="648000"/>
          </a:xfrm>
        </p:spPr>
        <p:txBody>
          <a:bodyPr/>
          <a:lstStyle>
            <a:lvl1pPr>
              <a:lnSpc>
                <a:spcPct val="100000"/>
              </a:lnSpc>
              <a:defRPr baseline="0"/>
            </a:lvl1pPr>
          </a:lstStyle>
          <a:p>
            <a:pPr lvl="0"/>
            <a:r>
              <a:rPr lang="en-US" dirty="0" smtClean="0"/>
              <a:t>[Subtitle]</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4384188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2203726439"/>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14310624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40"/>
          <a:stretch/>
        </p:blipFill>
        <p:spPr>
          <a:xfrm>
            <a:off x="508" y="1110"/>
            <a:ext cx="7790180" cy="7558768"/>
          </a:xfrm>
          <a:prstGeom prst="rect">
            <a:avLst/>
          </a:prstGeom>
        </p:spPr>
      </p:pic>
      <p:sp>
        <p:nvSpPr>
          <p:cNvPr id="2" name="Title 1"/>
          <p:cNvSpPr>
            <a:spLocks noGrp="1"/>
          </p:cNvSpPr>
          <p:nvPr>
            <p:ph type="title" hasCustomPrompt="1"/>
          </p:nvPr>
        </p:nvSpPr>
        <p:spPr/>
        <p:txBody>
          <a:bodyPr/>
          <a:lstStyle>
            <a:lvl1pPr>
              <a:defRPr/>
            </a:lvl1pPr>
          </a:lstStyle>
          <a:p>
            <a:r>
              <a:rPr lang="en-US" dirty="0" smtClean="0"/>
              <a:t>[Title]</a:t>
            </a:r>
            <a:endParaRPr lang="en-GB" dirty="0"/>
          </a:p>
        </p:txBody>
      </p:sp>
      <p:sp>
        <p:nvSpPr>
          <p:cNvPr id="6" name="Text Placeholder 5"/>
          <p:cNvSpPr>
            <a:spLocks noGrp="1"/>
          </p:cNvSpPr>
          <p:nvPr>
            <p:ph type="body" sz="quarter" idx="11" hasCustomPrompt="1"/>
          </p:nvPr>
        </p:nvSpPr>
        <p:spPr>
          <a:xfrm>
            <a:off x="6336001" y="5161550"/>
            <a:ext cx="3960000" cy="324000"/>
          </a:xfrm>
        </p:spPr>
        <p:txBody>
          <a:bodyPr/>
          <a:lstStyle>
            <a:lvl1pPr>
              <a:lnSpc>
                <a:spcPct val="100000"/>
              </a:lnSpc>
              <a:defRPr baseline="0"/>
            </a:lvl1pPr>
          </a:lstStyle>
          <a:p>
            <a:pPr lvl="0"/>
            <a:r>
              <a:rPr lang="en-US" dirty="0" smtClean="0"/>
              <a:t>[Date]</a:t>
            </a:r>
          </a:p>
        </p:txBody>
      </p:sp>
      <p:cxnSp>
        <p:nvCxnSpPr>
          <p:cNvPr id="25" name="Straight Connector 24"/>
          <p:cNvCxnSpPr/>
          <p:nvPr userDrawn="1"/>
        </p:nvCxnSpPr>
        <p:spPr>
          <a:xfrm>
            <a:off x="6337301" y="3969544"/>
            <a:ext cx="3960000" cy="0"/>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5"/>
          <p:cNvSpPr>
            <a:spLocks noGrp="1"/>
          </p:cNvSpPr>
          <p:nvPr>
            <p:ph type="body" sz="quarter" idx="13" hasCustomPrompt="1"/>
          </p:nvPr>
        </p:nvSpPr>
        <p:spPr>
          <a:xfrm>
            <a:off x="6336001" y="5485550"/>
            <a:ext cx="3960000" cy="324000"/>
          </a:xfrm>
        </p:spPr>
        <p:txBody>
          <a:bodyPr/>
          <a:lstStyle>
            <a:lvl1pPr>
              <a:lnSpc>
                <a:spcPct val="100000"/>
              </a:lnSpc>
              <a:defRPr baseline="0"/>
            </a:lvl1pPr>
          </a:lstStyle>
          <a:p>
            <a:pPr lvl="0"/>
            <a:r>
              <a:rPr lang="en-US" dirty="0" smtClean="0"/>
              <a:t>[Presentation owner]</a:t>
            </a:r>
          </a:p>
        </p:txBody>
      </p:sp>
      <p:sp>
        <p:nvSpPr>
          <p:cNvPr id="10" name="Text Placeholder 5"/>
          <p:cNvSpPr>
            <a:spLocks noGrp="1"/>
          </p:cNvSpPr>
          <p:nvPr>
            <p:ph type="body" sz="quarter" idx="14" hasCustomPrompt="1"/>
          </p:nvPr>
        </p:nvSpPr>
        <p:spPr>
          <a:xfrm>
            <a:off x="6337301" y="4165903"/>
            <a:ext cx="3960000" cy="648000"/>
          </a:xfrm>
        </p:spPr>
        <p:txBody>
          <a:bodyPr/>
          <a:lstStyle>
            <a:lvl1pPr>
              <a:lnSpc>
                <a:spcPct val="100000"/>
              </a:lnSpc>
              <a:defRPr baseline="0"/>
            </a:lvl1pPr>
          </a:lstStyle>
          <a:p>
            <a:pPr lvl="0"/>
            <a:r>
              <a:rPr lang="en-US" dirty="0" smtClean="0"/>
              <a:t>[Subtitle]</a:t>
            </a:r>
          </a:p>
        </p:txBody>
      </p:sp>
      <p:sp>
        <p:nvSpPr>
          <p:cNvPr id="11" name="Text Placeholder 5"/>
          <p:cNvSpPr>
            <a:spLocks noGrp="1"/>
          </p:cNvSpPr>
          <p:nvPr>
            <p:ph type="body" sz="quarter" idx="15" hasCustomPrompt="1"/>
          </p:nvPr>
        </p:nvSpPr>
        <p:spPr>
          <a:xfrm>
            <a:off x="6336001" y="830123"/>
            <a:ext cx="3959999" cy="1026386"/>
          </a:xfrm>
        </p:spPr>
        <p:txBody>
          <a:bodyPr/>
          <a:lstStyle>
            <a:lvl1pPr>
              <a:lnSpc>
                <a:spcPct val="100000"/>
              </a:lnSpc>
              <a:defRPr baseline="0"/>
            </a:lvl1pPr>
          </a:lstStyle>
          <a:p>
            <a:pPr lvl="0"/>
            <a:r>
              <a:rPr lang="en-US" dirty="0" smtClean="0"/>
              <a:t>[Classification - Choose from: Restricted, Commercial in confidence, Confidential, Public]</a:t>
            </a:r>
          </a:p>
        </p:txBody>
      </p:sp>
    </p:spTree>
    <p:extLst>
      <p:ext uri="{BB962C8B-B14F-4D97-AF65-F5344CB8AC3E}">
        <p14:creationId xmlns:p14="http://schemas.microsoft.com/office/powerpoint/2010/main" val="389858335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801" t="-14" r="32289" b="-1"/>
          <a:stretch/>
        </p:blipFill>
        <p:spPr>
          <a:xfrm>
            <a:off x="0" y="0"/>
            <a:ext cx="7154132" cy="7560000"/>
          </a:xfrm>
          <a:prstGeom prst="rect">
            <a:avLst/>
          </a:prstGeom>
        </p:spPr>
      </p:pic>
      <p:sp>
        <p:nvSpPr>
          <p:cNvPr id="2" name="Title 1"/>
          <p:cNvSpPr>
            <a:spLocks noGrp="1"/>
          </p:cNvSpPr>
          <p:nvPr>
            <p:ph type="title"/>
          </p:nvPr>
        </p:nvSpPr>
        <p:spPr>
          <a:xfrm>
            <a:off x="6336001" y="2905200"/>
            <a:ext cx="3960000" cy="936000"/>
          </a:xfrm>
        </p:spPr>
        <p:txBody>
          <a:bodyPr anchor="t" anchorCtr="0"/>
          <a:lstStyle/>
          <a:p>
            <a:r>
              <a:rPr lang="en-US" smtClean="0"/>
              <a:t>Click to edit Master title style</a:t>
            </a:r>
            <a:endParaRPr lang="en-GB" dirty="0"/>
          </a:p>
        </p:txBody>
      </p:sp>
      <p:sp>
        <p:nvSpPr>
          <p:cNvPr id="5" name="Text Placeholder 5"/>
          <p:cNvSpPr>
            <a:spLocks noGrp="1"/>
          </p:cNvSpPr>
          <p:nvPr>
            <p:ph type="body" sz="quarter" idx="14" hasCustomPrompt="1"/>
          </p:nvPr>
        </p:nvSpPr>
        <p:spPr>
          <a:xfrm>
            <a:off x="6337301" y="4197433"/>
            <a:ext cx="3960000" cy="648000"/>
          </a:xfrm>
        </p:spPr>
        <p:txBody>
          <a:bodyPr/>
          <a:lstStyle>
            <a:lvl1pPr>
              <a:lnSpc>
                <a:spcPct val="100000"/>
              </a:lnSpc>
              <a:defRPr baseline="0"/>
            </a:lvl1pPr>
          </a:lstStyle>
          <a:p>
            <a:pPr lvl="0"/>
            <a:r>
              <a:rPr lang="en-US" dirty="0" smtClean="0"/>
              <a:t>[Subtitle]</a:t>
            </a:r>
          </a:p>
        </p:txBody>
      </p:sp>
    </p:spTree>
    <p:extLst>
      <p:ext uri="{BB962C8B-B14F-4D97-AF65-F5344CB8AC3E}">
        <p14:creationId xmlns:p14="http://schemas.microsoft.com/office/powerpoint/2010/main" val="41809297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10" name="Text Placeholder 9"/>
          <p:cNvSpPr>
            <a:spLocks noGrp="1"/>
          </p:cNvSpPr>
          <p:nvPr>
            <p:ph type="body" sz="quarter" idx="12"/>
          </p:nvPr>
        </p:nvSpPr>
        <p:spPr>
          <a:xfrm>
            <a:off x="395999" y="1155700"/>
            <a:ext cx="990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3950930159"/>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1" y="0"/>
            <a:ext cx="10692000" cy="7558768"/>
          </a:xfrm>
          <a:prstGeom prst="rect">
            <a:avLst/>
          </a:prstGeom>
        </p:spPr>
      </p:pic>
    </p:spTree>
    <p:extLst>
      <p:ext uri="{BB962C8B-B14F-4D97-AF65-F5344CB8AC3E}">
        <p14:creationId xmlns:p14="http://schemas.microsoft.com/office/powerpoint/2010/main" val="17396774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3_Section page">
    <p:spTree>
      <p:nvGrpSpPr>
        <p:cNvPr id="1" name=""/>
        <p:cNvGrpSpPr/>
        <p:nvPr/>
      </p:nvGrpSpPr>
      <p:grpSpPr>
        <a:xfrm>
          <a:off x="0" y="0"/>
          <a:ext cx="0" cy="0"/>
          <a:chOff x="0" y="0"/>
          <a:chExt cx="0" cy="0"/>
        </a:xfrm>
      </p:grpSpPr>
      <p:sp>
        <p:nvSpPr>
          <p:cNvPr id="2" name="Title 1"/>
          <p:cNvSpPr>
            <a:spLocks noGrp="1"/>
          </p:cNvSpPr>
          <p:nvPr>
            <p:ph type="title"/>
          </p:nvPr>
        </p:nvSpPr>
        <p:spPr>
          <a:xfrm>
            <a:off x="1825759" y="3000776"/>
            <a:ext cx="7033478" cy="764835"/>
          </a:xfrm>
        </p:spPr>
        <p:txBody>
          <a:bodyPr>
            <a:normAutofit/>
          </a:bodyPr>
          <a:lstStyle>
            <a:lvl1pPr algn="ctr">
              <a:defRPr sz="2631"/>
            </a:lvl1pPr>
          </a:lstStyle>
          <a:p>
            <a:r>
              <a:rPr lang="en-US" dirty="0"/>
              <a:t>Click to edit Master title style</a:t>
            </a:r>
          </a:p>
        </p:txBody>
      </p:sp>
      <p:sp>
        <p:nvSpPr>
          <p:cNvPr id="3" name="Content Placeholder 2"/>
          <p:cNvSpPr>
            <a:spLocks noGrp="1"/>
          </p:cNvSpPr>
          <p:nvPr>
            <p:ph idx="1"/>
          </p:nvPr>
        </p:nvSpPr>
        <p:spPr>
          <a:xfrm>
            <a:off x="735171" y="3765612"/>
            <a:ext cx="9223058" cy="420627"/>
          </a:xfrm>
        </p:spPr>
        <p:txBody>
          <a:bodyPr>
            <a:normAutofit/>
          </a:bodyPr>
          <a:lstStyle>
            <a:lvl1pPr marL="0" indent="0" algn="ctr">
              <a:buNone/>
              <a:defRPr sz="1754" b="0" i="0">
                <a:solidFill>
                  <a:schemeClr val="accent3"/>
                </a:solidFill>
                <a:latin typeface="Rockwell Nova Light" charset="0"/>
                <a:ea typeface="Rockwell Nova Light" charset="0"/>
                <a:cs typeface="Rockwell Nova Light" charset="0"/>
              </a:defRPr>
            </a:lvl1pPr>
            <a:lvl2pPr marL="400991" indent="0" algn="ctr">
              <a:buNone/>
              <a:defRPr sz="1754" b="0" i="0">
                <a:latin typeface="Rockwell Nova Light" charset="0"/>
                <a:ea typeface="Rockwell Nova Light" charset="0"/>
                <a:cs typeface="Rockwell Nova Light" charset="0"/>
              </a:defRPr>
            </a:lvl2pPr>
            <a:lvl3pPr marL="801980" indent="0" algn="ctr">
              <a:buNone/>
              <a:defRPr sz="1754" b="0" i="0">
                <a:latin typeface="Rockwell Nova Light" charset="0"/>
                <a:ea typeface="Rockwell Nova Light" charset="0"/>
                <a:cs typeface="Rockwell Nova Light" charset="0"/>
              </a:defRPr>
            </a:lvl3pPr>
            <a:lvl4pPr marL="1202971" indent="0" algn="ctr">
              <a:buNone/>
              <a:defRPr sz="1754" b="0" i="0">
                <a:latin typeface="Rockwell Nova Light" charset="0"/>
                <a:ea typeface="Rockwell Nova Light" charset="0"/>
                <a:cs typeface="Rockwell Nova Light" charset="0"/>
              </a:defRPr>
            </a:lvl4pPr>
            <a:lvl5pPr marL="1603961" indent="0" algn="ctr">
              <a:buNone/>
              <a:defRPr sz="1754" b="0" i="0">
                <a:latin typeface="Rockwell Nova Light" charset="0"/>
                <a:ea typeface="Rockwell Nova Light" charset="0"/>
                <a:cs typeface="Rockwell Nova Light" charset="0"/>
              </a:defRPr>
            </a:lvl5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9B300B1C-C1E4-8748-BE64-222004E90874}" type="slidenum">
              <a:rPr lang="en-US" smtClean="0"/>
              <a:t>‹#›</a:t>
            </a:fld>
            <a:endParaRPr lang="en-US" dirty="0"/>
          </a:p>
        </p:txBody>
      </p:sp>
    </p:spTree>
    <p:extLst>
      <p:ext uri="{BB962C8B-B14F-4D97-AF65-F5344CB8AC3E}">
        <p14:creationId xmlns:p14="http://schemas.microsoft.com/office/powerpoint/2010/main" val="25657584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735171" y="1508285"/>
            <a:ext cx="9223058" cy="506165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9B300B1C-C1E4-8748-BE64-222004E90874}" type="slidenum">
              <a:rPr lang="en-US" smtClean="0"/>
              <a:t>‹#›</a:t>
            </a:fld>
            <a:endParaRPr lang="en-US" dirty="0"/>
          </a:p>
        </p:txBody>
      </p:sp>
    </p:spTree>
    <p:extLst>
      <p:ext uri="{BB962C8B-B14F-4D97-AF65-F5344CB8AC3E}">
        <p14:creationId xmlns:p14="http://schemas.microsoft.com/office/powerpoint/2010/main" val="40080112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5171" y="1508283"/>
            <a:ext cx="4544695" cy="52747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413534" y="1508283"/>
            <a:ext cx="4544695" cy="52747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9B300B1C-C1E4-8748-BE64-222004E90874}" type="slidenum">
              <a:rPr lang="en-US" smtClean="0"/>
              <a:t>‹#›</a:t>
            </a:fld>
            <a:endParaRPr lang="en-US" dirty="0"/>
          </a:p>
        </p:txBody>
      </p:sp>
    </p:spTree>
    <p:extLst>
      <p:ext uri="{BB962C8B-B14F-4D97-AF65-F5344CB8AC3E}">
        <p14:creationId xmlns:p14="http://schemas.microsoft.com/office/powerpoint/2010/main" val="28011600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3_Two Content with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5171" y="1834345"/>
            <a:ext cx="4544695" cy="501376"/>
          </a:xfrm>
        </p:spPr>
        <p:txBody>
          <a:bodyPr/>
          <a:lstStyle>
            <a:lvl1pPr marL="0" indent="0">
              <a:buNone/>
              <a:defRPr/>
            </a:lvl1pPr>
          </a:lstStyle>
          <a:p>
            <a:pPr lvl="0"/>
            <a:r>
              <a:rPr lang="en-US" dirty="0"/>
              <a:t>Click to edit Master text styles</a:t>
            </a:r>
          </a:p>
        </p:txBody>
      </p:sp>
      <p:sp>
        <p:nvSpPr>
          <p:cNvPr id="4" name="Content Placeholder 3"/>
          <p:cNvSpPr>
            <a:spLocks noGrp="1"/>
          </p:cNvSpPr>
          <p:nvPr>
            <p:ph sz="half" idx="2"/>
          </p:nvPr>
        </p:nvSpPr>
        <p:spPr>
          <a:xfrm>
            <a:off x="5413534" y="1834345"/>
            <a:ext cx="4544695" cy="501376"/>
          </a:xfrm>
        </p:spPr>
        <p:txBody>
          <a:bodyPr/>
          <a:lstStyle>
            <a:lvl1pPr marL="0" indent="0">
              <a:buNone/>
              <a:defRPr/>
            </a:lvl1pPr>
          </a:lstStyle>
          <a:p>
            <a:pPr lvl="0"/>
            <a:r>
              <a:rPr lang="en-US" dirty="0"/>
              <a:t>Click to edit Master text styles</a:t>
            </a:r>
          </a:p>
        </p:txBody>
      </p:sp>
      <p:sp>
        <p:nvSpPr>
          <p:cNvPr id="7" name="Slide Number Placeholder 6"/>
          <p:cNvSpPr>
            <a:spLocks noGrp="1"/>
          </p:cNvSpPr>
          <p:nvPr>
            <p:ph type="sldNum" sz="quarter" idx="12"/>
          </p:nvPr>
        </p:nvSpPr>
        <p:spPr/>
        <p:txBody>
          <a:bodyPr/>
          <a:lstStyle/>
          <a:p>
            <a:fld id="{9B300B1C-C1E4-8748-BE64-222004E90874}" type="slidenum">
              <a:rPr lang="en-US" smtClean="0"/>
              <a:t>‹#›</a:t>
            </a:fld>
            <a:endParaRPr lang="en-US" dirty="0"/>
          </a:p>
        </p:txBody>
      </p:sp>
      <p:sp>
        <p:nvSpPr>
          <p:cNvPr id="8" name="Content Placeholder 2"/>
          <p:cNvSpPr>
            <a:spLocks noGrp="1"/>
          </p:cNvSpPr>
          <p:nvPr>
            <p:ph sz="half" idx="13"/>
          </p:nvPr>
        </p:nvSpPr>
        <p:spPr>
          <a:xfrm>
            <a:off x="735171" y="2563189"/>
            <a:ext cx="4544695" cy="3719505"/>
          </a:xfrm>
        </p:spPr>
        <p:txBody>
          <a:bodyPr/>
          <a:lstStyle>
            <a:lvl1pPr marL="0" indent="0">
              <a:buNone/>
              <a:defRPr/>
            </a:lvl1pPr>
          </a:lstStyle>
          <a:p>
            <a:pPr lvl="0"/>
            <a:endParaRPr lang="en-US" dirty="0"/>
          </a:p>
        </p:txBody>
      </p:sp>
      <p:sp>
        <p:nvSpPr>
          <p:cNvPr id="9" name="Content Placeholder 3"/>
          <p:cNvSpPr>
            <a:spLocks noGrp="1"/>
          </p:cNvSpPr>
          <p:nvPr>
            <p:ph sz="half" idx="14"/>
          </p:nvPr>
        </p:nvSpPr>
        <p:spPr>
          <a:xfrm>
            <a:off x="5413534" y="2563189"/>
            <a:ext cx="4544695" cy="3719505"/>
          </a:xfrm>
        </p:spPr>
        <p:txBody>
          <a:bodyPr/>
          <a:lstStyle>
            <a:lvl1pPr marL="0" indent="0">
              <a:buNone/>
              <a:defRPr/>
            </a:lvl1pPr>
          </a:lstStyle>
          <a:p>
            <a:pPr lvl="0"/>
            <a:endParaRPr lang="en-US" dirty="0"/>
          </a:p>
        </p:txBody>
      </p:sp>
    </p:spTree>
    <p:extLst>
      <p:ext uri="{BB962C8B-B14F-4D97-AF65-F5344CB8AC3E}">
        <p14:creationId xmlns:p14="http://schemas.microsoft.com/office/powerpoint/2010/main" val="23336256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Three Content &amp;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half" idx="2" hasCustomPrompt="1"/>
          </p:nvPr>
        </p:nvSpPr>
        <p:spPr>
          <a:xfrm>
            <a:off x="3894949" y="4306418"/>
            <a:ext cx="2903506" cy="2336815"/>
          </a:xfrm>
        </p:spPr>
        <p:txBody>
          <a:bodyPr>
            <a:normAutofit/>
          </a:bodyPr>
          <a:lstStyle>
            <a:lvl1pPr marL="0" indent="0">
              <a:buNone/>
              <a:defRPr sz="1228"/>
            </a:lvl1pPr>
          </a:lstStyle>
          <a:p>
            <a:pPr lvl="0"/>
            <a:r>
              <a:rPr lang="en-US" dirty="0"/>
              <a:t>Lorem ipsum dolor sit </a:t>
            </a:r>
            <a:r>
              <a:rPr lang="en-US" dirty="0" err="1"/>
              <a:t>amet</a:t>
            </a:r>
            <a:r>
              <a:rPr lang="en-US" dirty="0"/>
              <a:t>, </a:t>
            </a:r>
            <a:r>
              <a:rPr lang="en-US" dirty="0" err="1"/>
              <a:t>eu</a:t>
            </a:r>
            <a:r>
              <a:rPr lang="en-US" dirty="0"/>
              <a:t> option </a:t>
            </a:r>
            <a:r>
              <a:rPr lang="en-US" dirty="0" err="1"/>
              <a:t>sapientem</a:t>
            </a:r>
            <a:r>
              <a:rPr lang="en-US" dirty="0"/>
              <a:t> vim. Cum choro </a:t>
            </a:r>
            <a:r>
              <a:rPr lang="en-US" dirty="0" err="1"/>
              <a:t>persequeris</a:t>
            </a:r>
            <a:r>
              <a:rPr lang="en-US" dirty="0"/>
              <a:t> an. Quo </a:t>
            </a:r>
            <a:r>
              <a:rPr lang="en-US" dirty="0" err="1"/>
              <a:t>purto</a:t>
            </a:r>
            <a:r>
              <a:rPr lang="en-US" dirty="0"/>
              <a:t> </a:t>
            </a:r>
            <a:r>
              <a:rPr lang="en-US" dirty="0" err="1"/>
              <a:t>putant</a:t>
            </a:r>
            <a:r>
              <a:rPr lang="en-US" dirty="0"/>
              <a:t> no, </a:t>
            </a:r>
            <a:r>
              <a:rPr lang="en-US" dirty="0" err="1"/>
              <a:t>omnesque</a:t>
            </a:r>
            <a:r>
              <a:rPr lang="en-US" dirty="0"/>
              <a:t> </a:t>
            </a:r>
            <a:r>
              <a:rPr lang="en-US" dirty="0" err="1"/>
              <a:t>accusamus</a:t>
            </a:r>
            <a:r>
              <a:rPr lang="en-US" dirty="0"/>
              <a:t> in mea. Cu duo </a:t>
            </a:r>
            <a:r>
              <a:rPr lang="en-US" dirty="0" err="1"/>
              <a:t>nobis</a:t>
            </a:r>
            <a:r>
              <a:rPr lang="en-US" dirty="0"/>
              <a:t> </a:t>
            </a:r>
            <a:r>
              <a:rPr lang="en-US" dirty="0" err="1"/>
              <a:t>indoctum</a:t>
            </a:r>
            <a:r>
              <a:rPr lang="en-US" dirty="0"/>
              <a:t> postulant.</a:t>
            </a:r>
          </a:p>
        </p:txBody>
      </p:sp>
      <p:sp>
        <p:nvSpPr>
          <p:cNvPr id="7" name="Slide Number Placeholder 6"/>
          <p:cNvSpPr>
            <a:spLocks noGrp="1"/>
          </p:cNvSpPr>
          <p:nvPr>
            <p:ph type="sldNum" sz="quarter" idx="12"/>
          </p:nvPr>
        </p:nvSpPr>
        <p:spPr/>
        <p:txBody>
          <a:bodyPr/>
          <a:lstStyle/>
          <a:p>
            <a:fld id="{9B300B1C-C1E4-8748-BE64-222004E90874}" type="slidenum">
              <a:rPr lang="en-US" smtClean="0"/>
              <a:t>‹#›</a:t>
            </a:fld>
            <a:endParaRPr lang="en-US" dirty="0"/>
          </a:p>
        </p:txBody>
      </p:sp>
      <p:sp>
        <p:nvSpPr>
          <p:cNvPr id="9" name="Content Placeholder 3"/>
          <p:cNvSpPr>
            <a:spLocks noGrp="1"/>
          </p:cNvSpPr>
          <p:nvPr>
            <p:ph sz="half" idx="13" hasCustomPrompt="1"/>
          </p:nvPr>
        </p:nvSpPr>
        <p:spPr>
          <a:xfrm>
            <a:off x="735172" y="4306418"/>
            <a:ext cx="2903506" cy="2336815"/>
          </a:xfrm>
        </p:spPr>
        <p:txBody>
          <a:bodyPr>
            <a:normAutofit/>
          </a:bodyPr>
          <a:lstStyle>
            <a:lvl1pPr marL="0" indent="0">
              <a:buNone/>
              <a:defRPr sz="1228"/>
            </a:lvl1pPr>
          </a:lstStyle>
          <a:p>
            <a:pPr lvl="0"/>
            <a:r>
              <a:rPr lang="en-US" dirty="0"/>
              <a:t>Lorem ipsum dolor sit </a:t>
            </a:r>
            <a:r>
              <a:rPr lang="en-US" dirty="0" err="1"/>
              <a:t>amet</a:t>
            </a:r>
            <a:r>
              <a:rPr lang="en-US" dirty="0"/>
              <a:t>, </a:t>
            </a:r>
            <a:r>
              <a:rPr lang="en-US" dirty="0" err="1"/>
              <a:t>eu</a:t>
            </a:r>
            <a:r>
              <a:rPr lang="en-US" dirty="0"/>
              <a:t> option </a:t>
            </a:r>
            <a:r>
              <a:rPr lang="en-US" dirty="0" err="1"/>
              <a:t>sapientem</a:t>
            </a:r>
            <a:r>
              <a:rPr lang="en-US" dirty="0"/>
              <a:t> vim. Cum choro </a:t>
            </a:r>
            <a:r>
              <a:rPr lang="en-US" dirty="0" err="1"/>
              <a:t>persequeris</a:t>
            </a:r>
            <a:r>
              <a:rPr lang="en-US" dirty="0"/>
              <a:t> an. Quo </a:t>
            </a:r>
            <a:r>
              <a:rPr lang="en-US" dirty="0" err="1"/>
              <a:t>purto</a:t>
            </a:r>
            <a:r>
              <a:rPr lang="en-US" dirty="0"/>
              <a:t> </a:t>
            </a:r>
            <a:r>
              <a:rPr lang="en-US" dirty="0" err="1"/>
              <a:t>putant</a:t>
            </a:r>
            <a:r>
              <a:rPr lang="en-US" dirty="0"/>
              <a:t> no, </a:t>
            </a:r>
            <a:r>
              <a:rPr lang="en-US" dirty="0" err="1"/>
              <a:t>omnesque</a:t>
            </a:r>
            <a:r>
              <a:rPr lang="en-US" dirty="0"/>
              <a:t> </a:t>
            </a:r>
            <a:r>
              <a:rPr lang="en-US" dirty="0" err="1"/>
              <a:t>accusamus</a:t>
            </a:r>
            <a:r>
              <a:rPr lang="en-US" dirty="0"/>
              <a:t> in mea. Cu duo </a:t>
            </a:r>
            <a:r>
              <a:rPr lang="en-US" dirty="0" err="1"/>
              <a:t>nobis</a:t>
            </a:r>
            <a:r>
              <a:rPr lang="en-US" dirty="0"/>
              <a:t> </a:t>
            </a:r>
            <a:r>
              <a:rPr lang="en-US" dirty="0" err="1"/>
              <a:t>indoctum</a:t>
            </a:r>
            <a:r>
              <a:rPr lang="en-US" dirty="0"/>
              <a:t> postulant.</a:t>
            </a:r>
          </a:p>
        </p:txBody>
      </p:sp>
      <p:sp>
        <p:nvSpPr>
          <p:cNvPr id="10" name="Content Placeholder 3"/>
          <p:cNvSpPr>
            <a:spLocks noGrp="1"/>
          </p:cNvSpPr>
          <p:nvPr>
            <p:ph sz="half" idx="14" hasCustomPrompt="1"/>
          </p:nvPr>
        </p:nvSpPr>
        <p:spPr>
          <a:xfrm>
            <a:off x="7054723" y="4306418"/>
            <a:ext cx="2903506" cy="2336815"/>
          </a:xfrm>
        </p:spPr>
        <p:txBody>
          <a:bodyPr>
            <a:normAutofit/>
          </a:bodyPr>
          <a:lstStyle>
            <a:lvl1pPr marL="0" indent="0">
              <a:buNone/>
              <a:defRPr sz="1228"/>
            </a:lvl1pPr>
          </a:lstStyle>
          <a:p>
            <a:pPr lvl="0"/>
            <a:r>
              <a:rPr lang="en-US" dirty="0"/>
              <a:t>Lorem ipsum dolor sit </a:t>
            </a:r>
            <a:r>
              <a:rPr lang="en-US" dirty="0" err="1"/>
              <a:t>amet</a:t>
            </a:r>
            <a:r>
              <a:rPr lang="en-US" dirty="0"/>
              <a:t>, </a:t>
            </a:r>
            <a:r>
              <a:rPr lang="en-US" dirty="0" err="1"/>
              <a:t>eu</a:t>
            </a:r>
            <a:r>
              <a:rPr lang="en-US" dirty="0"/>
              <a:t> option </a:t>
            </a:r>
            <a:r>
              <a:rPr lang="en-US" dirty="0" err="1"/>
              <a:t>sapientem</a:t>
            </a:r>
            <a:r>
              <a:rPr lang="en-US" dirty="0"/>
              <a:t> vim. Cum choro </a:t>
            </a:r>
            <a:r>
              <a:rPr lang="en-US" dirty="0" err="1"/>
              <a:t>persequeris</a:t>
            </a:r>
            <a:r>
              <a:rPr lang="en-US" dirty="0"/>
              <a:t> an. Quo </a:t>
            </a:r>
            <a:r>
              <a:rPr lang="en-US" dirty="0" err="1"/>
              <a:t>purto</a:t>
            </a:r>
            <a:r>
              <a:rPr lang="en-US" dirty="0"/>
              <a:t> </a:t>
            </a:r>
            <a:r>
              <a:rPr lang="en-US" dirty="0" err="1"/>
              <a:t>putant</a:t>
            </a:r>
            <a:r>
              <a:rPr lang="en-US" dirty="0"/>
              <a:t> no, </a:t>
            </a:r>
            <a:r>
              <a:rPr lang="en-US" dirty="0" err="1"/>
              <a:t>omnesque</a:t>
            </a:r>
            <a:r>
              <a:rPr lang="en-US" dirty="0"/>
              <a:t> </a:t>
            </a:r>
            <a:r>
              <a:rPr lang="en-US" dirty="0" err="1"/>
              <a:t>accusamus</a:t>
            </a:r>
            <a:r>
              <a:rPr lang="en-US" dirty="0"/>
              <a:t> in mea. Cu duo </a:t>
            </a:r>
            <a:r>
              <a:rPr lang="en-US" dirty="0" err="1"/>
              <a:t>nobis</a:t>
            </a:r>
            <a:r>
              <a:rPr lang="en-US" dirty="0"/>
              <a:t> </a:t>
            </a:r>
            <a:r>
              <a:rPr lang="en-US" dirty="0" err="1"/>
              <a:t>indoctum</a:t>
            </a:r>
            <a:r>
              <a:rPr lang="en-US" dirty="0"/>
              <a:t> postulant.</a:t>
            </a:r>
          </a:p>
        </p:txBody>
      </p:sp>
      <p:sp>
        <p:nvSpPr>
          <p:cNvPr id="13" name="Content Placeholder 3"/>
          <p:cNvSpPr>
            <a:spLocks noGrp="1"/>
          </p:cNvSpPr>
          <p:nvPr>
            <p:ph sz="half" idx="15"/>
          </p:nvPr>
        </p:nvSpPr>
        <p:spPr>
          <a:xfrm>
            <a:off x="735170" y="1508284"/>
            <a:ext cx="9223058" cy="2611186"/>
          </a:xfrm>
        </p:spPr>
        <p:txBody>
          <a:bodyPr>
            <a:normAutofit/>
          </a:bodyPr>
          <a:lstStyle>
            <a:lvl1pPr marL="0" indent="0">
              <a:buNone/>
              <a:defRPr sz="1579"/>
            </a:lvl1pPr>
          </a:lstStyle>
          <a:p>
            <a:pPr lvl="0"/>
            <a:endParaRPr lang="en-US" dirty="0"/>
          </a:p>
        </p:txBody>
      </p:sp>
    </p:spTree>
    <p:extLst>
      <p:ext uri="{BB962C8B-B14F-4D97-AF65-F5344CB8AC3E}">
        <p14:creationId xmlns:p14="http://schemas.microsoft.com/office/powerpoint/2010/main" val="30240135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Content &amp;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Slide Number Placeholder 6"/>
          <p:cNvSpPr>
            <a:spLocks noGrp="1"/>
          </p:cNvSpPr>
          <p:nvPr>
            <p:ph type="sldNum" sz="quarter" idx="12"/>
          </p:nvPr>
        </p:nvSpPr>
        <p:spPr/>
        <p:txBody>
          <a:bodyPr/>
          <a:lstStyle/>
          <a:p>
            <a:fld id="{9B300B1C-C1E4-8748-BE64-222004E90874}" type="slidenum">
              <a:rPr lang="en-US" smtClean="0"/>
              <a:t>‹#›</a:t>
            </a:fld>
            <a:endParaRPr lang="en-US" dirty="0"/>
          </a:p>
        </p:txBody>
      </p:sp>
      <p:sp>
        <p:nvSpPr>
          <p:cNvPr id="9" name="Content Placeholder 3"/>
          <p:cNvSpPr>
            <a:spLocks noGrp="1"/>
          </p:cNvSpPr>
          <p:nvPr>
            <p:ph sz="half" idx="13" hasCustomPrompt="1"/>
          </p:nvPr>
        </p:nvSpPr>
        <p:spPr>
          <a:xfrm>
            <a:off x="735170" y="4279709"/>
            <a:ext cx="9223058" cy="2523760"/>
          </a:xfrm>
        </p:spPr>
        <p:txBody>
          <a:bodyPr>
            <a:normAutofit/>
          </a:bodyPr>
          <a:lstStyle>
            <a:lvl1pPr marL="0" indent="0">
              <a:buNone/>
              <a:defRPr sz="1579"/>
            </a:lvl1pPr>
          </a:lstStyle>
          <a:p>
            <a:pPr lvl="0"/>
            <a:r>
              <a:rPr lang="en-US" dirty="0"/>
              <a:t>Lorem ipsum dolor sit </a:t>
            </a:r>
            <a:r>
              <a:rPr lang="en-US" dirty="0" err="1"/>
              <a:t>amet</a:t>
            </a:r>
            <a:r>
              <a:rPr lang="en-US" dirty="0"/>
              <a:t>, </a:t>
            </a:r>
            <a:r>
              <a:rPr lang="en-US" dirty="0" err="1"/>
              <a:t>eu</a:t>
            </a:r>
            <a:r>
              <a:rPr lang="en-US" dirty="0"/>
              <a:t> option </a:t>
            </a:r>
            <a:r>
              <a:rPr lang="en-US" dirty="0" err="1"/>
              <a:t>sapientem</a:t>
            </a:r>
            <a:r>
              <a:rPr lang="en-US" dirty="0"/>
              <a:t> vim. Cum choro </a:t>
            </a:r>
            <a:r>
              <a:rPr lang="en-US" dirty="0" err="1"/>
              <a:t>persequeris</a:t>
            </a:r>
            <a:r>
              <a:rPr lang="en-US" dirty="0"/>
              <a:t> an. Quo </a:t>
            </a:r>
            <a:r>
              <a:rPr lang="en-US" dirty="0" err="1"/>
              <a:t>purto</a:t>
            </a:r>
            <a:r>
              <a:rPr lang="en-US" dirty="0"/>
              <a:t> </a:t>
            </a:r>
            <a:r>
              <a:rPr lang="en-US" dirty="0" err="1"/>
              <a:t>putant</a:t>
            </a:r>
            <a:r>
              <a:rPr lang="en-US" dirty="0"/>
              <a:t> no, </a:t>
            </a:r>
            <a:r>
              <a:rPr lang="en-US" dirty="0" err="1"/>
              <a:t>omnesque</a:t>
            </a:r>
            <a:r>
              <a:rPr lang="en-US" dirty="0"/>
              <a:t> </a:t>
            </a:r>
            <a:r>
              <a:rPr lang="en-US" dirty="0" err="1"/>
              <a:t>accusamus</a:t>
            </a:r>
            <a:r>
              <a:rPr lang="en-US" dirty="0"/>
              <a:t> in mea. Cu duo </a:t>
            </a:r>
            <a:r>
              <a:rPr lang="en-US" dirty="0" err="1"/>
              <a:t>nobis</a:t>
            </a:r>
            <a:r>
              <a:rPr lang="en-US" dirty="0"/>
              <a:t> </a:t>
            </a:r>
            <a:r>
              <a:rPr lang="en-US" dirty="0" err="1"/>
              <a:t>indoctum</a:t>
            </a:r>
            <a:r>
              <a:rPr lang="en-US" dirty="0"/>
              <a:t> postulant.</a:t>
            </a:r>
          </a:p>
        </p:txBody>
      </p:sp>
      <p:sp>
        <p:nvSpPr>
          <p:cNvPr id="11" name="Content Placeholder 3"/>
          <p:cNvSpPr>
            <a:spLocks noGrp="1"/>
          </p:cNvSpPr>
          <p:nvPr>
            <p:ph sz="half" idx="14"/>
          </p:nvPr>
        </p:nvSpPr>
        <p:spPr>
          <a:xfrm>
            <a:off x="735170" y="1508284"/>
            <a:ext cx="9223058" cy="2611186"/>
          </a:xfrm>
        </p:spPr>
        <p:txBody>
          <a:bodyPr>
            <a:normAutofit/>
          </a:bodyPr>
          <a:lstStyle>
            <a:lvl1pPr marL="0" indent="0">
              <a:buNone/>
              <a:defRPr sz="1579"/>
            </a:lvl1pPr>
          </a:lstStyle>
          <a:p>
            <a:pPr lvl="0"/>
            <a:endParaRPr lang="en-US" dirty="0"/>
          </a:p>
        </p:txBody>
      </p:sp>
    </p:spTree>
    <p:extLst>
      <p:ext uri="{BB962C8B-B14F-4D97-AF65-F5344CB8AC3E}">
        <p14:creationId xmlns:p14="http://schemas.microsoft.com/office/powerpoint/2010/main" val="10499403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4_Chapter Section Option 1">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4" y="0"/>
            <a:ext cx="10690232" cy="7561263"/>
          </a:xfrm>
          <a:prstGeom prst="rect">
            <a:avLst/>
          </a:prstGeom>
        </p:spPr>
      </p:pic>
      <p:sp>
        <p:nvSpPr>
          <p:cNvPr id="2" name="Title 1"/>
          <p:cNvSpPr>
            <a:spLocks noGrp="1"/>
          </p:cNvSpPr>
          <p:nvPr>
            <p:ph type="ctrTitle"/>
          </p:nvPr>
        </p:nvSpPr>
        <p:spPr>
          <a:xfrm>
            <a:off x="735172" y="952601"/>
            <a:ext cx="3789000" cy="1145840"/>
          </a:xfrm>
          <a:prstGeom prst="rect">
            <a:avLst/>
          </a:prstGeom>
        </p:spPr>
        <p:txBody>
          <a:bodyPr anchor="b"/>
          <a:lstStyle>
            <a:lvl1pPr algn="l">
              <a:defRPr sz="3070" b="0" i="0">
                <a:solidFill>
                  <a:schemeClr val="bg1"/>
                </a:solidFill>
                <a:latin typeface="Rockwell Nova Light" charset="0"/>
                <a:ea typeface="Rockwell Nova Light" charset="0"/>
                <a:cs typeface="Rockwell Nova Light" charset="0"/>
              </a:defRPr>
            </a:lvl1pPr>
          </a:lstStyle>
          <a:p>
            <a:r>
              <a:rPr lang="en-US" dirty="0"/>
              <a:t>Click to edit Master title style</a:t>
            </a:r>
          </a:p>
        </p:txBody>
      </p:sp>
      <p:sp>
        <p:nvSpPr>
          <p:cNvPr id="3" name="Subtitle 2"/>
          <p:cNvSpPr>
            <a:spLocks noGrp="1"/>
          </p:cNvSpPr>
          <p:nvPr>
            <p:ph type="subTitle" idx="1"/>
          </p:nvPr>
        </p:nvSpPr>
        <p:spPr>
          <a:xfrm>
            <a:off x="735172" y="2222734"/>
            <a:ext cx="3789000" cy="1825555"/>
          </a:xfrm>
          <a:prstGeom prst="rect">
            <a:avLst/>
          </a:prstGeom>
        </p:spPr>
        <p:txBody>
          <a:bodyPr/>
          <a:lstStyle>
            <a:lvl1pPr marL="0" indent="0" algn="l">
              <a:buNone/>
              <a:defRPr sz="1754" b="0" i="0">
                <a:solidFill>
                  <a:schemeClr val="bg1"/>
                </a:solidFill>
                <a:latin typeface="Rockwell Nova Light" charset="0"/>
                <a:ea typeface="Rockwell Nova Light" charset="0"/>
                <a:cs typeface="Rockwell Nova Light" charset="0"/>
              </a:defRPr>
            </a:lvl1pPr>
            <a:lvl2pPr marL="401000" indent="0" algn="ctr">
              <a:buNone/>
              <a:defRPr sz="1754"/>
            </a:lvl2pPr>
            <a:lvl3pPr marL="802000" indent="0" algn="ctr">
              <a:buNone/>
              <a:defRPr sz="1579"/>
            </a:lvl3pPr>
            <a:lvl4pPr marL="1203001" indent="0" algn="ctr">
              <a:buNone/>
              <a:defRPr sz="1403"/>
            </a:lvl4pPr>
            <a:lvl5pPr marL="1604000" indent="0" algn="ctr">
              <a:buNone/>
              <a:defRPr sz="1403"/>
            </a:lvl5pPr>
            <a:lvl6pPr marL="2005001" indent="0" algn="ctr">
              <a:buNone/>
              <a:defRPr sz="1403"/>
            </a:lvl6pPr>
            <a:lvl7pPr marL="2406000" indent="0" algn="ctr">
              <a:buNone/>
              <a:defRPr sz="1403"/>
            </a:lvl7pPr>
            <a:lvl8pPr marL="2807001" indent="0" algn="ctr">
              <a:buNone/>
              <a:defRPr sz="1403"/>
            </a:lvl8pPr>
            <a:lvl9pPr marL="3208001" indent="0" algn="ctr">
              <a:buNone/>
              <a:defRPr sz="1403"/>
            </a:lvl9pPr>
          </a:lstStyle>
          <a:p>
            <a:r>
              <a:rPr lang="en-US" dirty="0"/>
              <a:t>Click to edit Master subtitle style</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159448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10054768" y="7008173"/>
            <a:ext cx="564374" cy="402567"/>
          </a:xfrm>
          <a:prstGeom prst="rect">
            <a:avLst/>
          </a:prstGeom>
        </p:spPr>
        <p:txBody>
          <a:bodyPr/>
          <a:lstStyle>
            <a:lvl1pPr algn="ctr">
              <a:defRPr sz="659">
                <a:solidFill>
                  <a:schemeClr val="bg1"/>
                </a:solidFill>
              </a:defRPr>
            </a:lvl1pPr>
          </a:lstStyle>
          <a:p>
            <a:pPr defTabSz="300750">
              <a:defRPr/>
            </a:pPr>
            <a:fld id="{55B148A4-2945-4444-9EBB-97DE3C2FCCCE}" type="slidenum">
              <a:rPr lang="en-US" smtClean="0">
                <a:solidFill>
                  <a:prstClr val="white"/>
                </a:solidFill>
              </a:rPr>
              <a:pPr defTabSz="300750">
                <a:defRPr/>
              </a:pPr>
              <a:t>‹#›</a:t>
            </a:fld>
            <a:endParaRPr lang="en-US" dirty="0">
              <a:solidFill>
                <a:prstClr val="white"/>
              </a:solidFill>
            </a:endParaRPr>
          </a:p>
        </p:txBody>
      </p:sp>
    </p:spTree>
    <p:extLst>
      <p:ext uri="{BB962C8B-B14F-4D97-AF65-F5344CB8AC3E}">
        <p14:creationId xmlns:p14="http://schemas.microsoft.com/office/powerpoint/2010/main" val="22174993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70275" y="1338973"/>
            <a:ext cx="8020050" cy="2632440"/>
          </a:xfrm>
        </p:spPr>
        <p:txBody>
          <a:bodyPr anchor="t">
            <a:normAutofit/>
          </a:bodyPr>
          <a:lstStyle>
            <a:lvl1pPr algn="l">
              <a:defRPr sz="3274"/>
            </a:lvl1pPr>
          </a:lstStyle>
          <a:p>
            <a:r>
              <a:rPr lang="en-US" dirty="0"/>
              <a:t>Click to edit Master title style</a:t>
            </a:r>
          </a:p>
        </p:txBody>
      </p:sp>
      <p:sp>
        <p:nvSpPr>
          <p:cNvPr id="3" name="Subtitle 2"/>
          <p:cNvSpPr>
            <a:spLocks noGrp="1"/>
          </p:cNvSpPr>
          <p:nvPr>
            <p:ph type="subTitle" idx="1"/>
          </p:nvPr>
        </p:nvSpPr>
        <p:spPr>
          <a:xfrm>
            <a:off x="670275" y="4253897"/>
            <a:ext cx="8020050" cy="1825555"/>
          </a:xfrm>
        </p:spPr>
        <p:txBody>
          <a:bodyPr>
            <a:normAutofit/>
          </a:bodyPr>
          <a:lstStyle>
            <a:lvl1pPr marL="0" indent="0" algn="l">
              <a:buNone/>
              <a:defRPr sz="1871">
                <a:latin typeface="Arial" panose="020B0604020202020204" pitchFamily="34" charset="0"/>
                <a:cs typeface="Arial" panose="020B0604020202020204" pitchFamily="34" charset="0"/>
              </a:defRPr>
            </a:lvl1pPr>
            <a:lvl2pPr marL="401000" indent="0" algn="ctr">
              <a:buNone/>
              <a:defRPr sz="1754"/>
            </a:lvl2pPr>
            <a:lvl3pPr marL="802000" indent="0" algn="ctr">
              <a:buNone/>
              <a:defRPr sz="1579"/>
            </a:lvl3pPr>
            <a:lvl4pPr marL="1203001" indent="0" algn="ctr">
              <a:buNone/>
              <a:defRPr sz="1403"/>
            </a:lvl4pPr>
            <a:lvl5pPr marL="1604000" indent="0" algn="ctr">
              <a:buNone/>
              <a:defRPr sz="1403"/>
            </a:lvl5pPr>
            <a:lvl6pPr marL="2005001" indent="0" algn="ctr">
              <a:buNone/>
              <a:defRPr sz="1403"/>
            </a:lvl6pPr>
            <a:lvl7pPr marL="2406000" indent="0" algn="ctr">
              <a:buNone/>
              <a:defRPr sz="1403"/>
            </a:lvl7pPr>
            <a:lvl8pPr marL="2807001" indent="0" algn="ctr">
              <a:buNone/>
              <a:defRPr sz="1403"/>
            </a:lvl8pPr>
            <a:lvl9pPr marL="3208001" indent="0" algn="ctr">
              <a:buNone/>
              <a:defRPr sz="1403"/>
            </a:lvl9pPr>
          </a:lstStyle>
          <a:p>
            <a:r>
              <a:rPr lang="en-US" dirty="0"/>
              <a:t>Click to edit Master subtitle style</a:t>
            </a:r>
          </a:p>
        </p:txBody>
      </p:sp>
    </p:spTree>
    <p:extLst>
      <p:ext uri="{BB962C8B-B14F-4D97-AF65-F5344CB8AC3E}">
        <p14:creationId xmlns:p14="http://schemas.microsoft.com/office/powerpoint/2010/main" val="211249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Content Placeholder 5"/>
          <p:cNvSpPr>
            <a:spLocks noGrp="1"/>
          </p:cNvSpPr>
          <p:nvPr>
            <p:ph sz="quarter" idx="13"/>
          </p:nvPr>
        </p:nvSpPr>
        <p:spPr>
          <a:xfrm>
            <a:off x="396876" y="1155700"/>
            <a:ext cx="4770000" cy="554354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5526001" y="1155698"/>
            <a:ext cx="4770000" cy="55435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1565279349"/>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35171" y="402568"/>
            <a:ext cx="9223058" cy="1461495"/>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735171" y="2012837"/>
            <a:ext cx="9223058" cy="479755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735171" y="7008172"/>
            <a:ext cx="2406015" cy="403734"/>
          </a:xfrm>
          <a:prstGeom prst="rect">
            <a:avLst/>
          </a:prstGeom>
        </p:spPr>
        <p:txBody>
          <a:bodyPr/>
          <a:lstStyle>
            <a:lvl1pPr>
              <a:defRPr/>
            </a:lvl1pPr>
          </a:lstStyle>
          <a:p>
            <a:pPr>
              <a:defRPr/>
            </a:pPr>
            <a:fld id="{6F022FD5-198E-44A0-9230-17C59C6A4423}" type="datetime1">
              <a:rPr lang="en-GB"/>
              <a:pPr>
                <a:defRPr/>
              </a:pPr>
              <a:t>16/01/2020</a:t>
            </a:fld>
            <a:endParaRPr lang="en-GB" dirty="0"/>
          </a:p>
        </p:txBody>
      </p:sp>
      <p:sp>
        <p:nvSpPr>
          <p:cNvPr id="5" name="Footer Placeholder 4"/>
          <p:cNvSpPr>
            <a:spLocks noGrp="1"/>
          </p:cNvSpPr>
          <p:nvPr>
            <p:ph type="ftr" sz="quarter" idx="11"/>
          </p:nvPr>
        </p:nvSpPr>
        <p:spPr>
          <a:xfrm>
            <a:off x="3542189" y="7008172"/>
            <a:ext cx="3609023" cy="403734"/>
          </a:xfrm>
          <a:prstGeom prst="rect">
            <a:avLst/>
          </a:prstGeom>
        </p:spPr>
        <p:txBody>
          <a:bodyPr/>
          <a:lstStyle>
            <a:lvl1pPr>
              <a:defRPr/>
            </a:lvl1pPr>
          </a:lstStyle>
          <a:p>
            <a:pPr>
              <a:defRPr/>
            </a:pPr>
            <a:endParaRPr lang="en-GB" dirty="0"/>
          </a:p>
        </p:txBody>
      </p:sp>
      <p:sp>
        <p:nvSpPr>
          <p:cNvPr id="6" name="Slide Number Placeholder 5"/>
          <p:cNvSpPr>
            <a:spLocks noGrp="1"/>
          </p:cNvSpPr>
          <p:nvPr>
            <p:ph type="sldNum" sz="quarter" idx="12"/>
          </p:nvPr>
        </p:nvSpPr>
        <p:spPr>
          <a:xfrm>
            <a:off x="7552214" y="7008172"/>
            <a:ext cx="2406015" cy="403734"/>
          </a:xfrm>
        </p:spPr>
        <p:txBody>
          <a:bodyPr/>
          <a:lstStyle>
            <a:lvl1pPr>
              <a:defRPr/>
            </a:lvl1pPr>
          </a:lstStyle>
          <a:p>
            <a:pPr>
              <a:defRPr/>
            </a:pPr>
            <a:fld id="{691542C8-41A9-4722-846F-837452E665F1}" type="slidenum">
              <a:rPr lang="en-GB"/>
              <a:pPr>
                <a:defRPr/>
              </a:pPr>
              <a:t>‹#›</a:t>
            </a:fld>
            <a:endParaRPr lang="en-GB" dirty="0"/>
          </a:p>
        </p:txBody>
      </p:sp>
    </p:spTree>
    <p:extLst>
      <p:ext uri="{BB962C8B-B14F-4D97-AF65-F5344CB8AC3E}">
        <p14:creationId xmlns:p14="http://schemas.microsoft.com/office/powerpoint/2010/main" val="3075465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89688310-7DD6-48E2-86CF-6E27C70AA51A}" type="slidenum">
              <a:rPr lang="en-US" altLang="en-US"/>
              <a:pPr>
                <a:defRPr/>
              </a:pPr>
              <a:t>‹#›</a:t>
            </a:fld>
            <a:endParaRPr lang="en-US" altLang="en-US" dirty="0"/>
          </a:p>
        </p:txBody>
      </p:sp>
    </p:spTree>
    <p:extLst>
      <p:ext uri="{BB962C8B-B14F-4D97-AF65-F5344CB8AC3E}">
        <p14:creationId xmlns:p14="http://schemas.microsoft.com/office/powerpoint/2010/main" val="134096699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Graphic Slide">
    <p:spTree>
      <p:nvGrpSpPr>
        <p:cNvPr id="1" name=""/>
        <p:cNvGrpSpPr/>
        <p:nvPr/>
      </p:nvGrpSpPr>
      <p:grpSpPr>
        <a:xfrm>
          <a:off x="0" y="0"/>
          <a:ext cx="0" cy="0"/>
          <a:chOff x="0" y="0"/>
          <a:chExt cx="0" cy="0"/>
        </a:xfrm>
      </p:grpSpPr>
      <p:sp>
        <p:nvSpPr>
          <p:cNvPr id="2" name="Title 1"/>
          <p:cNvSpPr>
            <a:spLocks noGrp="1"/>
          </p:cNvSpPr>
          <p:nvPr>
            <p:ph type="title"/>
          </p:nvPr>
        </p:nvSpPr>
        <p:spPr>
          <a:xfrm>
            <a:off x="396876" y="424800"/>
            <a:ext cx="9899649" cy="43200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Content Placeholder 5"/>
          <p:cNvSpPr>
            <a:spLocks noGrp="1"/>
          </p:cNvSpPr>
          <p:nvPr>
            <p:ph sz="quarter" idx="13"/>
          </p:nvPr>
        </p:nvSpPr>
        <p:spPr>
          <a:xfrm>
            <a:off x="396875" y="1155700"/>
            <a:ext cx="9899649" cy="5543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8394701" y="6837450"/>
            <a:ext cx="1906588" cy="466725"/>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192549982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Footer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573649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Rectangle 4"/>
          <p:cNvSpPr/>
          <p:nvPr userDrawn="1"/>
        </p:nvSpPr>
        <p:spPr>
          <a:xfrm>
            <a:off x="396875" y="6588125"/>
            <a:ext cx="9899650" cy="79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userDrawn="1"/>
        </p:nvSpPr>
        <p:spPr>
          <a:xfrm>
            <a:off x="396875" y="395288"/>
            <a:ext cx="9899650" cy="7640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275516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lth &amp; Safety Slid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8394701" y="6818314"/>
            <a:ext cx="1998663" cy="466725"/>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24" name="TextBox 23"/>
          <p:cNvSpPr txBox="1"/>
          <p:nvPr userDrawn="1"/>
        </p:nvSpPr>
        <p:spPr>
          <a:xfrm>
            <a:off x="373066" y="424800"/>
            <a:ext cx="9899649" cy="432000"/>
          </a:xfrm>
          <a:prstGeom prst="rect">
            <a:avLst/>
          </a:prstGeom>
          <a:noFill/>
        </p:spPr>
        <p:txBody>
          <a:bodyPr wrap="square" lIns="0" tIns="0" rIns="0" bIns="0" rtlCol="0">
            <a:noAutofit/>
          </a:bodyPr>
          <a:lstStyle/>
          <a:p>
            <a:r>
              <a:rPr lang="en-GB" sz="2600" b="1" dirty="0" smtClean="0">
                <a:solidFill>
                  <a:schemeClr val="tx2"/>
                </a:solidFill>
                <a:latin typeface="+mj-lt"/>
              </a:rPr>
              <a:t>Health</a:t>
            </a:r>
            <a:r>
              <a:rPr lang="en-GB" sz="2600" b="1" baseline="0" dirty="0" smtClean="0">
                <a:solidFill>
                  <a:schemeClr val="tx2"/>
                </a:solidFill>
                <a:latin typeface="+mj-lt"/>
              </a:rPr>
              <a:t> &amp; Safety</a:t>
            </a:r>
            <a:endParaRPr lang="en-GB" sz="2600" b="1" dirty="0">
              <a:solidFill>
                <a:schemeClr val="tx2"/>
              </a:solidFill>
              <a:latin typeface="+mj-lt"/>
            </a:endParaRPr>
          </a:p>
        </p:txBody>
      </p:sp>
      <p:grpSp>
        <p:nvGrpSpPr>
          <p:cNvPr id="25" name="Group 24"/>
          <p:cNvGrpSpPr/>
          <p:nvPr userDrawn="1"/>
        </p:nvGrpSpPr>
        <p:grpSpPr>
          <a:xfrm>
            <a:off x="8394701" y="6837450"/>
            <a:ext cx="1906588" cy="466725"/>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pic>
        <p:nvPicPr>
          <p:cNvPr id="2" name="Picture 1"/>
          <p:cNvPicPr>
            <a:picLocks noChangeAspect="1"/>
          </p:cNvPicPr>
          <p:nvPr userDrawn="1"/>
        </p:nvPicPr>
        <p:blipFill>
          <a:blip r:embed="rId2"/>
          <a:stretch>
            <a:fillRect/>
          </a:stretch>
        </p:blipFill>
        <p:spPr>
          <a:xfrm>
            <a:off x="396875" y="1339132"/>
            <a:ext cx="9872664" cy="4872813"/>
          </a:xfrm>
          <a:prstGeom prst="rect">
            <a:avLst/>
          </a:prstGeom>
        </p:spPr>
      </p:pic>
    </p:spTree>
    <p:extLst>
      <p:ext uri="{BB962C8B-B14F-4D97-AF65-F5344CB8AC3E}">
        <p14:creationId xmlns:p14="http://schemas.microsoft.com/office/powerpoint/2010/main" val="38072750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theme" Target="../theme/theme4.xml"/><Relationship Id="rId4"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theme" Target="../theme/theme6.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6.emf"/><Relationship Id="rId4" Type="http://schemas.openxmlformats.org/officeDocument/2006/relationships/slideLayout" Target="../slideLayouts/slideLayout44.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GB" dirty="0" smtClean="0"/>
              <a:t>Document title: Insert &gt; Header &amp; Footer</a:t>
            </a:r>
            <a:endParaRPr lang="en-GB" dirty="0"/>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p>
          </p:txBody>
        </p:sp>
      </p:grpSp>
    </p:spTree>
    <p:extLst>
      <p:ext uri="{BB962C8B-B14F-4D97-AF65-F5344CB8AC3E}">
        <p14:creationId xmlns:p14="http://schemas.microsoft.com/office/powerpoint/2010/main" val="2623913928"/>
      </p:ext>
    </p:extLst>
  </p:cSld>
  <p:clrMap bg1="lt1" tx1="dk1" bg2="lt2" tx2="dk2" accent1="accent1" accent2="accent2" accent3="accent3" accent4="accent4" accent5="accent5" accent6="accent6" hlink="hlink" folHlink="folHlink"/>
  <p:sldLayoutIdLst>
    <p:sldLayoutId id="2147483653" r:id="rId1"/>
    <p:sldLayoutId id="2147483657" r:id="rId2"/>
    <p:sldLayoutId id="2147483659" r:id="rId3"/>
  </p:sldLayoutIdLst>
  <p:timing>
    <p:tnLst>
      <p:par>
        <p:cTn id="1" dur="indefinite" restart="never" nodeType="tmRoot"/>
      </p:par>
    </p:tnLst>
  </p:timing>
  <p:hf hd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714" y="1246437"/>
            <a:ext cx="9223058" cy="1461495"/>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440714" y="2707930"/>
            <a:ext cx="9223058" cy="4403941"/>
          </a:xfrm>
          <a:prstGeom prst="rect">
            <a:avLst/>
          </a:prstGeom>
        </p:spPr>
        <p:txBody>
          <a:bodyPr vert="horz" lIns="91440" tIns="45720" rIns="91440" bIns="45720" rtlCol="0" anchor="t">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5">
            <a:extLst>
              <a:ext uri="{FF2B5EF4-FFF2-40B4-BE49-F238E27FC236}">
                <a16:creationId xmlns:a16="http://schemas.microsoft.com/office/drawing/2014/main" id="{69BCEF6A-8E66-F24C-B790-BFF11FA9C46B}"/>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2992" y="5605371"/>
            <a:ext cx="2977815" cy="2643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
            <a:extLst>
              <a:ext uri="{FF2B5EF4-FFF2-40B4-BE49-F238E27FC236}">
                <a16:creationId xmlns:a16="http://schemas.microsoft.com/office/drawing/2014/main" id="{91E253F9-2A55-A647-90F0-945224505187}"/>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8290373" y="-32671"/>
            <a:ext cx="1962313" cy="1603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8873875"/>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Lst>
  <p:txStyles>
    <p:titleStyle>
      <a:lvl1pPr algn="l" defTabSz="802000" rtl="0" eaLnBrk="1" latinLnBrk="0" hangingPunct="1">
        <a:lnSpc>
          <a:spcPct val="90000"/>
        </a:lnSpc>
        <a:spcBef>
          <a:spcPct val="0"/>
        </a:spcBef>
        <a:buNone/>
        <a:defRPr sz="2807" kern="1200" baseline="0">
          <a:solidFill>
            <a:schemeClr val="tx1"/>
          </a:solidFill>
          <a:latin typeface="Arial" panose="020B0604020202020204" pitchFamily="34" charset="0"/>
          <a:ea typeface="+mj-ea"/>
          <a:cs typeface="+mj-cs"/>
        </a:defRPr>
      </a:lvl1pPr>
    </p:titleStyle>
    <p:bodyStyle>
      <a:lvl1pPr marL="200500" indent="-200500" algn="l" defTabSz="802000" rtl="0" eaLnBrk="1" latinLnBrk="0" hangingPunct="1">
        <a:lnSpc>
          <a:spcPct val="90000"/>
        </a:lnSpc>
        <a:spcBef>
          <a:spcPts val="877"/>
        </a:spcBef>
        <a:buFont typeface="Arial" panose="020B0604020202020204" pitchFamily="34" charset="0"/>
        <a:buChar char="•"/>
        <a:defRPr sz="2456" kern="1200">
          <a:solidFill>
            <a:schemeClr val="tx1"/>
          </a:solidFill>
          <a:latin typeface="+mn-lt"/>
          <a:ea typeface="+mn-ea"/>
          <a:cs typeface="+mn-cs"/>
        </a:defRPr>
      </a:lvl1pPr>
      <a:lvl2pPr marL="601500" indent="-200500" algn="l" defTabSz="802000" rtl="0" eaLnBrk="1" latinLnBrk="0" hangingPunct="1">
        <a:lnSpc>
          <a:spcPct val="90000"/>
        </a:lnSpc>
        <a:spcBef>
          <a:spcPts val="439"/>
        </a:spcBef>
        <a:buFont typeface="Arial" panose="020B0604020202020204" pitchFamily="34" charset="0"/>
        <a:buChar char="•"/>
        <a:defRPr sz="2105" kern="1200">
          <a:solidFill>
            <a:schemeClr val="tx1"/>
          </a:solidFill>
          <a:latin typeface="+mn-lt"/>
          <a:ea typeface="+mn-ea"/>
          <a:cs typeface="+mn-cs"/>
        </a:defRPr>
      </a:lvl2pPr>
      <a:lvl3pPr marL="1002500" indent="-200500" algn="l" defTabSz="802000" rtl="0" eaLnBrk="1" latinLnBrk="0" hangingPunct="1">
        <a:lnSpc>
          <a:spcPct val="90000"/>
        </a:lnSpc>
        <a:spcBef>
          <a:spcPts val="439"/>
        </a:spcBef>
        <a:buFont typeface="Arial" panose="020B0604020202020204" pitchFamily="34" charset="0"/>
        <a:buChar char="•"/>
        <a:defRPr sz="1754" kern="1200">
          <a:solidFill>
            <a:schemeClr val="tx1"/>
          </a:solidFill>
          <a:latin typeface="+mn-lt"/>
          <a:ea typeface="+mn-ea"/>
          <a:cs typeface="+mn-cs"/>
        </a:defRPr>
      </a:lvl3pPr>
      <a:lvl4pPr marL="1403500" indent="-200500" algn="l" defTabSz="80200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4pPr>
      <a:lvl5pPr marL="1804501" indent="-200500" algn="l" defTabSz="80200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5pPr>
      <a:lvl6pPr marL="2205500" indent="-200500" algn="l" defTabSz="80200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01" indent="-200500" algn="l" defTabSz="80200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00" indent="-200500" algn="l" defTabSz="80200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01" indent="-200500" algn="l" defTabSz="80200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2000" rtl="0" eaLnBrk="1" latinLnBrk="0" hangingPunct="1">
        <a:defRPr sz="1579" kern="1200">
          <a:solidFill>
            <a:schemeClr val="tx1"/>
          </a:solidFill>
          <a:latin typeface="+mn-lt"/>
          <a:ea typeface="+mn-ea"/>
          <a:cs typeface="+mn-cs"/>
        </a:defRPr>
      </a:lvl1pPr>
      <a:lvl2pPr marL="401000" algn="l" defTabSz="802000" rtl="0" eaLnBrk="1" latinLnBrk="0" hangingPunct="1">
        <a:defRPr sz="1579" kern="1200">
          <a:solidFill>
            <a:schemeClr val="tx1"/>
          </a:solidFill>
          <a:latin typeface="+mn-lt"/>
          <a:ea typeface="+mn-ea"/>
          <a:cs typeface="+mn-cs"/>
        </a:defRPr>
      </a:lvl2pPr>
      <a:lvl3pPr marL="802000" algn="l" defTabSz="802000" rtl="0" eaLnBrk="1" latinLnBrk="0" hangingPunct="1">
        <a:defRPr sz="1579" kern="1200">
          <a:solidFill>
            <a:schemeClr val="tx1"/>
          </a:solidFill>
          <a:latin typeface="+mn-lt"/>
          <a:ea typeface="+mn-ea"/>
          <a:cs typeface="+mn-cs"/>
        </a:defRPr>
      </a:lvl3pPr>
      <a:lvl4pPr marL="1203001" algn="l" defTabSz="802000" rtl="0" eaLnBrk="1" latinLnBrk="0" hangingPunct="1">
        <a:defRPr sz="1579" kern="1200">
          <a:solidFill>
            <a:schemeClr val="tx1"/>
          </a:solidFill>
          <a:latin typeface="+mn-lt"/>
          <a:ea typeface="+mn-ea"/>
          <a:cs typeface="+mn-cs"/>
        </a:defRPr>
      </a:lvl4pPr>
      <a:lvl5pPr marL="1604000" algn="l" defTabSz="802000" rtl="0" eaLnBrk="1" latinLnBrk="0" hangingPunct="1">
        <a:defRPr sz="1579" kern="1200">
          <a:solidFill>
            <a:schemeClr val="tx1"/>
          </a:solidFill>
          <a:latin typeface="+mn-lt"/>
          <a:ea typeface="+mn-ea"/>
          <a:cs typeface="+mn-cs"/>
        </a:defRPr>
      </a:lvl5pPr>
      <a:lvl6pPr marL="2005001" algn="l" defTabSz="802000" rtl="0" eaLnBrk="1" latinLnBrk="0" hangingPunct="1">
        <a:defRPr sz="1579" kern="1200">
          <a:solidFill>
            <a:schemeClr val="tx1"/>
          </a:solidFill>
          <a:latin typeface="+mn-lt"/>
          <a:ea typeface="+mn-ea"/>
          <a:cs typeface="+mn-cs"/>
        </a:defRPr>
      </a:lvl6pPr>
      <a:lvl7pPr marL="2406000" algn="l" defTabSz="802000" rtl="0" eaLnBrk="1" latinLnBrk="0" hangingPunct="1">
        <a:defRPr sz="1579" kern="1200">
          <a:solidFill>
            <a:schemeClr val="tx1"/>
          </a:solidFill>
          <a:latin typeface="+mn-lt"/>
          <a:ea typeface="+mn-ea"/>
          <a:cs typeface="+mn-cs"/>
        </a:defRPr>
      </a:lvl7pPr>
      <a:lvl8pPr marL="2807001" algn="l" defTabSz="802000" rtl="0" eaLnBrk="1" latinLnBrk="0" hangingPunct="1">
        <a:defRPr sz="1579" kern="1200">
          <a:solidFill>
            <a:schemeClr val="tx1"/>
          </a:solidFill>
          <a:latin typeface="+mn-lt"/>
          <a:ea typeface="+mn-ea"/>
          <a:cs typeface="+mn-cs"/>
        </a:defRPr>
      </a:lvl8pPr>
      <a:lvl9pPr marL="3208001" algn="l" defTabSz="802000" rtl="0" eaLnBrk="1" latinLnBrk="0" hangingPunct="1">
        <a:defRPr sz="157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r>
              <a:rPr lang="en-GB" dirty="0" smtClean="0"/>
              <a:t>Insert: Document title</a:t>
            </a:r>
          </a:p>
        </p:txBody>
      </p:sp>
      <p:sp>
        <p:nvSpPr>
          <p:cNvPr id="6" name="Slide Number Placeholder 5"/>
          <p:cNvSpPr>
            <a:spLocks noGrp="1"/>
          </p:cNvSpPr>
          <p:nvPr>
            <p:ph type="sldNum" sz="quarter" idx="4"/>
          </p:nvPr>
        </p:nvSpPr>
        <p:spPr>
          <a:xfrm>
            <a:off x="396875" y="7172325"/>
            <a:ext cx="9864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9685239"/>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5" r:id="rId3"/>
    <p:sldLayoutId id="2147483664" r:id="rId4"/>
    <p:sldLayoutId id="2147483665" r:id="rId5"/>
    <p:sldLayoutId id="2147483656" r:id="rId6"/>
    <p:sldLayoutId id="2147483694" r:id="rId7"/>
  </p:sldLayoutIdLst>
  <p:timing>
    <p:tnLst>
      <p:par>
        <p:cTn id="1" dur="indefinite" restart="never" nodeType="tmRoot"/>
      </p:par>
    </p:tnLst>
  </p:timing>
  <p:hf hd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r>
              <a:rPr lang="en-GB" dirty="0" smtClean="0"/>
              <a:t>Insert: Document title</a:t>
            </a:r>
          </a:p>
        </p:txBody>
      </p:sp>
      <p:sp>
        <p:nvSpPr>
          <p:cNvPr id="6" name="Slide Number Placeholder 5"/>
          <p:cNvSpPr>
            <a:spLocks noGrp="1"/>
          </p:cNvSpPr>
          <p:nvPr>
            <p:ph type="sldNum" sz="quarter" idx="4"/>
          </p:nvPr>
        </p:nvSpPr>
        <p:spPr>
          <a:xfrm>
            <a:off x="396875" y="7172325"/>
            <a:ext cx="9864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4020906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Lst>
  <p:timing>
    <p:tnLst>
      <p:par>
        <p:cTn id="1" dur="indefinite" restart="never" nodeType="tmRoot"/>
      </p:par>
    </p:tnLst>
  </p:timing>
  <p:hf hd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PXXX:</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36808087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Lst>
  <p:timing>
    <p:tnLst>
      <p:par>
        <p:cTn id="1" dur="indefinite" restart="never" nodeType="tmRoot"/>
      </p:par>
    </p:tnLst>
  </p:timing>
  <p:hf sldNum="0" hdr="0" ft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9"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pPr defTabSz="1040666"/>
            <a:r>
              <a:rPr lang="en-US" dirty="0" smtClean="0">
                <a:solidFill>
                  <a:prstClr val="black">
                    <a:lumMod val="65000"/>
                    <a:lumOff val="35000"/>
                  </a:prstClr>
                </a:solidFill>
              </a:rPr>
              <a:t>DRAFT</a:t>
            </a:r>
            <a:endParaRPr lang="en-GB" dirty="0" smtClean="0">
              <a:solidFill>
                <a:prstClr val="black">
                  <a:lumMod val="65000"/>
                  <a:lumOff val="35000"/>
                </a:prstClr>
              </a:solidFill>
            </a:endParaRPr>
          </a:p>
        </p:txBody>
      </p:sp>
      <p:sp>
        <p:nvSpPr>
          <p:cNvPr id="6" name="Slide Number Placeholder 5"/>
          <p:cNvSpPr>
            <a:spLocks noGrp="1"/>
          </p:cNvSpPr>
          <p:nvPr>
            <p:ph type="sldNum" sz="quarter" idx="4"/>
          </p:nvPr>
        </p:nvSpPr>
        <p:spPr>
          <a:xfrm>
            <a:off x="396890" y="7172325"/>
            <a:ext cx="986399"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pPr defTabSz="1040666"/>
            <a:fld id="{183C6C5D-E533-49CA-B0EE-FC3E24E254C3}" type="slidenum">
              <a:rPr lang="en-GB" smtClean="0">
                <a:solidFill>
                  <a:prstClr val="black">
                    <a:lumMod val="65000"/>
                    <a:lumOff val="35000"/>
                  </a:prstClr>
                </a:solidFill>
              </a:rPr>
              <a:pPr defTabSz="1040666"/>
              <a:t>‹#›</a:t>
            </a:fld>
            <a:endParaRPr lang="en-GB" dirty="0">
              <a:solidFill>
                <a:prstClr val="black">
                  <a:lumMod val="65000"/>
                  <a:lumOff val="35000"/>
                </a:prstClr>
              </a:solidFill>
            </a:endParaRPr>
          </a:p>
        </p:txBody>
      </p:sp>
      <p:sp>
        <p:nvSpPr>
          <p:cNvPr id="7" name="Rectangle 6"/>
          <p:cNvSpPr/>
          <p:nvPr/>
        </p:nvSpPr>
        <p:spPr>
          <a:xfrm>
            <a:off x="396875" y="927066"/>
            <a:ext cx="9900000" cy="54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232" tIns="45617" rIns="91232" bIns="45617" rtlCol="0" anchor="ctr"/>
          <a:lstStyle/>
          <a:p>
            <a:pPr algn="ctr" defTabSz="1040666"/>
            <a:endParaRPr lang="en-GB" dirty="0">
              <a:solidFill>
                <a:prstClr val="white"/>
              </a:solidFill>
            </a:endParaRPr>
          </a:p>
        </p:txBody>
      </p:sp>
      <p:sp>
        <p:nvSpPr>
          <p:cNvPr id="8" name="Rectangle 7"/>
          <p:cNvSpPr/>
          <p:nvPr/>
        </p:nvSpPr>
        <p:spPr>
          <a:xfrm>
            <a:off x="396875" y="269999"/>
            <a:ext cx="9900000" cy="54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232" tIns="45617" rIns="91232" bIns="45617" rtlCol="0" anchor="ctr"/>
          <a:lstStyle/>
          <a:p>
            <a:pPr algn="ctr" defTabSz="1040666"/>
            <a:endParaRPr lang="en-GB" dirty="0">
              <a:solidFill>
                <a:prstClr val="white"/>
              </a:solidFill>
            </a:endParaRPr>
          </a:p>
        </p:txBody>
      </p:sp>
    </p:spTree>
    <p:extLst>
      <p:ext uri="{BB962C8B-B14F-4D97-AF65-F5344CB8AC3E}">
        <p14:creationId xmlns:p14="http://schemas.microsoft.com/office/powerpoint/2010/main" val="263192428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timing>
    <p:tnLst>
      <p:par>
        <p:cTn id="1" dur="indefinite" restart="never" nodeType="tmRoot"/>
      </p:par>
    </p:tnLst>
  </p:timing>
  <p:hf sldNum="0" hdr="0" dt="0"/>
  <p:txStyles>
    <p:titleStyle>
      <a:lvl1pPr algn="l" defTabSz="1040666" rtl="0" eaLnBrk="1" latinLnBrk="0" hangingPunct="1">
        <a:spcBef>
          <a:spcPct val="0"/>
        </a:spcBef>
        <a:buNone/>
        <a:defRPr sz="2600" b="1" kern="1200">
          <a:solidFill>
            <a:schemeClr val="tx2"/>
          </a:solidFill>
          <a:latin typeface="+mj-lt"/>
          <a:ea typeface="+mj-ea"/>
          <a:cs typeface="+mj-cs"/>
        </a:defRPr>
      </a:lvl1pPr>
    </p:titleStyle>
    <p:bodyStyle>
      <a:lvl1pPr marL="359173" indent="-359173" algn="l" defTabSz="1040666" rtl="0" eaLnBrk="1" latinLnBrk="0" hangingPunct="1">
        <a:lnSpc>
          <a:spcPct val="110000"/>
        </a:lnSpc>
        <a:spcBef>
          <a:spcPts val="0"/>
        </a:spcBef>
        <a:spcAft>
          <a:spcPts val="1135"/>
        </a:spcAft>
        <a:buClr>
          <a:schemeClr val="tx2"/>
        </a:buClr>
        <a:buFont typeface="Proxima Nova Rg"/>
        <a:buChar char="■"/>
        <a:defRPr sz="2100" kern="1200">
          <a:solidFill>
            <a:schemeClr val="tx1"/>
          </a:solidFill>
          <a:latin typeface="+mn-lt"/>
          <a:ea typeface="+mn-ea"/>
          <a:cs typeface="+mn-cs"/>
        </a:defRPr>
      </a:lvl1pPr>
      <a:lvl2pPr marL="538761"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a:solidFill>
            <a:schemeClr val="tx1"/>
          </a:solidFill>
          <a:latin typeface="+mn-lt"/>
          <a:ea typeface="+mn-ea"/>
          <a:cs typeface="+mn-cs"/>
        </a:defRPr>
      </a:lvl2pPr>
      <a:lvl3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a:solidFill>
            <a:schemeClr val="tx1"/>
          </a:solidFill>
          <a:latin typeface="+mn-lt"/>
          <a:ea typeface="+mn-ea"/>
          <a:cs typeface="+mn-cs"/>
        </a:defRPr>
      </a:lvl3pPr>
      <a:lvl4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a:solidFill>
            <a:schemeClr val="tx1"/>
          </a:solidFill>
          <a:latin typeface="+mn-lt"/>
          <a:ea typeface="+mn-ea"/>
          <a:cs typeface="+mn-cs"/>
        </a:defRPr>
      </a:lvl4pPr>
      <a:lvl5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a:solidFill>
            <a:schemeClr val="tx1"/>
          </a:solidFill>
          <a:latin typeface="+mn-lt"/>
          <a:ea typeface="+mn-ea"/>
          <a:cs typeface="+mn-cs"/>
        </a:defRPr>
      </a:lvl5pPr>
      <a:lvl6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a:solidFill>
            <a:schemeClr val="tx1"/>
          </a:solidFill>
          <a:latin typeface="+mn-lt"/>
          <a:ea typeface="+mn-ea"/>
          <a:cs typeface="+mn-cs"/>
        </a:defRPr>
      </a:lvl6pPr>
      <a:lvl7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baseline="0">
          <a:solidFill>
            <a:schemeClr val="tx1"/>
          </a:solidFill>
          <a:latin typeface="+mn-lt"/>
          <a:ea typeface="+mn-ea"/>
          <a:cs typeface="+mn-cs"/>
        </a:defRPr>
      </a:lvl7pPr>
      <a:lvl8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baseline="0">
          <a:solidFill>
            <a:schemeClr val="tx1"/>
          </a:solidFill>
          <a:latin typeface="+mn-lt"/>
          <a:ea typeface="+mn-ea"/>
          <a:cs typeface="+mn-cs"/>
        </a:defRPr>
      </a:lvl8pPr>
      <a:lvl9pPr marL="718350" indent="-178974" algn="l" defTabSz="1040666" rtl="0" eaLnBrk="1" latinLnBrk="0" hangingPunct="1">
        <a:lnSpc>
          <a:spcPct val="110000"/>
        </a:lnSpc>
        <a:spcBef>
          <a:spcPts val="0"/>
        </a:spcBef>
        <a:spcAft>
          <a:spcPts val="560"/>
        </a:spcAft>
        <a:buClr>
          <a:schemeClr val="tx2"/>
        </a:buClr>
        <a:buFont typeface="Arial" panose="020B0604020202020204" pitchFamily="34" charset="0"/>
        <a:buChar char="–"/>
        <a:defRPr sz="2100" kern="1200" baseline="0">
          <a:solidFill>
            <a:schemeClr val="tx1"/>
          </a:solidFill>
          <a:latin typeface="+mn-lt"/>
          <a:ea typeface="+mn-ea"/>
          <a:cs typeface="+mn-cs"/>
        </a:defRPr>
      </a:lvl9pPr>
    </p:bodyStyle>
    <p:otherStyle>
      <a:defPPr>
        <a:defRPr lang="en-US"/>
      </a:defPPr>
      <a:lvl1pPr marL="0" algn="l" defTabSz="1040666" rtl="0" eaLnBrk="1" latinLnBrk="0" hangingPunct="1">
        <a:defRPr sz="2100" kern="1200">
          <a:solidFill>
            <a:schemeClr val="tx1"/>
          </a:solidFill>
          <a:latin typeface="+mn-lt"/>
          <a:ea typeface="+mn-ea"/>
          <a:cs typeface="+mn-cs"/>
        </a:defRPr>
      </a:lvl1pPr>
      <a:lvl2pPr marL="520334" algn="l" defTabSz="1040666" rtl="0" eaLnBrk="1" latinLnBrk="0" hangingPunct="1">
        <a:defRPr sz="2100" kern="1200">
          <a:solidFill>
            <a:schemeClr val="tx1"/>
          </a:solidFill>
          <a:latin typeface="+mn-lt"/>
          <a:ea typeface="+mn-ea"/>
          <a:cs typeface="+mn-cs"/>
        </a:defRPr>
      </a:lvl2pPr>
      <a:lvl3pPr marL="1040666" algn="l" defTabSz="1040666" rtl="0" eaLnBrk="1" latinLnBrk="0" hangingPunct="1">
        <a:defRPr sz="2100" kern="1200">
          <a:solidFill>
            <a:schemeClr val="tx1"/>
          </a:solidFill>
          <a:latin typeface="+mn-lt"/>
          <a:ea typeface="+mn-ea"/>
          <a:cs typeface="+mn-cs"/>
        </a:defRPr>
      </a:lvl3pPr>
      <a:lvl4pPr marL="1561000" algn="l" defTabSz="1040666" rtl="0" eaLnBrk="1" latinLnBrk="0" hangingPunct="1">
        <a:defRPr sz="2100" kern="1200">
          <a:solidFill>
            <a:schemeClr val="tx1"/>
          </a:solidFill>
          <a:latin typeface="+mn-lt"/>
          <a:ea typeface="+mn-ea"/>
          <a:cs typeface="+mn-cs"/>
        </a:defRPr>
      </a:lvl4pPr>
      <a:lvl5pPr marL="2081334" algn="l" defTabSz="1040666" rtl="0" eaLnBrk="1" latinLnBrk="0" hangingPunct="1">
        <a:defRPr sz="2100" kern="1200">
          <a:solidFill>
            <a:schemeClr val="tx1"/>
          </a:solidFill>
          <a:latin typeface="+mn-lt"/>
          <a:ea typeface="+mn-ea"/>
          <a:cs typeface="+mn-cs"/>
        </a:defRPr>
      </a:lvl5pPr>
      <a:lvl6pPr marL="2601664" algn="l" defTabSz="1040666" rtl="0" eaLnBrk="1" latinLnBrk="0" hangingPunct="1">
        <a:defRPr sz="2100" kern="1200">
          <a:solidFill>
            <a:schemeClr val="tx1"/>
          </a:solidFill>
          <a:latin typeface="+mn-lt"/>
          <a:ea typeface="+mn-ea"/>
          <a:cs typeface="+mn-cs"/>
        </a:defRPr>
      </a:lvl6pPr>
      <a:lvl7pPr marL="3122000" algn="l" defTabSz="1040666" rtl="0" eaLnBrk="1" latinLnBrk="0" hangingPunct="1">
        <a:defRPr sz="2100" kern="1200">
          <a:solidFill>
            <a:schemeClr val="tx1"/>
          </a:solidFill>
          <a:latin typeface="+mn-lt"/>
          <a:ea typeface="+mn-ea"/>
          <a:cs typeface="+mn-cs"/>
        </a:defRPr>
      </a:lvl7pPr>
      <a:lvl8pPr marL="3642332" algn="l" defTabSz="1040666" rtl="0" eaLnBrk="1" latinLnBrk="0" hangingPunct="1">
        <a:defRPr sz="2100" kern="1200">
          <a:solidFill>
            <a:schemeClr val="tx1"/>
          </a:solidFill>
          <a:latin typeface="+mn-lt"/>
          <a:ea typeface="+mn-ea"/>
          <a:cs typeface="+mn-cs"/>
        </a:defRPr>
      </a:lvl8pPr>
      <a:lvl9pPr marL="4162662" algn="l" defTabSz="1040666" rtl="0" eaLnBrk="1" latinLnBrk="0" hangingPunct="1">
        <a:defRPr sz="2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6876" y="424800"/>
            <a:ext cx="9899649" cy="432000"/>
          </a:xfrm>
          <a:prstGeom prst="rect">
            <a:avLst/>
          </a:prstGeom>
        </p:spPr>
        <p:txBody>
          <a:bodyPr vert="horz" lIns="0" tIns="0" rIns="0" bIns="0" rtlCol="0" anchor="t">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96000" y="1152000"/>
            <a:ext cx="9900000" cy="554725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 level</a:t>
            </a:r>
          </a:p>
          <a:p>
            <a:pPr lvl="8"/>
            <a:r>
              <a:rPr lang="en-US" dirty="0" smtClean="0"/>
              <a:t>Ninth level</a:t>
            </a:r>
            <a:endParaRPr lang="en-GB" dirty="0"/>
          </a:p>
        </p:txBody>
      </p:sp>
      <p:sp>
        <p:nvSpPr>
          <p:cNvPr id="5" name="Footer Placeholder 4"/>
          <p:cNvSpPr>
            <a:spLocks noGrp="1"/>
          </p:cNvSpPr>
          <p:nvPr>
            <p:ph type="ftr" sz="quarter" idx="3"/>
          </p:nvPr>
        </p:nvSpPr>
        <p:spPr>
          <a:xfrm>
            <a:off x="1533600" y="7171675"/>
            <a:ext cx="63000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r>
              <a:rPr lang="en-GB" dirty="0" smtClean="0"/>
              <a:t>Insert: Document title</a:t>
            </a:r>
          </a:p>
        </p:txBody>
      </p:sp>
      <p:sp>
        <p:nvSpPr>
          <p:cNvPr id="6" name="Slide Number Placeholder 5"/>
          <p:cNvSpPr>
            <a:spLocks noGrp="1"/>
          </p:cNvSpPr>
          <p:nvPr>
            <p:ph type="sldNum" sz="quarter" idx="4"/>
          </p:nvPr>
        </p:nvSpPr>
        <p:spPr>
          <a:xfrm>
            <a:off x="396875" y="7172325"/>
            <a:ext cx="986400" cy="180000"/>
          </a:xfrm>
          <a:prstGeom prst="rect">
            <a:avLst/>
          </a:prstGeom>
        </p:spPr>
        <p:txBody>
          <a:bodyPr vert="horz" lIns="0" tIns="0" rIns="0" bIns="0" rtlCol="0" anchor="t" anchorCtr="0"/>
          <a:lstStyle>
            <a:lvl1pPr algn="l">
              <a:defRPr sz="900">
                <a:solidFill>
                  <a:schemeClr val="tx1">
                    <a:lumMod val="65000"/>
                    <a:lumOff val="35000"/>
                  </a:schemeClr>
                </a:solidFill>
              </a:defRPr>
            </a:lvl1pPr>
          </a:lstStyle>
          <a:p>
            <a:fld id="{183C6C5D-E533-49CA-B0EE-FC3E24E254C3}" type="slidenum">
              <a:rPr lang="en-GB" smtClean="0"/>
              <a:pPr/>
              <a:t>‹#›</a:t>
            </a:fld>
            <a:endParaRPr lang="en-GB" dirty="0"/>
          </a:p>
        </p:txBody>
      </p:sp>
      <p:sp>
        <p:nvSpPr>
          <p:cNvPr id="7" name="Rectangle 6"/>
          <p:cNvSpPr/>
          <p:nvPr/>
        </p:nvSpPr>
        <p:spPr>
          <a:xfrm>
            <a:off x="396876" y="927062"/>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p:cNvSpPr/>
          <p:nvPr/>
        </p:nvSpPr>
        <p:spPr>
          <a:xfrm>
            <a:off x="396876" y="270000"/>
            <a:ext cx="9900000" cy="5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09533476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iming>
    <p:tnLst>
      <p:par>
        <p:cTn id="1" dur="indefinite" restart="never" nodeType="tmRoot"/>
      </p:par>
    </p:tnLst>
  </p:timing>
  <p:hf hdr="0" dt="0"/>
  <p:txStyles>
    <p:titleStyle>
      <a:lvl1pPr algn="l" defTabSz="1043056" rtl="0" eaLnBrk="1" latinLnBrk="0" hangingPunct="1">
        <a:spcBef>
          <a:spcPct val="0"/>
        </a:spcBef>
        <a:buNone/>
        <a:defRPr sz="2600" b="1" kern="1200">
          <a:solidFill>
            <a:schemeClr val="tx2"/>
          </a:solidFill>
          <a:latin typeface="+mj-lt"/>
          <a:ea typeface="+mj-ea"/>
          <a:cs typeface="+mj-cs"/>
        </a:defRPr>
      </a:lvl1pPr>
    </p:titleStyle>
    <p:body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US" dirty="0" smtClean="0">
                <a:solidFill>
                  <a:srgbClr val="00A7DE"/>
                </a:solidFill>
              </a:rPr>
              <a:t>P375 Work Group meeting six</a:t>
            </a:r>
            <a:endParaRPr lang="en-GB" dirty="0">
              <a:solidFill>
                <a:srgbClr val="00A7DE"/>
              </a:solidFill>
            </a:endParaRPr>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solidFill>
                <a:srgbClr val="00A7DE"/>
              </a:solidFill>
            </a:endParaRPr>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grpSp>
    </p:spTree>
    <p:extLst>
      <p:ext uri="{BB962C8B-B14F-4D97-AF65-F5344CB8AC3E}">
        <p14:creationId xmlns:p14="http://schemas.microsoft.com/office/powerpoint/2010/main" val="126064928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Lst>
  <p:timing>
    <p:tnLst>
      <p:par>
        <p:cTn id="1" dur="indefinite" restart="never" nodeType="tmRoot"/>
      </p:par>
    </p:tnLst>
  </p:timing>
  <p:hf hd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7301" y="2880000"/>
            <a:ext cx="3960000" cy="936000"/>
          </a:xfrm>
          <a:prstGeom prst="rect">
            <a:avLst/>
          </a:prstGeom>
        </p:spPr>
        <p:txBody>
          <a:bodyPr vert="horz" lIns="0" tIns="0" rIns="0" bIns="0" rtlCol="0" anchor="b" anchorCtr="0">
            <a:noAutofit/>
          </a:bodyPr>
          <a:lstStyle/>
          <a:p>
            <a:r>
              <a:rPr lang="en-US" smtClean="0"/>
              <a:t>Click to edit Master title style</a:t>
            </a:r>
            <a:endParaRPr lang="en-GB" dirty="0"/>
          </a:p>
        </p:txBody>
      </p:sp>
      <p:sp>
        <p:nvSpPr>
          <p:cNvPr id="3" name="Text Placeholder 2"/>
          <p:cNvSpPr>
            <a:spLocks noGrp="1"/>
          </p:cNvSpPr>
          <p:nvPr>
            <p:ph type="body" idx="1"/>
          </p:nvPr>
        </p:nvSpPr>
        <p:spPr>
          <a:xfrm>
            <a:off x="6336526" y="4477612"/>
            <a:ext cx="3960000" cy="324000"/>
          </a:xfrm>
          <a:prstGeom prst="rect">
            <a:avLst/>
          </a:prstGeom>
        </p:spPr>
        <p:txBody>
          <a:bodyPr vert="horz" lIns="0" tIns="0" rIns="0" bIns="0" rtlCol="0">
            <a:noAutofit/>
          </a:bodyPr>
          <a:lstStyle/>
          <a:p>
            <a:pPr lvl="0"/>
            <a:r>
              <a:rPr lang="en-US" dirty="0" smtClean="0"/>
              <a:t>Click to edit Master text styles</a:t>
            </a:r>
          </a:p>
        </p:txBody>
      </p:sp>
      <p:sp>
        <p:nvSpPr>
          <p:cNvPr id="5" name="Footer Placeholder 4"/>
          <p:cNvSpPr>
            <a:spLocks noGrp="1"/>
          </p:cNvSpPr>
          <p:nvPr>
            <p:ph type="ftr" sz="quarter" idx="3"/>
          </p:nvPr>
        </p:nvSpPr>
        <p:spPr>
          <a:xfrm>
            <a:off x="6336001" y="4800865"/>
            <a:ext cx="3960000" cy="612000"/>
          </a:xfrm>
          <a:prstGeom prst="rect">
            <a:avLst/>
          </a:prstGeom>
        </p:spPr>
        <p:txBody>
          <a:bodyPr vert="horz" lIns="0" tIns="0" rIns="0" bIns="0" rtlCol="0" anchor="t" anchorCtr="0"/>
          <a:lstStyle>
            <a:lvl1pPr algn="r">
              <a:lnSpc>
                <a:spcPts val="2550"/>
              </a:lnSpc>
              <a:defRPr sz="2000">
                <a:solidFill>
                  <a:schemeClr val="accent4"/>
                </a:solidFill>
              </a:defRPr>
            </a:lvl1pPr>
          </a:lstStyle>
          <a:p>
            <a:r>
              <a:rPr lang="en-GB" dirty="0" smtClean="0">
                <a:solidFill>
                  <a:srgbClr val="00A7DE"/>
                </a:solidFill>
              </a:rPr>
              <a:t>Document title: Insert &gt; Header &amp; Footer</a:t>
            </a:r>
            <a:endParaRPr lang="en-GB" dirty="0">
              <a:solidFill>
                <a:srgbClr val="00A7DE"/>
              </a:solidFill>
            </a:endParaRPr>
          </a:p>
        </p:txBody>
      </p:sp>
      <p:sp>
        <p:nvSpPr>
          <p:cNvPr id="4" name="Date Placeholder 3"/>
          <p:cNvSpPr>
            <a:spLocks noGrp="1"/>
          </p:cNvSpPr>
          <p:nvPr>
            <p:ph type="dt" sz="half" idx="2"/>
          </p:nvPr>
        </p:nvSpPr>
        <p:spPr>
          <a:xfrm>
            <a:off x="6336001" y="4158000"/>
            <a:ext cx="3960000" cy="306000"/>
          </a:xfrm>
          <a:prstGeom prst="rect">
            <a:avLst/>
          </a:prstGeom>
        </p:spPr>
        <p:txBody>
          <a:bodyPr vert="horz" lIns="0" tIns="0" rIns="0" bIns="0" rtlCol="0" anchor="t" anchorCtr="0"/>
          <a:lstStyle>
            <a:lvl1pPr algn="r">
              <a:lnSpc>
                <a:spcPct val="100000"/>
              </a:lnSpc>
              <a:defRPr sz="2000">
                <a:solidFill>
                  <a:schemeClr val="accent4"/>
                </a:solidFill>
              </a:defRPr>
            </a:lvl1pPr>
          </a:lstStyle>
          <a:p>
            <a:endParaRPr lang="en-GB" dirty="0">
              <a:solidFill>
                <a:srgbClr val="00A7DE"/>
              </a:solidFill>
            </a:endParaRPr>
          </a:p>
        </p:txBody>
      </p:sp>
      <p:grpSp>
        <p:nvGrpSpPr>
          <p:cNvPr id="15" name="Group 14"/>
          <p:cNvGrpSpPr/>
          <p:nvPr/>
        </p:nvGrpSpPr>
        <p:grpSpPr>
          <a:xfrm>
            <a:off x="8394701" y="6837450"/>
            <a:ext cx="1906588" cy="466725"/>
            <a:chOff x="8394700" y="6818313"/>
            <a:chExt cx="1906588" cy="466725"/>
          </a:xfrm>
        </p:grpSpPr>
        <p:sp>
          <p:nvSpPr>
            <p:cNvPr id="1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1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2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2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sp>
          <p:nvSpPr>
            <p:cNvPr id="2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dirty="0">
                <a:solidFill>
                  <a:prstClr val="black"/>
                </a:solidFill>
              </a:endParaRPr>
            </a:p>
          </p:txBody>
        </p:sp>
      </p:grpSp>
    </p:spTree>
    <p:extLst>
      <p:ext uri="{BB962C8B-B14F-4D97-AF65-F5344CB8AC3E}">
        <p14:creationId xmlns:p14="http://schemas.microsoft.com/office/powerpoint/2010/main" val="294557555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Lst>
  <p:timing>
    <p:tnLst>
      <p:par>
        <p:cTn id="1" dur="indefinite" restart="never" nodeType="tmRoot"/>
      </p:par>
    </p:tnLst>
  </p:timing>
  <p:hf hdr="0" dt="0"/>
  <p:txStyles>
    <p:titleStyle>
      <a:lvl1pPr algn="r" defTabSz="1043056" rtl="0" eaLnBrk="1" latinLnBrk="0" hangingPunct="1">
        <a:lnSpc>
          <a:spcPts val="3570"/>
        </a:lnSpc>
        <a:spcBef>
          <a:spcPct val="0"/>
        </a:spcBef>
        <a:buNone/>
        <a:defRPr sz="3200" b="1" kern="1200">
          <a:solidFill>
            <a:schemeClr val="tx2"/>
          </a:solidFill>
          <a:latin typeface="+mj-lt"/>
          <a:ea typeface="+mj-ea"/>
          <a:cs typeface="+mj-cs"/>
        </a:defRPr>
      </a:lvl1pPr>
    </p:titleStyle>
    <p:bodyStyle>
      <a:lvl1pPr marL="0" indent="0" algn="r" defTabSz="1043056" rtl="0" eaLnBrk="1" latinLnBrk="0" hangingPunct="1">
        <a:lnSpc>
          <a:spcPct val="100000"/>
        </a:lnSpc>
        <a:spcBef>
          <a:spcPts val="0"/>
        </a:spcBef>
        <a:spcAft>
          <a:spcPts val="0"/>
        </a:spcAft>
        <a:buClr>
          <a:schemeClr val="tx2"/>
        </a:buClr>
        <a:buFont typeface="Proxima Nova Rg"/>
        <a:buNone/>
        <a:defRPr sz="2000" kern="1200">
          <a:solidFill>
            <a:schemeClr val="accent4"/>
          </a:solidFill>
          <a:latin typeface="+mn-lt"/>
          <a:ea typeface="+mn-ea"/>
          <a:cs typeface="+mn-cs"/>
        </a:defRPr>
      </a:lvl1pPr>
      <a:lvl2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2pPr>
      <a:lvl3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3pPr>
      <a:lvl4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4pPr>
      <a:lvl5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5pPr>
      <a:lvl6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a:solidFill>
            <a:schemeClr val="accent4"/>
          </a:solidFill>
          <a:latin typeface="+mn-lt"/>
          <a:ea typeface="+mn-ea"/>
          <a:cs typeface="+mn-cs"/>
        </a:defRPr>
      </a:lvl6pPr>
      <a:lvl7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7pPr>
      <a:lvl8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8pPr>
      <a:lvl9pPr marL="0" indent="0" algn="r" defTabSz="1043056" rtl="0" eaLnBrk="1" latinLnBrk="0" hangingPunct="1">
        <a:lnSpc>
          <a:spcPts val="2550"/>
        </a:lnSpc>
        <a:spcBef>
          <a:spcPts val="0"/>
        </a:spcBef>
        <a:spcAft>
          <a:spcPts val="0"/>
        </a:spcAft>
        <a:buClr>
          <a:schemeClr val="tx2"/>
        </a:buClr>
        <a:buFont typeface="Arial" panose="020B0604020202020204" pitchFamily="34" charset="0"/>
        <a:buNone/>
        <a:defRPr sz="2000" kern="1200" baseline="0">
          <a:solidFill>
            <a:schemeClr val="accent4"/>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173" y="344032"/>
            <a:ext cx="7033478" cy="764835"/>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35171" y="1508285"/>
            <a:ext cx="9223058" cy="506165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552214" y="7008173"/>
            <a:ext cx="2406015" cy="402567"/>
          </a:xfrm>
          <a:prstGeom prst="rect">
            <a:avLst/>
          </a:prstGeom>
        </p:spPr>
        <p:txBody>
          <a:bodyPr vert="horz" lIns="91440" tIns="45720" rIns="91440" bIns="45720" rtlCol="0" anchor="ctr"/>
          <a:lstStyle>
            <a:lvl1pPr algn="r">
              <a:defRPr sz="877">
                <a:solidFill>
                  <a:schemeClr val="accent3"/>
                </a:solidFill>
              </a:defRPr>
            </a:lvl1pPr>
          </a:lstStyle>
          <a:p>
            <a:fld id="{9B300B1C-C1E4-8748-BE64-222004E90874}" type="slidenum">
              <a:rPr lang="en-US" smtClean="0"/>
              <a:pPr/>
              <a:t>‹#›</a:t>
            </a:fld>
            <a:endParaRPr lang="en-US" dirty="0"/>
          </a:p>
        </p:txBody>
      </p:sp>
      <p:pic>
        <p:nvPicPr>
          <p:cNvPr id="7" name="Picture 6"/>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350470" y="567681"/>
            <a:ext cx="1607760" cy="278028"/>
          </a:xfrm>
          <a:prstGeom prst="rect">
            <a:avLst/>
          </a:prstGeom>
        </p:spPr>
      </p:pic>
    </p:spTree>
    <p:extLst>
      <p:ext uri="{BB962C8B-B14F-4D97-AF65-F5344CB8AC3E}">
        <p14:creationId xmlns:p14="http://schemas.microsoft.com/office/powerpoint/2010/main" val="422118774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Lst>
  <p:hf sldNum="0" hdr="0" ftr="0" dt="0"/>
  <p:txStyles>
    <p:titleStyle>
      <a:lvl1pPr algn="l" defTabSz="801980" rtl="0" eaLnBrk="1" latinLnBrk="0" hangingPunct="1">
        <a:lnSpc>
          <a:spcPct val="90000"/>
        </a:lnSpc>
        <a:spcBef>
          <a:spcPct val="0"/>
        </a:spcBef>
        <a:buNone/>
        <a:defRPr sz="2544" b="0" i="0" kern="1200">
          <a:solidFill>
            <a:srgbClr val="5F2167"/>
          </a:solidFill>
          <a:latin typeface="Rockwell Nova Light" charset="0"/>
          <a:ea typeface="Rockwell Nova Light" charset="0"/>
          <a:cs typeface="Rockwell Nova Light" charset="0"/>
        </a:defRPr>
      </a:lvl1pPr>
    </p:titleStyle>
    <p:bodyStyle>
      <a:lvl1pPr marL="200495" indent="-200495" algn="l" defTabSz="801980" rtl="0" eaLnBrk="1" latinLnBrk="0" hangingPunct="1">
        <a:lnSpc>
          <a:spcPct val="90000"/>
        </a:lnSpc>
        <a:spcBef>
          <a:spcPts val="877"/>
        </a:spcBef>
        <a:buFont typeface=".AppleSystemUIFont" charset="-120"/>
        <a:buChar char="-"/>
        <a:defRPr sz="1754" kern="1200">
          <a:solidFill>
            <a:schemeClr val="tx1"/>
          </a:solidFill>
          <a:latin typeface="+mn-lt"/>
          <a:ea typeface="+mn-ea"/>
          <a:cs typeface="+mn-cs"/>
        </a:defRPr>
      </a:lvl1pPr>
      <a:lvl2pPr marL="601485" indent="-200495" algn="l" defTabSz="801980" rtl="0" eaLnBrk="1" latinLnBrk="0" hangingPunct="1">
        <a:lnSpc>
          <a:spcPct val="90000"/>
        </a:lnSpc>
        <a:spcBef>
          <a:spcPts val="439"/>
        </a:spcBef>
        <a:buFont typeface=".AppleSystemUIFont" charset="-120"/>
        <a:buChar char="-"/>
        <a:defRPr sz="1754" kern="1200">
          <a:solidFill>
            <a:schemeClr val="tx1"/>
          </a:solidFill>
          <a:latin typeface="+mn-lt"/>
          <a:ea typeface="+mn-ea"/>
          <a:cs typeface="+mn-cs"/>
        </a:defRPr>
      </a:lvl2pPr>
      <a:lvl3pPr marL="1002474" indent="-200495" algn="l" defTabSz="801980" rtl="0" eaLnBrk="1" latinLnBrk="0" hangingPunct="1">
        <a:lnSpc>
          <a:spcPct val="90000"/>
        </a:lnSpc>
        <a:spcBef>
          <a:spcPts val="439"/>
        </a:spcBef>
        <a:buFont typeface=".AppleSystemUIFont" charset="-120"/>
        <a:buChar char="-"/>
        <a:defRPr sz="1579" kern="1200">
          <a:solidFill>
            <a:schemeClr val="tx1"/>
          </a:solidFill>
          <a:latin typeface="+mn-lt"/>
          <a:ea typeface="+mn-ea"/>
          <a:cs typeface="+mn-cs"/>
        </a:defRPr>
      </a:lvl3pPr>
      <a:lvl4pPr marL="1403465" indent="-200495" algn="l" defTabSz="801980" rtl="0" eaLnBrk="1" latinLnBrk="0" hangingPunct="1">
        <a:lnSpc>
          <a:spcPct val="90000"/>
        </a:lnSpc>
        <a:spcBef>
          <a:spcPts val="439"/>
        </a:spcBef>
        <a:buFont typeface=".AppleSystemUIFont" charset="-120"/>
        <a:buChar char="-"/>
        <a:defRPr sz="1403" kern="1200">
          <a:solidFill>
            <a:schemeClr val="tx1"/>
          </a:solidFill>
          <a:latin typeface="+mn-lt"/>
          <a:ea typeface="+mn-ea"/>
          <a:cs typeface="+mn-cs"/>
        </a:defRPr>
      </a:lvl4pPr>
      <a:lvl5pPr marL="1804456" indent="-200495" algn="l" defTabSz="801980" rtl="0" eaLnBrk="1" latinLnBrk="0" hangingPunct="1">
        <a:lnSpc>
          <a:spcPct val="90000"/>
        </a:lnSpc>
        <a:spcBef>
          <a:spcPts val="439"/>
        </a:spcBef>
        <a:buFont typeface=".AppleSystemUIFont" charset="-120"/>
        <a:buChar char="-"/>
        <a:defRPr sz="1403" kern="1200">
          <a:solidFill>
            <a:schemeClr val="tx1"/>
          </a:solidFill>
          <a:latin typeface="+mn-lt"/>
          <a:ea typeface="+mn-ea"/>
          <a:cs typeface="+mn-cs"/>
        </a:defRPr>
      </a:lvl5pPr>
      <a:lvl6pPr marL="2205445" indent="-200495" algn="l" defTabSz="80198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436" indent="-200495" algn="l" defTabSz="80198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426" indent="-200495" algn="l" defTabSz="80198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416" indent="-200495" algn="l" defTabSz="80198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1980" rtl="0" eaLnBrk="1" latinLnBrk="0" hangingPunct="1">
        <a:defRPr sz="1579" kern="1200">
          <a:solidFill>
            <a:schemeClr val="tx1"/>
          </a:solidFill>
          <a:latin typeface="+mn-lt"/>
          <a:ea typeface="+mn-ea"/>
          <a:cs typeface="+mn-cs"/>
        </a:defRPr>
      </a:lvl1pPr>
      <a:lvl2pPr marL="400991" algn="l" defTabSz="801980" rtl="0" eaLnBrk="1" latinLnBrk="0" hangingPunct="1">
        <a:defRPr sz="1579" kern="1200">
          <a:solidFill>
            <a:schemeClr val="tx1"/>
          </a:solidFill>
          <a:latin typeface="+mn-lt"/>
          <a:ea typeface="+mn-ea"/>
          <a:cs typeface="+mn-cs"/>
        </a:defRPr>
      </a:lvl2pPr>
      <a:lvl3pPr marL="801980" algn="l" defTabSz="801980" rtl="0" eaLnBrk="1" latinLnBrk="0" hangingPunct="1">
        <a:defRPr sz="1579" kern="1200">
          <a:solidFill>
            <a:schemeClr val="tx1"/>
          </a:solidFill>
          <a:latin typeface="+mn-lt"/>
          <a:ea typeface="+mn-ea"/>
          <a:cs typeface="+mn-cs"/>
        </a:defRPr>
      </a:lvl3pPr>
      <a:lvl4pPr marL="1202971" algn="l" defTabSz="801980" rtl="0" eaLnBrk="1" latinLnBrk="0" hangingPunct="1">
        <a:defRPr sz="1579" kern="1200">
          <a:solidFill>
            <a:schemeClr val="tx1"/>
          </a:solidFill>
          <a:latin typeface="+mn-lt"/>
          <a:ea typeface="+mn-ea"/>
          <a:cs typeface="+mn-cs"/>
        </a:defRPr>
      </a:lvl4pPr>
      <a:lvl5pPr marL="1603961" algn="l" defTabSz="801980" rtl="0" eaLnBrk="1" latinLnBrk="0" hangingPunct="1">
        <a:defRPr sz="1579" kern="1200">
          <a:solidFill>
            <a:schemeClr val="tx1"/>
          </a:solidFill>
          <a:latin typeface="+mn-lt"/>
          <a:ea typeface="+mn-ea"/>
          <a:cs typeface="+mn-cs"/>
        </a:defRPr>
      </a:lvl5pPr>
      <a:lvl6pPr marL="2004951" algn="l" defTabSz="801980" rtl="0" eaLnBrk="1" latinLnBrk="0" hangingPunct="1">
        <a:defRPr sz="1579" kern="1200">
          <a:solidFill>
            <a:schemeClr val="tx1"/>
          </a:solidFill>
          <a:latin typeface="+mn-lt"/>
          <a:ea typeface="+mn-ea"/>
          <a:cs typeface="+mn-cs"/>
        </a:defRPr>
      </a:lvl6pPr>
      <a:lvl7pPr marL="2405940" algn="l" defTabSz="801980" rtl="0" eaLnBrk="1" latinLnBrk="0" hangingPunct="1">
        <a:defRPr sz="1579" kern="1200">
          <a:solidFill>
            <a:schemeClr val="tx1"/>
          </a:solidFill>
          <a:latin typeface="+mn-lt"/>
          <a:ea typeface="+mn-ea"/>
          <a:cs typeface="+mn-cs"/>
        </a:defRPr>
      </a:lvl7pPr>
      <a:lvl8pPr marL="2806931" algn="l" defTabSz="801980" rtl="0" eaLnBrk="1" latinLnBrk="0" hangingPunct="1">
        <a:defRPr sz="1579" kern="1200">
          <a:solidFill>
            <a:schemeClr val="tx1"/>
          </a:solidFill>
          <a:latin typeface="+mn-lt"/>
          <a:ea typeface="+mn-ea"/>
          <a:cs typeface="+mn-cs"/>
        </a:defRPr>
      </a:lvl8pPr>
      <a:lvl9pPr marL="3207921" algn="l" defTabSz="801980" rtl="0" eaLnBrk="1" latinLnBrk="0" hangingPunct="1">
        <a:defRPr sz="1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uk/url?sa=i&amp;rct=j&amp;q=&amp;esrc=s&amp;source=images&amp;cd=&amp;cad=rja&amp;uact=8&amp;ved=2ahUKEwjK0dPLnYXZAhUrDMAKHaZBAUwQjRx6BAgAEAY&amp;url=http://www.paqs2017.com/event-schedule/afternoon-break-poster-sessions&amp;psig=AOvVaw0Aenffx5JoxB6nYDVt71cn&amp;ust=1517592144143631" TargetMode="Externa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google.co.uk/url?sa=i&amp;rct=j&amp;q=&amp;esrc=s&amp;source=images&amp;cd=&amp;cad=rja&amp;uact=8&amp;ved=2ahUKEwiU1_7vnIXZAhXLDcAKHXJMCwkQjRx6BAgAEAY&amp;url=https://kimballes.seattleschools.org/school_involvement/become_a_lunch_volunteer&amp;psig=AOvVaw24Hu6D0rcZ4tppBkTlpSsH&amp;ust=1517591840631215" TargetMode="Externa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47.xml"/><Relationship Id="rId4" Type="http://schemas.openxmlformats.org/officeDocument/2006/relationships/image" Target="../media/image16.jpe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www.ofgem.gov.uk/publications-and-updates/ofgem-strategic-narrative-2019-23" TargetMode="External"/><Relationship Id="rId2" Type="http://schemas.openxmlformats.org/officeDocument/2006/relationships/notesSlide" Target="../notesSlides/notesSlide6.xml"/><Relationship Id="rId1" Type="http://schemas.openxmlformats.org/officeDocument/2006/relationships/slideLayout" Target="../slideLayouts/slideLayout50.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0.xml"/><Relationship Id="rId6" Type="http://schemas.openxmlformats.org/officeDocument/2006/relationships/hyperlink" Target="https://es.catapult.org.uk/news/energy-data-taskforce-report/" TargetMode="External"/><Relationship Id="rId5" Type="http://schemas.openxmlformats.org/officeDocument/2006/relationships/image" Target="../media/image19.jpeg"/><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4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21.png"/><Relationship Id="rId7"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50.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50.xml"/><Relationship Id="rId5" Type="http://schemas.openxmlformats.org/officeDocument/2006/relationships/image" Target="../media/image19.jpeg"/><Relationship Id="rId4" Type="http://schemas.openxmlformats.org/officeDocument/2006/relationships/image" Target="../media/image18.jpeg"/></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apply-for-innovation-funding.service.gov.uk/competition/491/overview" TargetMode="External"/><Relationship Id="rId2" Type="http://schemas.openxmlformats.org/officeDocument/2006/relationships/notesSlide" Target="../notesSlides/notesSlide10.xml"/><Relationship Id="rId1" Type="http://schemas.openxmlformats.org/officeDocument/2006/relationships/slideLayout" Target="../slideLayouts/slideLayout50.xml"/><Relationship Id="rId6" Type="http://schemas.openxmlformats.org/officeDocument/2006/relationships/hyperlink" Target="https://www.ofgem.gov.uk/about-us/ofgem-data-and-cyber-security" TargetMode="External"/><Relationship Id="rId5" Type="http://schemas.openxmlformats.org/officeDocument/2006/relationships/image" Target="../media/image19.jpeg"/><Relationship Id="rId4" Type="http://schemas.openxmlformats.org/officeDocument/2006/relationships/image" Target="../media/image18.jpeg"/></Relationships>
</file>

<file path=ppt/slides/_rels/slide43.xml.rels><?xml version="1.0" encoding="UTF-8" standalone="yes"?>
<Relationships xmlns="http://schemas.openxmlformats.org/package/2006/relationships"><Relationship Id="rId8" Type="http://schemas.openxmlformats.org/officeDocument/2006/relationships/hyperlink" Target="https://www.ofgem.gov.uk/publications-and-updates/ofgem-position-paper-distribution-system-operation-our-approach-and-regulatory-priorities" TargetMode="External"/><Relationship Id="rId13" Type="http://schemas.openxmlformats.org/officeDocument/2006/relationships/hyperlink" Target="https://www.ofgem.gov.uk/publications-and-updates/statutory-consultation-post-2020-smart-meter-rollout-reporting-requirements" TargetMode="External"/><Relationship Id="rId3" Type="http://schemas.openxmlformats.org/officeDocument/2006/relationships/image" Target="../media/image17.png"/><Relationship Id="rId7" Type="http://schemas.openxmlformats.org/officeDocument/2006/relationships/hyperlink" Target="https://www.ofgem.gov.uk/publications-and-updates/open-letter-riio-2-framework" TargetMode="External"/><Relationship Id="rId12" Type="http://schemas.openxmlformats.org/officeDocument/2006/relationships/hyperlink" Target="https://www.ofgem.gov.uk/publications-and-updates/guidance-anaerobic-digestion-generators-seg-sustainability-criteria-and-reporting-requirements" TargetMode="External"/><Relationship Id="rId2" Type="http://schemas.openxmlformats.org/officeDocument/2006/relationships/notesSlide" Target="../notesSlides/notesSlide11.xml"/><Relationship Id="rId1" Type="http://schemas.openxmlformats.org/officeDocument/2006/relationships/slideLayout" Target="../slideLayouts/slideLayout50.xml"/><Relationship Id="rId6" Type="http://schemas.openxmlformats.org/officeDocument/2006/relationships/hyperlink" Target="https://www.ofgem.gov.uk/publications-and-updates/switching-programme-and-retail-code-consolidation-proposed-changes-licences-and-industry-codes" TargetMode="External"/><Relationship Id="rId11" Type="http://schemas.openxmlformats.org/officeDocument/2006/relationships/hyperlink" Target="https://www.ofgem.gov.uk/publications-and-updates/rec-technical-specification-approach-consultation" TargetMode="External"/><Relationship Id="rId5" Type="http://schemas.openxmlformats.org/officeDocument/2006/relationships/image" Target="../media/image19.jpeg"/><Relationship Id="rId10" Type="http://schemas.openxmlformats.org/officeDocument/2006/relationships/hyperlink" Target="https://www.ofgem.gov.uk/publications-and-updates/key-enablers-dso-programme-work-and-long-term-development-statement" TargetMode="External"/><Relationship Id="rId4" Type="http://schemas.openxmlformats.org/officeDocument/2006/relationships/image" Target="../media/image18.jpeg"/><Relationship Id="rId9" Type="http://schemas.openxmlformats.org/officeDocument/2006/relationships/hyperlink" Target="https://www.ofgem.gov.uk/publications-and-updates/riio-2-business-plans-guidance-document"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51.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9.jpeg"/><Relationship Id="rId4" Type="http://schemas.openxmlformats.org/officeDocument/2006/relationships/diagramLayout" Target="../diagrams/layout4.xml"/><Relationship Id="rId9" Type="http://schemas.openxmlformats.org/officeDocument/2006/relationships/image" Target="../media/image18.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hyperlink" Target="https://www.elexon.co.uk/mod-proposal/p114-entitlement-of-licence-exemptable-generators-legs-and-other-non-trading-parties-to-bsc-membership-without-evidence-of-trading/" TargetMode="External"/><Relationship Id="rId2" Type="http://schemas.openxmlformats.org/officeDocument/2006/relationships/hyperlink" Target="https://www.elexon.co.uk/mod-proposal/p030-availability-of-market-information-to-b-s-c-parties-and-non-b-s-c-parties/" TargetMode="External"/><Relationship Id="rId1" Type="http://schemas.openxmlformats.org/officeDocument/2006/relationships/slideLayout" Target="../slideLayouts/slideLayout4.xml"/><Relationship Id="rId5" Type="http://schemas.openxmlformats.org/officeDocument/2006/relationships/hyperlink" Target="https://www.elexon.co.uk/meeting/bsc-panel-294/" TargetMode="External"/><Relationship Id="rId4" Type="http://schemas.openxmlformats.org/officeDocument/2006/relationships/hyperlink" Target="https://www.elexon.co.uk/mod-proposal/p31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5859624" y="2880000"/>
            <a:ext cx="4437677" cy="936000"/>
          </a:xfrm>
        </p:spPr>
        <p:txBody>
          <a:bodyPr/>
          <a:lstStyle/>
          <a:p>
            <a:r>
              <a:rPr lang="en-GB" dirty="0" smtClean="0"/>
              <a:t>P398 – Increasing access to open data</a:t>
            </a:r>
            <a:endParaRPr lang="en-GB" dirty="0"/>
          </a:p>
        </p:txBody>
      </p:sp>
      <p:sp>
        <p:nvSpPr>
          <p:cNvPr id="14" name="Text Placeholder 13"/>
          <p:cNvSpPr>
            <a:spLocks noGrp="1"/>
          </p:cNvSpPr>
          <p:nvPr>
            <p:ph type="body" sz="quarter" idx="11"/>
          </p:nvPr>
        </p:nvSpPr>
        <p:spPr/>
        <p:txBody>
          <a:bodyPr/>
          <a:lstStyle/>
          <a:p>
            <a:r>
              <a:rPr lang="en-GB" dirty="0" smtClean="0"/>
              <a:t>16 January 2020</a:t>
            </a:r>
            <a:endParaRPr lang="en-GB" dirty="0"/>
          </a:p>
        </p:txBody>
      </p:sp>
      <p:sp>
        <p:nvSpPr>
          <p:cNvPr id="16" name="Text Placeholder 15"/>
          <p:cNvSpPr>
            <a:spLocks noGrp="1"/>
          </p:cNvSpPr>
          <p:nvPr>
            <p:ph type="body" sz="quarter" idx="14"/>
          </p:nvPr>
        </p:nvSpPr>
        <p:spPr/>
        <p:txBody>
          <a:bodyPr/>
          <a:lstStyle/>
          <a:p>
            <a:r>
              <a:rPr lang="en-GB" dirty="0" smtClean="0"/>
              <a:t>Workgroup meeting one</a:t>
            </a:r>
            <a:endParaRPr lang="en-GB" dirty="0"/>
          </a:p>
        </p:txBody>
      </p:sp>
      <p:sp>
        <p:nvSpPr>
          <p:cNvPr id="17" name="Text Placeholder 16"/>
          <p:cNvSpPr>
            <a:spLocks noGrp="1"/>
          </p:cNvSpPr>
          <p:nvPr>
            <p:ph type="body" sz="quarter" idx="15"/>
          </p:nvPr>
        </p:nvSpPr>
        <p:spPr/>
        <p:txBody>
          <a:bodyPr/>
          <a:lstStyle/>
          <a:p>
            <a:r>
              <a:rPr lang="en-GB" dirty="0" smtClean="0"/>
              <a:t>Public</a:t>
            </a:r>
            <a:endParaRPr lang="en-GB" dirty="0"/>
          </a:p>
        </p:txBody>
      </p:sp>
      <p:sp>
        <p:nvSpPr>
          <p:cNvPr id="7" name="TextBox 6"/>
          <p:cNvSpPr txBox="1"/>
          <p:nvPr/>
        </p:nvSpPr>
        <p:spPr>
          <a:xfrm>
            <a:off x="416571" y="1856509"/>
            <a:ext cx="4935681" cy="615553"/>
          </a:xfrm>
          <a:prstGeom prst="rect">
            <a:avLst/>
          </a:prstGeom>
          <a:noFill/>
        </p:spPr>
        <p:txBody>
          <a:bodyPr wrap="square" lIns="0" tIns="0" rIns="0" bIns="0" rtlCol="0">
            <a:spAutoFit/>
          </a:bodyPr>
          <a:lstStyle/>
          <a:p>
            <a:pPr>
              <a:lnSpc>
                <a:spcPts val="2100"/>
              </a:lnSpc>
              <a:spcAft>
                <a:spcPts val="560"/>
              </a:spcAft>
            </a:pPr>
            <a:r>
              <a:rPr lang="en-GB" sz="2000" b="1" dirty="0" smtClean="0">
                <a:solidFill>
                  <a:schemeClr val="bg1"/>
                </a:solidFill>
              </a:rPr>
              <a:t>Wi-Fi: ELEXON-GUEST</a:t>
            </a:r>
          </a:p>
          <a:p>
            <a:pPr>
              <a:lnSpc>
                <a:spcPts val="2100"/>
              </a:lnSpc>
              <a:spcAft>
                <a:spcPts val="560"/>
              </a:spcAft>
            </a:pPr>
            <a:r>
              <a:rPr lang="en-GB" sz="2000" b="1" dirty="0" smtClean="0">
                <a:solidFill>
                  <a:schemeClr val="bg1"/>
                </a:solidFill>
              </a:rPr>
              <a:t>Today’s passcode</a:t>
            </a:r>
            <a:r>
              <a:rPr lang="en-GB" sz="2000" b="1" smtClean="0">
                <a:solidFill>
                  <a:schemeClr val="bg1"/>
                </a:solidFill>
              </a:rPr>
              <a:t>: </a:t>
            </a:r>
            <a:r>
              <a:rPr lang="en-GB" sz="2000" b="1" smtClean="0">
                <a:solidFill>
                  <a:schemeClr val="bg1"/>
                </a:solidFill>
              </a:rPr>
              <a:t>Newbury-Park</a:t>
            </a:r>
            <a:endParaRPr lang="en-GB" sz="2000" b="1" dirty="0" smtClean="0">
              <a:solidFill>
                <a:schemeClr val="bg1"/>
              </a:solidFill>
            </a:endParaRPr>
          </a:p>
        </p:txBody>
      </p:sp>
    </p:spTree>
    <p:extLst>
      <p:ext uri="{BB962C8B-B14F-4D97-AF65-F5344CB8AC3E}">
        <p14:creationId xmlns:p14="http://schemas.microsoft.com/office/powerpoint/2010/main" val="3759723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why P398…</a:t>
            </a:r>
            <a:endParaRPr lang="en-GB" dirty="0"/>
          </a:p>
        </p:txBody>
      </p:sp>
      <p:sp>
        <p:nvSpPr>
          <p:cNvPr id="3" name="Text Placeholder 2"/>
          <p:cNvSpPr>
            <a:spLocks noGrp="1"/>
          </p:cNvSpPr>
          <p:nvPr>
            <p:ph type="body" sz="quarter" idx="12"/>
          </p:nvPr>
        </p:nvSpPr>
        <p:spPr>
          <a:xfrm>
            <a:off x="395999" y="1155700"/>
            <a:ext cx="9900000" cy="6079987"/>
          </a:xfrm>
        </p:spPr>
        <p:txBody>
          <a:bodyPr/>
          <a:lstStyle/>
          <a:p>
            <a:r>
              <a:rPr lang="en-GB" b="1" dirty="0" smtClean="0"/>
              <a:t>Issue</a:t>
            </a:r>
          </a:p>
          <a:p>
            <a:pPr lvl="1"/>
            <a:r>
              <a:rPr lang="en-GB" dirty="0" smtClean="0"/>
              <a:t>Provisions within the BSC do not purport BSC data to be as open as it could be and, unless we enact the EDTF’s recommendations ourselves, changes may be imposed on us by Ofgem/BEIS</a:t>
            </a:r>
          </a:p>
          <a:p>
            <a:endParaRPr lang="en-GB" dirty="0"/>
          </a:p>
          <a:p>
            <a:r>
              <a:rPr lang="en-GB" b="1" dirty="0" smtClean="0"/>
              <a:t>Proposed solution</a:t>
            </a:r>
          </a:p>
          <a:p>
            <a:pPr lvl="1"/>
            <a:r>
              <a:rPr lang="en-GB" dirty="0" smtClean="0"/>
              <a:t>Amend the BSC so that all data is presumed open and will become available once approve by the Panel</a:t>
            </a:r>
          </a:p>
          <a:p>
            <a:pPr lvl="1"/>
            <a:r>
              <a:rPr lang="en-GB" dirty="0" smtClean="0"/>
              <a:t>Design processes for assessing and processing data requests in an open and transparent manner</a:t>
            </a:r>
          </a:p>
          <a:p>
            <a:r>
              <a:rPr lang="en-GB" dirty="0"/>
              <a:t>This part of our response to EDTF’s recommendation has several advantages: </a:t>
            </a:r>
          </a:p>
          <a:p>
            <a:pPr lvl="1"/>
            <a:r>
              <a:rPr lang="en-GB" dirty="0"/>
              <a:t>Sets the standards of best practice for the industry</a:t>
            </a:r>
          </a:p>
          <a:p>
            <a:pPr lvl="1"/>
            <a:r>
              <a:rPr lang="en-GB" dirty="0"/>
              <a:t>Pro-activeness allows us to do the best for Parties </a:t>
            </a:r>
          </a:p>
          <a:p>
            <a:pPr lvl="1"/>
            <a:r>
              <a:rPr lang="en-GB" dirty="0"/>
              <a:t>Allows Parties to help develop a solution that works for them</a:t>
            </a:r>
          </a:p>
          <a:p>
            <a:pPr lvl="1"/>
            <a:endParaRPr lang="en-GB" dirty="0" smtClean="0"/>
          </a:p>
        </p:txBody>
      </p:sp>
    </p:spTree>
    <p:extLst>
      <p:ext uri="{BB962C8B-B14F-4D97-AF65-F5344CB8AC3E}">
        <p14:creationId xmlns:p14="http://schemas.microsoft.com/office/powerpoint/2010/main" val="99037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data?</a:t>
            </a:r>
            <a:endParaRPr lang="en-GB" dirty="0"/>
          </a:p>
        </p:txBody>
      </p:sp>
      <p:sp>
        <p:nvSpPr>
          <p:cNvPr id="3" name="Text Placeholder 2"/>
          <p:cNvSpPr>
            <a:spLocks noGrp="1"/>
          </p:cNvSpPr>
          <p:nvPr>
            <p:ph type="body" sz="quarter" idx="14"/>
          </p:nvPr>
        </p:nvSpPr>
        <p:spPr/>
        <p:txBody>
          <a:bodyPr/>
          <a:lstStyle/>
          <a:p>
            <a:r>
              <a:rPr lang="en-GB" dirty="0" smtClean="0"/>
              <a:t>Chris Wood/Jeremy Caplin</a:t>
            </a:r>
            <a:endParaRPr lang="en-GB" dirty="0"/>
          </a:p>
        </p:txBody>
      </p:sp>
    </p:spTree>
    <p:extLst>
      <p:ext uri="{BB962C8B-B14F-4D97-AF65-F5344CB8AC3E}">
        <p14:creationId xmlns:p14="http://schemas.microsoft.com/office/powerpoint/2010/main" val="1627897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what do we actually mean by ‘data’?</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12</a:t>
            </a:fld>
            <a:endParaRPr lang="en-GB" dirty="0"/>
          </a:p>
        </p:txBody>
      </p:sp>
      <p:pic>
        <p:nvPicPr>
          <p:cNvPr id="2050" name="Picture 2" descr="Blog series on innovative break-out sessions (1/3): INVOLVE! Stakeholder Mapping for Drinking Water Progra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75" y="271106"/>
            <a:ext cx="9899650" cy="7290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1488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what do we actually mean by ‘data’?</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13</a:t>
            </a:fld>
            <a:endParaRPr lang="en-GB" dirty="0"/>
          </a:p>
        </p:txBody>
      </p:sp>
      <p:sp>
        <p:nvSpPr>
          <p:cNvPr id="5" name="Text Placeholder 4"/>
          <p:cNvSpPr>
            <a:spLocks noGrp="1"/>
          </p:cNvSpPr>
          <p:nvPr>
            <p:ph type="body" sz="quarter" idx="12"/>
          </p:nvPr>
        </p:nvSpPr>
        <p:spPr>
          <a:xfrm>
            <a:off x="398145" y="1176176"/>
            <a:ext cx="9900000" cy="5543549"/>
          </a:xfrm>
        </p:spPr>
        <p:txBody>
          <a:bodyPr/>
          <a:lstStyle/>
          <a:p>
            <a:r>
              <a:rPr lang="en-GB" dirty="0" smtClean="0"/>
              <a:t>Time for you to give us your thoughts</a:t>
            </a:r>
          </a:p>
          <a:p>
            <a:endParaRPr lang="en-GB" dirty="0"/>
          </a:p>
          <a:p>
            <a:r>
              <a:rPr lang="en-GB" dirty="0"/>
              <a:t>What can be classified as ‘data’</a:t>
            </a:r>
          </a:p>
          <a:p>
            <a:endParaRPr lang="en-GB" dirty="0" smtClean="0"/>
          </a:p>
          <a:p>
            <a:r>
              <a:rPr lang="en-GB" dirty="0" smtClean="0"/>
              <a:t>What are the principles of open data?</a:t>
            </a:r>
          </a:p>
          <a:p>
            <a:endParaRPr lang="en-GB" dirty="0"/>
          </a:p>
          <a:p>
            <a:endParaRPr lang="en-GB" dirty="0"/>
          </a:p>
          <a:p>
            <a:r>
              <a:rPr lang="en-GB" dirty="0" smtClean="0"/>
              <a:t>What </a:t>
            </a:r>
            <a:r>
              <a:rPr lang="en-GB" dirty="0"/>
              <a:t>s</a:t>
            </a:r>
            <a:r>
              <a:rPr lang="en-GB" dirty="0" smtClean="0"/>
              <a:t>hould/shouldn’t we release</a:t>
            </a:r>
            <a:r>
              <a:rPr lang="en-GB" dirty="0"/>
              <a:t>?</a:t>
            </a:r>
          </a:p>
        </p:txBody>
      </p:sp>
    </p:spTree>
    <p:extLst>
      <p:ext uri="{BB962C8B-B14F-4D97-AF65-F5344CB8AC3E}">
        <p14:creationId xmlns:p14="http://schemas.microsoft.com/office/powerpoint/2010/main" val="814932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BSC data is there</a:t>
            </a:r>
            <a:endParaRPr lang="en-GB" dirty="0"/>
          </a:p>
        </p:txBody>
      </p:sp>
      <p:sp>
        <p:nvSpPr>
          <p:cNvPr id="3" name="Text Placeholder 2"/>
          <p:cNvSpPr>
            <a:spLocks noGrp="1"/>
          </p:cNvSpPr>
          <p:nvPr>
            <p:ph type="body" sz="quarter" idx="14"/>
          </p:nvPr>
        </p:nvSpPr>
        <p:spPr/>
        <p:txBody>
          <a:bodyPr/>
          <a:lstStyle/>
          <a:p>
            <a:r>
              <a:rPr lang="en-GB" dirty="0" smtClean="0"/>
              <a:t>Chris Wood</a:t>
            </a:r>
            <a:endParaRPr lang="en-GB" dirty="0"/>
          </a:p>
        </p:txBody>
      </p:sp>
    </p:spTree>
    <p:extLst>
      <p:ext uri="{BB962C8B-B14F-4D97-AF65-F5344CB8AC3E}">
        <p14:creationId xmlns:p14="http://schemas.microsoft.com/office/powerpoint/2010/main" val="29406392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provided </a:t>
            </a:r>
            <a:r>
              <a:rPr lang="en-US" dirty="0"/>
              <a:t>to BSC Parties</a:t>
            </a:r>
            <a:br>
              <a:rPr lang="en-US" dirty="0"/>
            </a:br>
            <a:endParaRPr lang="en-GB" dirty="0"/>
          </a:p>
        </p:txBody>
      </p:sp>
      <p:graphicFrame>
        <p:nvGraphicFramePr>
          <p:cNvPr id="4" name="Diagram 3"/>
          <p:cNvGraphicFramePr/>
          <p:nvPr>
            <p:extLst>
              <p:ext uri="{D42A27DB-BD31-4B8C-83A1-F6EECF244321}">
                <p14:modId xmlns:p14="http://schemas.microsoft.com/office/powerpoint/2010/main" val="2883125093"/>
              </p:ext>
            </p:extLst>
          </p:nvPr>
        </p:nvGraphicFramePr>
        <p:xfrm>
          <a:off x="396876" y="1054358"/>
          <a:ext cx="9899649" cy="62608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09229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provided </a:t>
            </a:r>
            <a:r>
              <a:rPr lang="en-US" dirty="0"/>
              <a:t>to BSC Parties</a:t>
            </a:r>
            <a:br>
              <a:rPr lang="en-US" dirty="0"/>
            </a:br>
            <a:endParaRPr lang="en-GB" dirty="0"/>
          </a:p>
        </p:txBody>
      </p:sp>
      <p:graphicFrame>
        <p:nvGraphicFramePr>
          <p:cNvPr id="4" name="Diagram 3"/>
          <p:cNvGraphicFramePr/>
          <p:nvPr>
            <p:extLst>
              <p:ext uri="{D42A27DB-BD31-4B8C-83A1-F6EECF244321}">
                <p14:modId xmlns:p14="http://schemas.microsoft.com/office/powerpoint/2010/main" val="624162185"/>
              </p:ext>
            </p:extLst>
          </p:nvPr>
        </p:nvGraphicFramePr>
        <p:xfrm>
          <a:off x="396876" y="1054358"/>
          <a:ext cx="9899649" cy="62608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56964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provided </a:t>
            </a:r>
            <a:r>
              <a:rPr lang="en-US" dirty="0"/>
              <a:t>to BSC Parties</a:t>
            </a:r>
            <a:br>
              <a:rPr lang="en-US" dirty="0"/>
            </a:br>
            <a:endParaRPr lang="en-GB" dirty="0"/>
          </a:p>
        </p:txBody>
      </p:sp>
      <p:sp>
        <p:nvSpPr>
          <p:cNvPr id="5" name="Rectangle 4"/>
          <p:cNvSpPr/>
          <p:nvPr/>
        </p:nvSpPr>
        <p:spPr>
          <a:xfrm>
            <a:off x="393165" y="117225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ELEXON Insight Report</a:t>
            </a:r>
            <a:endParaRPr kumimoji="0" lang="en-GB" sz="1600" b="0" i="0" u="none" strike="noStrike" kern="1200" cap="none" spc="0" normalizeH="0" baseline="0" noProof="0" dirty="0">
              <a:ln>
                <a:noFill/>
              </a:ln>
              <a:effectLst/>
              <a:uLnTx/>
              <a:uFillTx/>
              <a:latin typeface="Tahoma"/>
              <a:ea typeface="+mn-ea"/>
              <a:cs typeface="+mn-cs"/>
            </a:endParaRPr>
          </a:p>
        </p:txBody>
      </p:sp>
      <p:sp>
        <p:nvSpPr>
          <p:cNvPr id="6" name="Rectangle 5"/>
          <p:cNvSpPr/>
          <p:nvPr/>
        </p:nvSpPr>
        <p:spPr>
          <a:xfrm>
            <a:off x="393165" y="154428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Trading Operations Report (TOR)</a:t>
            </a:r>
            <a:endParaRPr kumimoji="0" lang="en-GB" sz="1600" b="0" i="0" u="none" strike="noStrike" kern="1200" cap="none" spc="0" normalizeH="0" baseline="0" noProof="0" dirty="0">
              <a:ln>
                <a:noFill/>
              </a:ln>
              <a:effectLst/>
              <a:uLnTx/>
              <a:uFillTx/>
              <a:latin typeface="Tahoma"/>
              <a:ea typeface="+mn-ea"/>
              <a:cs typeface="+mn-cs"/>
            </a:endParaRPr>
          </a:p>
        </p:txBody>
      </p:sp>
      <p:sp>
        <p:nvSpPr>
          <p:cNvPr id="7" name="Rectangle 6"/>
          <p:cNvSpPr/>
          <p:nvPr/>
        </p:nvSpPr>
        <p:spPr>
          <a:xfrm>
            <a:off x="393165" y="1916313"/>
            <a:ext cx="4046789"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Credit Default Process (monitoring)</a:t>
            </a:r>
            <a:endParaRPr kumimoji="0" lang="en-GB" sz="1600" b="0" i="0" u="none" strike="noStrike" kern="1200" cap="none" spc="0" normalizeH="0" baseline="0" noProof="0" dirty="0">
              <a:ln>
                <a:noFill/>
              </a:ln>
              <a:effectLst/>
              <a:uLnTx/>
              <a:uFillTx/>
              <a:latin typeface="Tahoma"/>
              <a:ea typeface="+mn-ea"/>
              <a:cs typeface="+mn-cs"/>
            </a:endParaRPr>
          </a:p>
        </p:txBody>
      </p:sp>
      <p:sp>
        <p:nvSpPr>
          <p:cNvPr id="8" name="Rectangle 7"/>
          <p:cNvSpPr/>
          <p:nvPr/>
        </p:nvSpPr>
        <p:spPr>
          <a:xfrm>
            <a:off x="393165" y="228834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Calculation Parameter Reviews</a:t>
            </a:r>
            <a:endParaRPr kumimoji="0" lang="en-GB" sz="1600" b="0" i="0" u="none" strike="noStrike" kern="1200" cap="none" spc="0" normalizeH="0" baseline="0" noProof="0" dirty="0">
              <a:ln>
                <a:noFill/>
              </a:ln>
              <a:effectLst/>
              <a:uLnTx/>
              <a:uFillTx/>
              <a:latin typeface="Tahoma"/>
              <a:ea typeface="+mn-ea"/>
              <a:cs typeface="+mn-cs"/>
            </a:endParaRPr>
          </a:p>
        </p:txBody>
      </p:sp>
      <p:sp>
        <p:nvSpPr>
          <p:cNvPr id="9" name="Rectangle 8"/>
          <p:cNvSpPr/>
          <p:nvPr/>
        </p:nvSpPr>
        <p:spPr>
          <a:xfrm>
            <a:off x="393165" y="2660373"/>
            <a:ext cx="4693203"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Imbalance cash flow &amp; volume (analysis)</a:t>
            </a:r>
            <a:endParaRPr kumimoji="0" lang="en-GB" sz="1600" b="0" i="0" u="none" strike="noStrike" kern="1200" cap="none" spc="0" normalizeH="0" baseline="0" noProof="0" dirty="0">
              <a:ln>
                <a:noFill/>
              </a:ln>
              <a:effectLst/>
              <a:uLnTx/>
              <a:uFillTx/>
              <a:latin typeface="Tahoma"/>
              <a:ea typeface="+mn-ea"/>
              <a:cs typeface="+mn-cs"/>
            </a:endParaRPr>
          </a:p>
        </p:txBody>
      </p:sp>
      <p:sp>
        <p:nvSpPr>
          <p:cNvPr id="10" name="Rectangle 9"/>
          <p:cNvSpPr/>
          <p:nvPr/>
        </p:nvSpPr>
        <p:spPr>
          <a:xfrm>
            <a:off x="393165" y="303240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Company Monitoring Report</a:t>
            </a:r>
            <a:endParaRPr kumimoji="0" lang="en-GB" sz="1600" b="0" i="0" u="none" strike="noStrike" kern="1200" cap="none" spc="0" normalizeH="0" baseline="0" noProof="0" dirty="0">
              <a:ln>
                <a:noFill/>
              </a:ln>
              <a:effectLst/>
              <a:uLnTx/>
              <a:uFillTx/>
              <a:latin typeface="Tahoma"/>
              <a:ea typeface="+mn-ea"/>
              <a:cs typeface="+mn-cs"/>
            </a:endParaRPr>
          </a:p>
        </p:txBody>
      </p:sp>
      <p:sp>
        <p:nvSpPr>
          <p:cNvPr id="11" name="Rectangle 10"/>
          <p:cNvSpPr/>
          <p:nvPr/>
        </p:nvSpPr>
        <p:spPr>
          <a:xfrm>
            <a:off x="393165" y="340443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BSC Change Support (analysis)</a:t>
            </a:r>
            <a:endParaRPr kumimoji="0" lang="en-GB" sz="1600" b="0" i="0" u="none" strike="noStrike" kern="1200" cap="none" spc="0" normalizeH="0" baseline="0" noProof="0" dirty="0">
              <a:ln>
                <a:noFill/>
              </a:ln>
              <a:effectLst/>
              <a:uLnTx/>
              <a:uFillTx/>
              <a:latin typeface="Tahoma"/>
              <a:ea typeface="+mn-ea"/>
              <a:cs typeface="+mn-cs"/>
            </a:endParaRPr>
          </a:p>
        </p:txBody>
      </p:sp>
      <p:sp>
        <p:nvSpPr>
          <p:cNvPr id="12" name="Rectangle 11"/>
          <p:cNvSpPr/>
          <p:nvPr/>
        </p:nvSpPr>
        <p:spPr>
          <a:xfrm>
            <a:off x="393165" y="377646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Analysis from Customer Queries</a:t>
            </a:r>
            <a:endParaRPr kumimoji="0" lang="en-GB" sz="1600" b="0" i="0" u="none" strike="noStrike" kern="1200" cap="none" spc="0" normalizeH="0" baseline="0" noProof="0" dirty="0">
              <a:ln>
                <a:noFill/>
              </a:ln>
              <a:effectLst/>
              <a:uLnTx/>
              <a:uFillTx/>
              <a:latin typeface="Tahoma"/>
              <a:ea typeface="+mn-ea"/>
              <a:cs typeface="+mn-cs"/>
            </a:endParaRPr>
          </a:p>
        </p:txBody>
      </p:sp>
      <p:sp>
        <p:nvSpPr>
          <p:cNvPr id="13" name="Rectangle 12"/>
          <p:cNvSpPr/>
          <p:nvPr/>
        </p:nvSpPr>
        <p:spPr>
          <a:xfrm>
            <a:off x="393165" y="4148491"/>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Distributed Service Management (monitoring)</a:t>
            </a:r>
            <a:endParaRPr kumimoji="0" lang="en-GB" sz="1600" b="0" i="0" u="none" strike="noStrike" kern="1200" cap="none" spc="0" normalizeH="0" baseline="0" noProof="0" dirty="0">
              <a:ln>
                <a:noFill/>
              </a:ln>
              <a:effectLst/>
              <a:uLnTx/>
              <a:uFillTx/>
              <a:latin typeface="Tahoma"/>
              <a:ea typeface="+mn-ea"/>
              <a:cs typeface="+mn-cs"/>
            </a:endParaRPr>
          </a:p>
        </p:txBody>
      </p:sp>
      <p:sp>
        <p:nvSpPr>
          <p:cNvPr id="14" name="Rectangle 13"/>
          <p:cNvSpPr/>
          <p:nvPr/>
        </p:nvSpPr>
        <p:spPr>
          <a:xfrm>
            <a:off x="393165" y="4499228"/>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Risk Identification / Emerging Risk</a:t>
            </a:r>
            <a:endParaRPr kumimoji="0" lang="en-GB" sz="1600" b="0" i="0" u="none" strike="noStrike" kern="1200" cap="none" spc="0" normalizeH="0" baseline="0" noProof="0" dirty="0">
              <a:ln>
                <a:noFill/>
              </a:ln>
              <a:effectLst/>
              <a:uLnTx/>
              <a:uFillTx/>
              <a:latin typeface="Tahoma"/>
              <a:ea typeface="+mn-ea"/>
              <a:cs typeface="+mn-cs"/>
            </a:endParaRPr>
          </a:p>
        </p:txBody>
      </p:sp>
      <p:sp>
        <p:nvSpPr>
          <p:cNvPr id="15" name="Rectangle 14"/>
          <p:cNvSpPr/>
          <p:nvPr/>
        </p:nvSpPr>
        <p:spPr>
          <a:xfrm>
            <a:off x="393165" y="4866133"/>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Review Settlement Risks</a:t>
            </a:r>
            <a:endParaRPr kumimoji="0" lang="en-GB" sz="1600" b="0" i="0" u="none" strike="noStrike" kern="1200" cap="none" spc="0" normalizeH="0" baseline="0" noProof="0" dirty="0">
              <a:ln>
                <a:noFill/>
              </a:ln>
              <a:effectLst/>
              <a:uLnTx/>
              <a:uFillTx/>
              <a:latin typeface="Tahoma"/>
              <a:ea typeface="+mn-ea"/>
              <a:cs typeface="+mn-cs"/>
            </a:endParaRPr>
          </a:p>
        </p:txBody>
      </p:sp>
      <p:sp>
        <p:nvSpPr>
          <p:cNvPr id="16" name="Rectangle 15"/>
          <p:cNvSpPr/>
          <p:nvPr/>
        </p:nvSpPr>
        <p:spPr>
          <a:xfrm>
            <a:off x="393165" y="5233038"/>
            <a:ext cx="4046789"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Qualitative and Quantitative Analysis</a:t>
            </a:r>
            <a:endParaRPr kumimoji="0" lang="en-GB" sz="1600" b="0" i="0" u="none" strike="noStrike" kern="1200" cap="none" spc="0" normalizeH="0" baseline="0" noProof="0" dirty="0">
              <a:ln>
                <a:noFill/>
              </a:ln>
              <a:effectLst/>
              <a:uLnTx/>
              <a:uFillTx/>
              <a:latin typeface="Tahoma"/>
              <a:ea typeface="+mn-ea"/>
              <a:cs typeface="+mn-cs"/>
            </a:endParaRPr>
          </a:p>
        </p:txBody>
      </p:sp>
      <p:sp>
        <p:nvSpPr>
          <p:cNvPr id="17" name="Rectangle 16"/>
          <p:cNvSpPr/>
          <p:nvPr/>
        </p:nvSpPr>
        <p:spPr>
          <a:xfrm>
            <a:off x="393165" y="5599943"/>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Settlement Risk Register</a:t>
            </a:r>
            <a:endParaRPr kumimoji="0" lang="en-GB" sz="1600" b="0" i="0" u="none" strike="noStrike" kern="1200" cap="none" spc="0" normalizeH="0" baseline="0" noProof="0" dirty="0">
              <a:ln>
                <a:noFill/>
              </a:ln>
              <a:effectLst/>
              <a:uLnTx/>
              <a:uFillTx/>
              <a:latin typeface="Tahoma"/>
              <a:ea typeface="+mn-ea"/>
              <a:cs typeface="+mn-cs"/>
            </a:endParaRPr>
          </a:p>
        </p:txBody>
      </p:sp>
      <p:sp>
        <p:nvSpPr>
          <p:cNvPr id="18" name="Rectangle 17"/>
          <p:cNvSpPr/>
          <p:nvPr/>
        </p:nvSpPr>
        <p:spPr>
          <a:xfrm>
            <a:off x="393165" y="5966848"/>
            <a:ext cx="4693203"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Participant Reports (suppliers, agents, etc.)</a:t>
            </a:r>
          </a:p>
        </p:txBody>
      </p:sp>
      <p:sp>
        <p:nvSpPr>
          <p:cNvPr id="19" name="Rectangle 18"/>
          <p:cNvSpPr/>
          <p:nvPr/>
        </p:nvSpPr>
        <p:spPr>
          <a:xfrm>
            <a:off x="393165" y="6333753"/>
            <a:ext cx="4841140"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Data Enrichment (mostly manual)</a:t>
            </a:r>
            <a:endParaRPr kumimoji="0" lang="en-GB" sz="1600" b="0" i="0" u="none" strike="noStrike" kern="1200" cap="none" spc="0" normalizeH="0" baseline="0" noProof="0" dirty="0">
              <a:ln>
                <a:noFill/>
              </a:ln>
              <a:effectLst/>
              <a:uLnTx/>
              <a:uFillTx/>
              <a:latin typeface="Tahoma"/>
              <a:ea typeface="+mn-ea"/>
              <a:cs typeface="+mn-cs"/>
            </a:endParaRPr>
          </a:p>
        </p:txBody>
      </p:sp>
      <p:sp>
        <p:nvSpPr>
          <p:cNvPr id="20" name="Rectangle 19"/>
          <p:cNvSpPr/>
          <p:nvPr/>
        </p:nvSpPr>
        <p:spPr>
          <a:xfrm>
            <a:off x="393165" y="6700658"/>
            <a:ext cx="4675716" cy="344620"/>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Panel &amp; Committee Reporting (PAB, TDC)</a:t>
            </a:r>
            <a:endParaRPr kumimoji="0" lang="en-GB" sz="1600" b="0" i="0" u="none" strike="noStrike" kern="1200" cap="none" spc="0" normalizeH="0" baseline="0" noProof="0" dirty="0">
              <a:ln>
                <a:noFill/>
              </a:ln>
              <a:effectLst/>
              <a:uLnTx/>
              <a:uFillTx/>
              <a:latin typeface="Tahoma"/>
              <a:ea typeface="+mn-ea"/>
              <a:cs typeface="+mn-cs"/>
            </a:endParaRPr>
          </a:p>
        </p:txBody>
      </p:sp>
      <p:sp>
        <p:nvSpPr>
          <p:cNvPr id="21" name="Rectangle 20"/>
          <p:cNvSpPr/>
          <p:nvPr/>
        </p:nvSpPr>
        <p:spPr>
          <a:xfrm>
            <a:off x="393165" y="7073629"/>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Material Error Monitoring</a:t>
            </a:r>
            <a:endParaRPr kumimoji="0" lang="en-GB" sz="1600" b="0" i="0" u="none" strike="noStrike" kern="1200" cap="none" spc="0" normalizeH="0" baseline="0" noProof="0" dirty="0">
              <a:ln>
                <a:noFill/>
              </a:ln>
              <a:effectLst/>
              <a:uLnTx/>
              <a:uFillTx/>
              <a:latin typeface="Tahoma"/>
              <a:ea typeface="+mn-ea"/>
              <a:cs typeface="+mn-cs"/>
            </a:endParaRPr>
          </a:p>
        </p:txBody>
      </p:sp>
      <p:sp>
        <p:nvSpPr>
          <p:cNvPr id="22" name="Rectangle 21"/>
          <p:cNvSpPr/>
          <p:nvPr/>
        </p:nvSpPr>
        <p:spPr>
          <a:xfrm>
            <a:off x="4946504" y="1172253"/>
            <a:ext cx="4693205"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Internal Reports (i.e. trading disputes)</a:t>
            </a:r>
            <a:endParaRPr kumimoji="0" lang="en-GB" sz="1600" b="0" i="0" u="none" strike="noStrike" kern="1200" cap="none" spc="0" normalizeH="0" baseline="0" noProof="0" dirty="0">
              <a:ln>
                <a:noFill/>
              </a:ln>
              <a:effectLst/>
              <a:uLnTx/>
              <a:uFillTx/>
              <a:latin typeface="Tahoma"/>
              <a:ea typeface="+mn-ea"/>
              <a:cs typeface="+mn-cs"/>
            </a:endParaRPr>
          </a:p>
        </p:txBody>
      </p:sp>
      <p:sp>
        <p:nvSpPr>
          <p:cNvPr id="23" name="Rectangle 22"/>
          <p:cNvSpPr/>
          <p:nvPr/>
        </p:nvSpPr>
        <p:spPr>
          <a:xfrm>
            <a:off x="4946502" y="1539158"/>
            <a:ext cx="4693205"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Risk Evaluation Register/Methodology</a:t>
            </a:r>
            <a:endParaRPr kumimoji="0" lang="en-GB" sz="1600" b="0" i="0" u="none" strike="noStrike" kern="1200" cap="none" spc="0" normalizeH="0" baseline="0" noProof="0" dirty="0">
              <a:ln>
                <a:noFill/>
              </a:ln>
              <a:effectLst/>
              <a:uLnTx/>
              <a:uFillTx/>
              <a:latin typeface="Tahoma"/>
              <a:ea typeface="+mn-ea"/>
              <a:cs typeface="+mn-cs"/>
            </a:endParaRPr>
          </a:p>
        </p:txBody>
      </p:sp>
      <p:sp>
        <p:nvSpPr>
          <p:cNvPr id="24" name="Rectangle 23"/>
          <p:cNvSpPr/>
          <p:nvPr/>
        </p:nvSpPr>
        <p:spPr>
          <a:xfrm>
            <a:off x="4946504" y="1906063"/>
            <a:ext cx="4504135" cy="1954381"/>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Settlement Risk Reports (SRR)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Smart Meter Technical Detail (MTD) Report</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BSC Party Performance </a:t>
            </a:r>
            <a:r>
              <a:rPr kumimoji="0" lang="en-GB" sz="1600" b="0" i="0" u="none" strike="noStrike" kern="1200" cap="none" spc="0" normalizeH="0" baseline="0" noProof="0" dirty="0" smtClean="0">
                <a:ln>
                  <a:noFill/>
                </a:ln>
                <a:effectLst/>
                <a:uLnTx/>
                <a:uFillTx/>
                <a:latin typeface="Tahoma"/>
                <a:ea typeface="+mn-ea"/>
                <a:cs typeface="+mn-cs"/>
              </a:rPr>
              <a:t>Dashboard</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Large EAC/AA </a:t>
            </a:r>
            <a:r>
              <a:rPr kumimoji="0" lang="en-GB" sz="1600" b="0" i="0" u="none" strike="noStrike" kern="1200" cap="none" spc="0" normalizeH="0" baseline="0" noProof="0" dirty="0" smtClean="0">
                <a:ln>
                  <a:noFill/>
                </a:ln>
                <a:effectLst/>
                <a:uLnTx/>
                <a:uFillTx/>
                <a:latin typeface="Tahoma"/>
                <a:ea typeface="+mn-ea"/>
                <a:cs typeface="+mn-cs"/>
              </a:rPr>
              <a:t>Reporting</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Energisation Status </a:t>
            </a:r>
            <a:r>
              <a:rPr kumimoji="0" lang="en-GB" sz="1600" b="0" i="0" u="none" strike="noStrike" kern="1200" cap="none" spc="0" normalizeH="0" baseline="0" noProof="0" dirty="0" smtClean="0">
                <a:ln>
                  <a:noFill/>
                </a:ln>
                <a:effectLst/>
                <a:uLnTx/>
                <a:uFillTx/>
                <a:latin typeface="Tahoma"/>
                <a:ea typeface="+mn-ea"/>
                <a:cs typeface="+mn-cs"/>
              </a:rPr>
              <a:t>Reporting</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Supplier </a:t>
            </a:r>
            <a:r>
              <a:rPr kumimoji="0" lang="en-GB" sz="1600" b="0" i="0" u="none" strike="noStrike" kern="1200" cap="none" spc="0" normalizeH="0" baseline="0" noProof="0" dirty="0" smtClean="0">
                <a:ln>
                  <a:noFill/>
                </a:ln>
                <a:effectLst/>
                <a:uLnTx/>
                <a:uFillTx/>
                <a:latin typeface="Tahoma"/>
                <a:ea typeface="+mn-ea"/>
                <a:cs typeface="+mn-cs"/>
              </a:rPr>
              <a:t>Charges</a:t>
            </a:r>
            <a:endParaRPr kumimoji="0" lang="en-GB" sz="1600" b="0" i="0" u="none" strike="noStrike" kern="1200" cap="none" spc="0" normalizeH="0" baseline="0" noProof="0" dirty="0">
              <a:ln>
                <a:noFill/>
              </a:ln>
              <a:effectLst/>
              <a:uLnTx/>
              <a:uFillTx/>
              <a:latin typeface="Tahoma"/>
              <a:ea typeface="+mn-ea"/>
              <a:cs typeface="+mn-cs"/>
            </a:endParaRPr>
          </a:p>
        </p:txBody>
      </p:sp>
      <p:sp>
        <p:nvSpPr>
          <p:cNvPr id="25" name="Rectangle 24"/>
          <p:cNvSpPr/>
          <p:nvPr/>
        </p:nvSpPr>
        <p:spPr>
          <a:xfrm>
            <a:off x="4937759" y="3827497"/>
            <a:ext cx="4512880" cy="1631216"/>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Unmetered Supply (UMS) Charge Code Process</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Validate, Load, Publish – Market Domain Data</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Validate, Load, Publish – Line Loss Factors (LLF</a:t>
            </a:r>
            <a:r>
              <a:rPr kumimoji="0" lang="en-GB" sz="1600" b="0" i="0" u="none" strike="noStrike" kern="1200" cap="none" spc="0" normalizeH="0" baseline="0" noProof="0" dirty="0" smtClean="0">
                <a:ln>
                  <a:noFill/>
                </a:ln>
                <a:effectLst/>
                <a:uLnTx/>
                <a:uFillTx/>
                <a:latin typeface="Tahoma"/>
                <a:ea typeface="+mn-ea"/>
                <a:cs typeface="+mn-cs"/>
              </a:rPr>
              <a:t>)</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Publish Settlement Calendars</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BM Unit Registrations</a:t>
            </a:r>
            <a:endParaRPr kumimoji="0" lang="en-GB" sz="1600" b="0" i="0" u="none" strike="noStrike" kern="1200" cap="none" spc="0" normalizeH="0" baseline="0" noProof="0" dirty="0">
              <a:ln>
                <a:noFill/>
              </a:ln>
              <a:effectLst/>
              <a:uLnTx/>
              <a:uFillTx/>
              <a:latin typeface="Tahoma"/>
              <a:ea typeface="+mn-ea"/>
              <a:cs typeface="+mn-cs"/>
            </a:endParaRPr>
          </a:p>
        </p:txBody>
      </p:sp>
    </p:spTree>
    <p:extLst>
      <p:ext uri="{BB962C8B-B14F-4D97-AF65-F5344CB8AC3E}">
        <p14:creationId xmlns:p14="http://schemas.microsoft.com/office/powerpoint/2010/main" val="16391727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provided </a:t>
            </a:r>
            <a:r>
              <a:rPr lang="en-US" dirty="0"/>
              <a:t>to BSC Parties</a:t>
            </a:r>
            <a:br>
              <a:rPr lang="en-US" dirty="0"/>
            </a:br>
            <a:endParaRPr lang="en-GB" dirty="0"/>
          </a:p>
        </p:txBody>
      </p:sp>
      <p:sp>
        <p:nvSpPr>
          <p:cNvPr id="26" name="Rectangle 25"/>
          <p:cNvSpPr/>
          <p:nvPr/>
        </p:nvSpPr>
        <p:spPr>
          <a:xfrm>
            <a:off x="396876" y="1088277"/>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Error &amp; Failure Resolution Monitoring/Prediction</a:t>
            </a:r>
            <a:endParaRPr kumimoji="0" lang="en-GB" sz="1600" b="0" i="0" u="none" strike="noStrike" kern="1200" cap="none" spc="0" normalizeH="0" baseline="0" noProof="0" dirty="0">
              <a:ln>
                <a:noFill/>
              </a:ln>
              <a:effectLst/>
              <a:uLnTx/>
              <a:uFillTx/>
              <a:latin typeface="Tahoma"/>
              <a:ea typeface="+mn-ea"/>
              <a:cs typeface="+mn-cs"/>
            </a:endParaRPr>
          </a:p>
        </p:txBody>
      </p:sp>
      <p:sp>
        <p:nvSpPr>
          <p:cNvPr id="27" name="Rectangle 26"/>
          <p:cNvSpPr/>
          <p:nvPr/>
        </p:nvSpPr>
        <p:spPr>
          <a:xfrm>
            <a:off x="396876" y="1832891"/>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SOLR requirements (profiles &amp; financials)</a:t>
            </a:r>
            <a:endParaRPr kumimoji="0" lang="en-GB" sz="1600" b="0" i="0" u="none" strike="noStrike" kern="1200" cap="none" spc="0" normalizeH="0" baseline="0" noProof="0" dirty="0">
              <a:ln>
                <a:noFill/>
              </a:ln>
              <a:effectLst/>
              <a:uLnTx/>
              <a:uFillTx/>
              <a:latin typeface="Tahoma"/>
              <a:ea typeface="+mn-ea"/>
              <a:cs typeface="+mn-cs"/>
            </a:endParaRPr>
          </a:p>
        </p:txBody>
      </p:sp>
      <p:sp>
        <p:nvSpPr>
          <p:cNvPr id="28" name="Rectangle 27"/>
          <p:cNvSpPr/>
          <p:nvPr/>
        </p:nvSpPr>
        <p:spPr>
          <a:xfrm>
            <a:off x="396876" y="2205198"/>
            <a:ext cx="4046789"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Identify &amp; Publish Industry Trends</a:t>
            </a:r>
            <a:endParaRPr kumimoji="0" lang="en-GB" sz="1600" b="0" i="0" u="none" strike="noStrike" kern="1200" cap="none" spc="0" normalizeH="0" baseline="0" noProof="0" dirty="0">
              <a:ln>
                <a:noFill/>
              </a:ln>
              <a:effectLst/>
              <a:uLnTx/>
              <a:uFillTx/>
              <a:latin typeface="Tahoma"/>
              <a:ea typeface="+mn-ea"/>
              <a:cs typeface="+mn-cs"/>
            </a:endParaRPr>
          </a:p>
        </p:txBody>
      </p:sp>
      <p:sp>
        <p:nvSpPr>
          <p:cNvPr id="29" name="Rectangle 28"/>
          <p:cNvSpPr/>
          <p:nvPr/>
        </p:nvSpPr>
        <p:spPr>
          <a:xfrm>
            <a:off x="396876" y="2949812"/>
            <a:ext cx="4046789"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Operationally Support BSC Parties</a:t>
            </a:r>
            <a:endParaRPr kumimoji="0" lang="en-GB" sz="1600" b="0" i="0" u="none" strike="noStrike" kern="1200" cap="none" spc="0" normalizeH="0" baseline="0" noProof="0" dirty="0">
              <a:ln>
                <a:noFill/>
              </a:ln>
              <a:effectLst/>
              <a:uLnTx/>
              <a:uFillTx/>
              <a:latin typeface="Tahoma"/>
              <a:ea typeface="+mn-ea"/>
              <a:cs typeface="+mn-cs"/>
            </a:endParaRPr>
          </a:p>
        </p:txBody>
      </p:sp>
      <p:sp>
        <p:nvSpPr>
          <p:cNvPr id="30" name="Rectangle 29"/>
          <p:cNvSpPr/>
          <p:nvPr/>
        </p:nvSpPr>
        <p:spPr>
          <a:xfrm>
            <a:off x="396876" y="3322119"/>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Peer Comparisons (performance assessment)</a:t>
            </a:r>
            <a:endParaRPr kumimoji="0" lang="en-GB" sz="1600" b="0" i="0" u="none" strike="noStrike" kern="1200" cap="none" spc="0" normalizeH="0" baseline="0" noProof="0" dirty="0">
              <a:ln>
                <a:noFill/>
              </a:ln>
              <a:effectLst/>
              <a:uLnTx/>
              <a:uFillTx/>
              <a:latin typeface="Tahoma"/>
              <a:ea typeface="+mn-ea"/>
              <a:cs typeface="+mn-cs"/>
            </a:endParaRPr>
          </a:p>
        </p:txBody>
      </p:sp>
      <p:sp>
        <p:nvSpPr>
          <p:cNvPr id="32" name="Rectangle 31"/>
          <p:cNvSpPr/>
          <p:nvPr/>
        </p:nvSpPr>
        <p:spPr>
          <a:xfrm>
            <a:off x="414364" y="3726993"/>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BSC Party Analysis for PAB Support</a:t>
            </a:r>
            <a:endParaRPr kumimoji="0" lang="en-GB" sz="1600" b="0" i="0" u="none" strike="noStrike" kern="1200" cap="none" spc="0" normalizeH="0" baseline="0" noProof="0" dirty="0">
              <a:ln>
                <a:noFill/>
              </a:ln>
              <a:effectLst/>
              <a:uLnTx/>
              <a:uFillTx/>
              <a:latin typeface="Tahoma"/>
              <a:ea typeface="+mn-ea"/>
              <a:cs typeface="+mn-cs"/>
            </a:endParaRPr>
          </a:p>
        </p:txBody>
      </p:sp>
      <p:sp>
        <p:nvSpPr>
          <p:cNvPr id="33" name="Rectangle 32"/>
          <p:cNvSpPr/>
          <p:nvPr/>
        </p:nvSpPr>
        <p:spPr>
          <a:xfrm>
            <a:off x="396876" y="1460584"/>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Support Market Entry &amp; Exit</a:t>
            </a:r>
            <a:endParaRPr kumimoji="0" lang="en-GB" sz="1600" b="0" i="0" u="none" strike="noStrike" kern="1200" cap="none" spc="0" normalizeH="0" baseline="0" noProof="0" dirty="0">
              <a:ln>
                <a:noFill/>
              </a:ln>
              <a:effectLst/>
              <a:uLnTx/>
              <a:uFillTx/>
              <a:latin typeface="Tahoma"/>
              <a:ea typeface="+mn-ea"/>
              <a:cs typeface="+mn-cs"/>
            </a:endParaRPr>
          </a:p>
        </p:txBody>
      </p:sp>
      <p:sp>
        <p:nvSpPr>
          <p:cNvPr id="34" name="Rectangle 33"/>
          <p:cNvSpPr/>
          <p:nvPr/>
        </p:nvSpPr>
        <p:spPr>
          <a:xfrm>
            <a:off x="396876" y="2577505"/>
            <a:ext cx="455744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Analyse &amp; Publish Party-specific performance</a:t>
            </a:r>
          </a:p>
        </p:txBody>
      </p:sp>
      <p:sp>
        <p:nvSpPr>
          <p:cNvPr id="35" name="Rectangle 34"/>
          <p:cNvSpPr/>
          <p:nvPr/>
        </p:nvSpPr>
        <p:spPr>
          <a:xfrm>
            <a:off x="431852" y="4090135"/>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Funding-Share Ratios &amp; Bad Debt Reports</a:t>
            </a:r>
            <a:endParaRPr kumimoji="0" lang="en-GB" sz="1600" b="0" i="0" u="none" strike="noStrike" kern="1200" cap="none" spc="0" normalizeH="0" baseline="0" noProof="0" dirty="0">
              <a:ln>
                <a:noFill/>
              </a:ln>
              <a:effectLst/>
              <a:uLnTx/>
              <a:uFillTx/>
              <a:latin typeface="Tahoma"/>
              <a:ea typeface="+mn-ea"/>
              <a:cs typeface="+mn-cs"/>
            </a:endParaRPr>
          </a:p>
        </p:txBody>
      </p:sp>
      <p:sp>
        <p:nvSpPr>
          <p:cNvPr id="36" name="Rectangle 35"/>
          <p:cNvSpPr/>
          <p:nvPr/>
        </p:nvSpPr>
        <p:spPr>
          <a:xfrm>
            <a:off x="431852" y="4447730"/>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Chart of Accounts</a:t>
            </a:r>
            <a:endParaRPr kumimoji="0" lang="en-GB" sz="1600" b="0" i="0" u="none" strike="noStrike" kern="1200" cap="none" spc="0" normalizeH="0" baseline="0" noProof="0" dirty="0">
              <a:ln>
                <a:noFill/>
              </a:ln>
              <a:effectLst/>
              <a:uLnTx/>
              <a:uFillTx/>
              <a:latin typeface="Tahoma"/>
              <a:ea typeface="+mn-ea"/>
              <a:cs typeface="+mn-cs"/>
            </a:endParaRPr>
          </a:p>
        </p:txBody>
      </p:sp>
      <p:sp>
        <p:nvSpPr>
          <p:cNvPr id="37" name="Rectangle 36"/>
          <p:cNvSpPr/>
          <p:nvPr/>
        </p:nvSpPr>
        <p:spPr>
          <a:xfrm>
            <a:off x="431852" y="4824628"/>
            <a:ext cx="4046789"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Cash &amp; Investments Management</a:t>
            </a:r>
            <a:endParaRPr kumimoji="0" lang="en-GB" sz="1600" b="0" i="0" u="none" strike="noStrike" kern="1200" cap="none" spc="0" normalizeH="0" baseline="0" noProof="0" dirty="0">
              <a:ln>
                <a:noFill/>
              </a:ln>
              <a:effectLst/>
              <a:uLnTx/>
              <a:uFillTx/>
              <a:latin typeface="Tahoma"/>
              <a:ea typeface="+mn-ea"/>
              <a:cs typeface="+mn-cs"/>
            </a:endParaRPr>
          </a:p>
        </p:txBody>
      </p:sp>
      <p:sp>
        <p:nvSpPr>
          <p:cNvPr id="38" name="Rectangle 37"/>
          <p:cNvSpPr/>
          <p:nvPr/>
        </p:nvSpPr>
        <p:spPr>
          <a:xfrm>
            <a:off x="431852" y="5195140"/>
            <a:ext cx="4675716"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Annual Costs Reporting</a:t>
            </a:r>
            <a:endParaRPr kumimoji="0" lang="en-GB" sz="1600" b="0" i="0" u="none" strike="noStrike" kern="1200" cap="none" spc="0" normalizeH="0" baseline="0" noProof="0" dirty="0">
              <a:ln>
                <a:noFill/>
              </a:ln>
              <a:effectLst/>
              <a:uLnTx/>
              <a:uFillTx/>
              <a:latin typeface="Tahoma"/>
              <a:ea typeface="+mn-ea"/>
              <a:cs typeface="+mn-cs"/>
            </a:endParaRPr>
          </a:p>
        </p:txBody>
      </p:sp>
      <p:sp>
        <p:nvSpPr>
          <p:cNvPr id="39" name="Rectangle 38"/>
          <p:cNvSpPr/>
          <p:nvPr/>
        </p:nvSpPr>
        <p:spPr>
          <a:xfrm>
            <a:off x="414365" y="5562914"/>
            <a:ext cx="4693203"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Performance Reports (BSC Parties)</a:t>
            </a:r>
            <a:endParaRPr kumimoji="0" lang="en-GB" sz="1600" b="0" i="0" u="none" strike="noStrike" kern="1200" cap="none" spc="0" normalizeH="0" baseline="0" noProof="0" dirty="0">
              <a:ln>
                <a:noFill/>
              </a:ln>
              <a:effectLst/>
              <a:uLnTx/>
              <a:uFillTx/>
              <a:latin typeface="Tahoma"/>
              <a:ea typeface="+mn-ea"/>
              <a:cs typeface="+mn-cs"/>
            </a:endParaRPr>
          </a:p>
        </p:txBody>
      </p:sp>
      <p:sp>
        <p:nvSpPr>
          <p:cNvPr id="40" name="Rectangle 39"/>
          <p:cNvSpPr/>
          <p:nvPr/>
        </p:nvSpPr>
        <p:spPr>
          <a:xfrm>
            <a:off x="414364" y="5910567"/>
            <a:ext cx="3433611" cy="338554"/>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Invoices &amp; Payments</a:t>
            </a:r>
            <a:endParaRPr kumimoji="0" lang="en-GB" sz="1600" b="0" i="0" u="none" strike="noStrike" kern="1200" cap="none" spc="0" normalizeH="0" baseline="0" noProof="0" dirty="0">
              <a:ln>
                <a:noFill/>
              </a:ln>
              <a:effectLst/>
              <a:uLnTx/>
              <a:uFillTx/>
              <a:latin typeface="Tahoma"/>
              <a:ea typeface="+mn-ea"/>
              <a:cs typeface="+mn-cs"/>
            </a:endParaRPr>
          </a:p>
        </p:txBody>
      </p:sp>
    </p:spTree>
    <p:extLst>
      <p:ext uri="{BB962C8B-B14F-4D97-AF65-F5344CB8AC3E}">
        <p14:creationId xmlns:p14="http://schemas.microsoft.com/office/powerpoint/2010/main" val="33657191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0" tIns="0" rIns="0" bIns="0" rtlCol="0" anchor="ctr" anchorCtr="0">
            <a:noAutofit/>
          </a:bodyPr>
          <a:lstStyle/>
          <a:p>
            <a:pPr defTabSz="719138"/>
            <a:r>
              <a:rPr lang="en-US" dirty="0" smtClean="0"/>
              <a:t>How we access/store data</a:t>
            </a:r>
            <a:endParaRPr lang="en-GB" dirty="0"/>
          </a:p>
        </p:txBody>
      </p:sp>
      <p:sp>
        <p:nvSpPr>
          <p:cNvPr id="19" name="Rectangle 18"/>
          <p:cNvSpPr/>
          <p:nvPr/>
        </p:nvSpPr>
        <p:spPr>
          <a:xfrm>
            <a:off x="396879" y="1137262"/>
            <a:ext cx="3829888" cy="6155531"/>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Additional Market Indicator (AMI)</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Annual Demand Ratio</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ATLAS &amp; ATLAS Replacement</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Best View Price Calculator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BMRS</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Daily Credit Report Generator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ECOES Loader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Large EAC/AA System / Reporter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ELEXON Portal</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Energisation Status Monitoring Tool</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Falcon</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LLF Validation Tool</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Market Indicator (MI)</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Materiality Reporting System</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MDAS (Metering DB)</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MDD Loader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PARMS</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Peer Comparison</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Registrations (BM Unit</a:t>
            </a:r>
            <a:r>
              <a:rPr kumimoji="0" lang="en-GB" sz="1600" b="0" i="0" u="none" strike="noStrike" kern="1200" cap="none" spc="0" normalizeH="0" baseline="0" noProof="0" dirty="0" smtClean="0">
                <a:ln>
                  <a:noFill/>
                </a:ln>
                <a:effectLst/>
                <a:uLnTx/>
                <a:uFillTx/>
                <a:latin typeface="Tahoma"/>
                <a:ea typeface="+mn-ea"/>
                <a:cs typeface="+mn-cs"/>
              </a:rPr>
              <a:t>)</a:t>
            </a:r>
            <a:endParaRPr kumimoji="0" lang="en-GB" sz="1600" b="0" i="0" u="none" strike="noStrike" kern="1200" cap="none" spc="0" normalizeH="0" baseline="0" noProof="0" dirty="0">
              <a:ln>
                <a:noFill/>
              </a:ln>
              <a:effectLst/>
              <a:uLnTx/>
              <a:uFillTx/>
              <a:latin typeface="Tahoma"/>
              <a:ea typeface="+mn-ea"/>
              <a:cs typeface="+mn-cs"/>
            </a:endParaRPr>
          </a:p>
        </p:txBody>
      </p:sp>
      <p:sp>
        <p:nvSpPr>
          <p:cNvPr id="20" name="Rectangle 19"/>
          <p:cNvSpPr/>
          <p:nvPr/>
        </p:nvSpPr>
        <p:spPr>
          <a:xfrm>
            <a:off x="4212754" y="1071948"/>
            <a:ext cx="3251736" cy="6155531"/>
          </a:xfrm>
          <a:prstGeom prst="rect">
            <a:avLst/>
          </a:prstGeom>
        </p:spPr>
        <p:txBody>
          <a:bodyPr wrap="square">
            <a:spAutoFit/>
          </a:bodyPr>
          <a:lstStyle/>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Report Generator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Service Delivery</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Settlement Risk Reporting Tool</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Smart MTD Report</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Supplier Charges (&amp; SCAM)</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SVAA Extract</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TAA Data Uploader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TOMAS</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Trading Disputes Tracker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Trailblazer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UMS Materiality Monitoring Tool</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Extra Settlement Determination</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GSP GCF Generator</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PES Area Map Utility</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Resolution Management System</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Board Toolkit</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Common Application System</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smtClean="0">
                <a:ln>
                  <a:noFill/>
                </a:ln>
                <a:effectLst/>
                <a:uLnTx/>
                <a:uFillTx/>
                <a:latin typeface="Tahoma"/>
                <a:ea typeface="+mn-ea"/>
                <a:cs typeface="+mn-cs"/>
              </a:rPr>
              <a:t>Heracles</a:t>
            </a:r>
          </a:p>
          <a:p>
            <a:pPr marL="0" marR="0" lvl="0" indent="0" algn="l" defTabSz="1043056" rtl="0" eaLnBrk="1" fontAlgn="auto" latinLnBrk="0" hangingPunct="1">
              <a:lnSpc>
                <a:spcPct val="100000"/>
              </a:lnSpc>
              <a:spcBef>
                <a:spcPts val="0"/>
              </a:spcBef>
              <a:spcAft>
                <a:spcPts val="600"/>
              </a:spcAft>
              <a:buClrTx/>
              <a:buSzTx/>
              <a:buFontTx/>
              <a:buNone/>
              <a:tabLst/>
              <a:defRPr/>
            </a:pPr>
            <a:r>
              <a:rPr kumimoji="0" lang="en-GB" sz="1600" b="0" i="0" u="none" strike="noStrike" kern="1200" cap="none" spc="0" normalizeH="0" baseline="0" noProof="0" dirty="0">
                <a:ln>
                  <a:noFill/>
                </a:ln>
                <a:effectLst/>
                <a:uLnTx/>
                <a:uFillTx/>
                <a:latin typeface="Tahoma"/>
                <a:ea typeface="+mn-ea"/>
                <a:cs typeface="+mn-cs"/>
              </a:rPr>
              <a:t>Power BI</a:t>
            </a:r>
          </a:p>
        </p:txBody>
      </p:sp>
    </p:spTree>
    <p:extLst>
      <p:ext uri="{BB962C8B-B14F-4D97-AF65-F5344CB8AC3E}">
        <p14:creationId xmlns:p14="http://schemas.microsoft.com/office/powerpoint/2010/main" val="14309394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GB" dirty="0" smtClean="0"/>
              <a:t>Insert: Document title</a:t>
            </a:r>
            <a:endParaRPr lang="en-GB" dirty="0"/>
          </a:p>
        </p:txBody>
      </p:sp>
      <p:sp>
        <p:nvSpPr>
          <p:cNvPr id="3" name="Slide Number Placeholder 2"/>
          <p:cNvSpPr>
            <a:spLocks noGrp="1"/>
          </p:cNvSpPr>
          <p:nvPr>
            <p:ph type="sldNum" sz="quarter" idx="11"/>
          </p:nvPr>
        </p:nvSpPr>
        <p:spPr/>
        <p:txBody>
          <a:bodyPr/>
          <a:lstStyle/>
          <a:p>
            <a:fld id="{183C6C5D-E533-49CA-B0EE-FC3E24E254C3}" type="slidenum">
              <a:rPr lang="en-GB" smtClean="0"/>
              <a:pPr/>
              <a:t>2</a:t>
            </a:fld>
            <a:endParaRPr lang="en-GB" dirty="0"/>
          </a:p>
        </p:txBody>
      </p:sp>
    </p:spTree>
    <p:extLst>
      <p:ext uri="{BB962C8B-B14F-4D97-AF65-F5344CB8AC3E}">
        <p14:creationId xmlns:p14="http://schemas.microsoft.com/office/powerpoint/2010/main" val="21190407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Where to find out what data is available…</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20</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pPr marL="0" indent="0">
              <a:buNone/>
            </a:pPr>
            <a:r>
              <a:rPr lang="en-GB" dirty="0" smtClean="0"/>
              <a:t>This is not a complete list but a suggested starting point</a:t>
            </a:r>
          </a:p>
          <a:p>
            <a:r>
              <a:rPr lang="en-GB" dirty="0" smtClean="0"/>
              <a:t>Business Definition Documents</a:t>
            </a:r>
          </a:p>
          <a:p>
            <a:pPr lvl="1"/>
            <a:r>
              <a:rPr lang="en-GB" dirty="0" smtClean="0"/>
              <a:t>BMRS Data Catalogue</a:t>
            </a:r>
          </a:p>
          <a:p>
            <a:pPr lvl="1"/>
            <a:r>
              <a:rPr lang="en-GB" dirty="0" smtClean="0"/>
              <a:t>CVA Data Catalogue</a:t>
            </a:r>
          </a:p>
          <a:p>
            <a:pPr lvl="1"/>
            <a:r>
              <a:rPr lang="en-GB" dirty="0" smtClean="0"/>
              <a:t>SVA Data Catalogues</a:t>
            </a:r>
          </a:p>
          <a:p>
            <a:pPr lvl="1"/>
            <a:r>
              <a:rPr lang="en-GB" dirty="0" smtClean="0"/>
              <a:t>Reporting Catalogue</a:t>
            </a:r>
          </a:p>
          <a:p>
            <a:r>
              <a:rPr lang="en-GB" dirty="0" smtClean="0"/>
              <a:t>NETA Interface Definition Documents</a:t>
            </a:r>
          </a:p>
          <a:p>
            <a:r>
              <a:rPr lang="en-GB" dirty="0" smtClean="0"/>
              <a:t>BSC Service Descriptions</a:t>
            </a:r>
          </a:p>
          <a:p>
            <a:r>
              <a:rPr lang="en-GB" dirty="0" smtClean="0"/>
              <a:t>User Requirement Specifications</a:t>
            </a:r>
          </a:p>
          <a:p>
            <a:r>
              <a:rPr lang="en-GB" dirty="0" smtClean="0"/>
              <a:t>BSC Section V ‘Reporting’</a:t>
            </a:r>
          </a:p>
        </p:txBody>
      </p:sp>
    </p:spTree>
    <p:extLst>
      <p:ext uri="{BB962C8B-B14F-4D97-AF65-F5344CB8AC3E}">
        <p14:creationId xmlns:p14="http://schemas.microsoft.com/office/powerpoint/2010/main" val="38258167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 any extra post-its</a:t>
            </a:r>
            <a:endParaRPr lang="en-GB" dirty="0"/>
          </a:p>
        </p:txBody>
      </p:sp>
      <p:sp>
        <p:nvSpPr>
          <p:cNvPr id="3" name="Text Placeholder 2"/>
          <p:cNvSpPr>
            <a:spLocks noGrp="1"/>
          </p:cNvSpPr>
          <p:nvPr>
            <p:ph type="body" sz="quarter" idx="14"/>
          </p:nvPr>
        </p:nvSpPr>
        <p:spPr/>
        <p:txBody>
          <a:bodyPr/>
          <a:lstStyle/>
          <a:p>
            <a:endParaRPr lang="en-GB" dirty="0"/>
          </a:p>
        </p:txBody>
      </p:sp>
    </p:spTree>
    <p:extLst>
      <p:ext uri="{BB962C8B-B14F-4D97-AF65-F5344CB8AC3E}">
        <p14:creationId xmlns:p14="http://schemas.microsoft.com/office/powerpoint/2010/main" val="37832375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elated imag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0693400" cy="7561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5913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 and the law</a:t>
            </a:r>
            <a:endParaRPr lang="en-GB" dirty="0"/>
          </a:p>
        </p:txBody>
      </p:sp>
      <p:sp>
        <p:nvSpPr>
          <p:cNvPr id="3" name="Text Placeholder 2"/>
          <p:cNvSpPr>
            <a:spLocks noGrp="1"/>
          </p:cNvSpPr>
          <p:nvPr>
            <p:ph type="body" sz="quarter" idx="14"/>
          </p:nvPr>
        </p:nvSpPr>
        <p:spPr/>
        <p:txBody>
          <a:bodyPr/>
          <a:lstStyle/>
          <a:p>
            <a:r>
              <a:rPr lang="en-GB" dirty="0" smtClean="0"/>
              <a:t>Nicholas Brown</a:t>
            </a:r>
            <a:endParaRPr lang="en-GB" dirty="0"/>
          </a:p>
        </p:txBody>
      </p:sp>
    </p:spTree>
    <p:extLst>
      <p:ext uri="{BB962C8B-B14F-4D97-AF65-F5344CB8AC3E}">
        <p14:creationId xmlns:p14="http://schemas.microsoft.com/office/powerpoint/2010/main" val="2625268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Intellectual property and data</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24</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r>
              <a:rPr lang="en-GB" dirty="0" smtClean="0"/>
              <a:t>Individual items of data and information are not ‘intellectual property’</a:t>
            </a:r>
          </a:p>
          <a:p>
            <a:r>
              <a:rPr lang="en-GB" dirty="0" smtClean="0"/>
              <a:t>However, compilations of data and information can be intellectual property:</a:t>
            </a:r>
          </a:p>
          <a:p>
            <a:pPr lvl="1"/>
            <a:r>
              <a:rPr lang="en-GB" dirty="0" smtClean="0"/>
              <a:t>Original literary work e.g. the BSC itself;</a:t>
            </a:r>
          </a:p>
          <a:p>
            <a:pPr lvl="1"/>
            <a:r>
              <a:rPr lang="en-US" dirty="0"/>
              <a:t>O</a:t>
            </a:r>
            <a:r>
              <a:rPr lang="en-US" dirty="0" smtClean="0"/>
              <a:t>riginal </a:t>
            </a:r>
            <a:r>
              <a:rPr lang="en-US" dirty="0"/>
              <a:t>non-literary written </a:t>
            </a:r>
            <a:r>
              <a:rPr lang="en-US" dirty="0" smtClean="0"/>
              <a:t>work i.e. compilations of data protected as a database right </a:t>
            </a:r>
            <a:endParaRPr lang="en-GB" dirty="0" smtClean="0"/>
          </a:p>
          <a:p>
            <a:pPr algn="just"/>
            <a:r>
              <a:rPr lang="en-GB" dirty="0" smtClean="0"/>
              <a:t>The law relating to copyright and database rights are set out in the Copyright Designs and Patents Act 1988</a:t>
            </a:r>
          </a:p>
          <a:p>
            <a:pPr algn="just"/>
            <a:r>
              <a:rPr lang="en-US" dirty="0" smtClean="0"/>
              <a:t>The creator of a work </a:t>
            </a:r>
            <a:r>
              <a:rPr lang="en-US" dirty="0"/>
              <a:t>automatically get copyright protection </a:t>
            </a:r>
            <a:r>
              <a:rPr lang="en-US" dirty="0" smtClean="0"/>
              <a:t>or database right upon creation. This can be assigned to others by way of contract:</a:t>
            </a:r>
          </a:p>
          <a:p>
            <a:pPr lvl="1" algn="just"/>
            <a:r>
              <a:rPr lang="en-US" dirty="0" smtClean="0"/>
              <a:t>Simple example – I created these slides therefore copyright ostensibly vests in me;</a:t>
            </a:r>
          </a:p>
          <a:p>
            <a:pPr lvl="1" algn="just"/>
            <a:r>
              <a:rPr lang="en-US" dirty="0" smtClean="0"/>
              <a:t>But, my employment contract assigns ownership to ELEXON</a:t>
            </a:r>
          </a:p>
          <a:p>
            <a:pPr algn="just"/>
            <a:endParaRPr lang="en-GB" dirty="0"/>
          </a:p>
        </p:txBody>
      </p:sp>
    </p:spTree>
    <p:extLst>
      <p:ext uri="{BB962C8B-B14F-4D97-AF65-F5344CB8AC3E}">
        <p14:creationId xmlns:p14="http://schemas.microsoft.com/office/powerpoint/2010/main" val="36171938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Confidential information and data</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25</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r>
              <a:rPr lang="en-GB" dirty="0" smtClean="0"/>
              <a:t>Whilst intellectual property law only protects the format in which data is presented, confidentiality protects the data itself</a:t>
            </a:r>
          </a:p>
          <a:p>
            <a:r>
              <a:rPr lang="en-GB" dirty="0" smtClean="0"/>
              <a:t>Common law rules on confidentiality apply where:</a:t>
            </a:r>
          </a:p>
          <a:p>
            <a:pPr lvl="1"/>
            <a:r>
              <a:rPr lang="en-GB" dirty="0" smtClean="0"/>
              <a:t>Information has ‘necessary quality of confidence’ e.g. not in the public domain;</a:t>
            </a:r>
          </a:p>
          <a:p>
            <a:pPr lvl="1"/>
            <a:r>
              <a:rPr lang="en-GB" dirty="0" smtClean="0"/>
              <a:t>Information disclosed in circumstances imparting an obligation of confidence e.g. as set out in the confidentiality rules in the BSC</a:t>
            </a:r>
          </a:p>
          <a:p>
            <a:pPr lvl="1"/>
            <a:r>
              <a:rPr lang="en-GB" dirty="0" smtClean="0"/>
              <a:t>To bring an action for breach of confidence, there must have been a</a:t>
            </a:r>
            <a:r>
              <a:rPr lang="en-US" dirty="0"/>
              <a:t>n </a:t>
            </a:r>
            <a:r>
              <a:rPr lang="en-US" dirty="0" err="1"/>
              <a:t>unauthorised</a:t>
            </a:r>
            <a:r>
              <a:rPr lang="en-US" dirty="0"/>
              <a:t> use of that information to the detriment of the rights holder</a:t>
            </a:r>
            <a:r>
              <a:rPr lang="en-GB" dirty="0" smtClean="0"/>
              <a:t> </a:t>
            </a:r>
          </a:p>
          <a:p>
            <a:r>
              <a:rPr lang="en-GB" dirty="0" smtClean="0"/>
              <a:t>Confidential information can be disclosed with the consent of the owner e.g. see the BSC confidentiality provisions in H4</a:t>
            </a:r>
            <a:endParaRPr lang="en-GB" dirty="0"/>
          </a:p>
        </p:txBody>
      </p:sp>
    </p:spTree>
    <p:extLst>
      <p:ext uri="{BB962C8B-B14F-4D97-AF65-F5344CB8AC3E}">
        <p14:creationId xmlns:p14="http://schemas.microsoft.com/office/powerpoint/2010/main" val="2446071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GDPR and the Data Protection Act 2018</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26</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r>
              <a:rPr lang="en-GB" dirty="0" smtClean="0"/>
              <a:t>GDPR (General Data Protection Regulation) sets out (amongst other things):</a:t>
            </a:r>
          </a:p>
          <a:p>
            <a:pPr lvl="1"/>
            <a:r>
              <a:rPr lang="en-GB" dirty="0" smtClean="0"/>
              <a:t>rules on how </a:t>
            </a:r>
            <a:r>
              <a:rPr lang="en-GB" b="1" dirty="0" smtClean="0"/>
              <a:t>personal data </a:t>
            </a:r>
            <a:r>
              <a:rPr lang="en-GB" dirty="0" smtClean="0"/>
              <a:t>may be </a:t>
            </a:r>
            <a:r>
              <a:rPr lang="en-US" dirty="0" smtClean="0"/>
              <a:t>processed:</a:t>
            </a:r>
          </a:p>
          <a:p>
            <a:pPr lvl="2"/>
            <a:r>
              <a:rPr lang="en-US" dirty="0" smtClean="0"/>
              <a:t>lawful bases for processing personal data</a:t>
            </a:r>
          </a:p>
          <a:p>
            <a:pPr lvl="2"/>
            <a:r>
              <a:rPr lang="en-US" dirty="0" smtClean="0"/>
              <a:t>only processing personal data for specific purposes</a:t>
            </a:r>
          </a:p>
          <a:p>
            <a:pPr lvl="2"/>
            <a:r>
              <a:rPr lang="en-US" dirty="0"/>
              <a:t>o</a:t>
            </a:r>
            <a:r>
              <a:rPr lang="en-US" dirty="0" smtClean="0"/>
              <a:t>nly collecting necessary personal data, keeping it only for as long as necessary and ensuring it is accurate</a:t>
            </a:r>
          </a:p>
          <a:p>
            <a:pPr lvl="2"/>
            <a:r>
              <a:rPr lang="en-US" dirty="0"/>
              <a:t>ensuring appropriate technical and organisational </a:t>
            </a:r>
            <a:r>
              <a:rPr lang="en-US" dirty="0" smtClean="0"/>
              <a:t>security measures</a:t>
            </a:r>
          </a:p>
          <a:p>
            <a:pPr lvl="2"/>
            <a:r>
              <a:rPr lang="en-US" dirty="0" smtClean="0"/>
              <a:t>the </a:t>
            </a:r>
            <a:r>
              <a:rPr lang="en-US" dirty="0"/>
              <a:t>rights</a:t>
            </a:r>
            <a:r>
              <a:rPr lang="en-US" dirty="0" smtClean="0"/>
              <a:t> of individuals in relation to their personal data</a:t>
            </a:r>
          </a:p>
          <a:p>
            <a:r>
              <a:rPr lang="en-US" dirty="0" smtClean="0"/>
              <a:t>The DPA 2018 incorporates GDPR into domestic law i.e. it will in force in the UK after </a:t>
            </a:r>
            <a:r>
              <a:rPr lang="en-US" dirty="0" err="1" smtClean="0"/>
              <a:t>Brexit</a:t>
            </a:r>
            <a:endParaRPr lang="en-US" dirty="0" smtClean="0"/>
          </a:p>
          <a:p>
            <a:r>
              <a:rPr lang="en-US" dirty="0"/>
              <a:t>Personal data is information relating to an individual who can be identified from that data (or from that data combined with other information in our possession).</a:t>
            </a:r>
            <a:endParaRPr lang="en-US" dirty="0" smtClean="0"/>
          </a:p>
          <a:p>
            <a:pPr lvl="1"/>
            <a:endParaRPr lang="en-US" dirty="0"/>
          </a:p>
          <a:p>
            <a:endParaRPr lang="en-GB" dirty="0"/>
          </a:p>
        </p:txBody>
      </p:sp>
    </p:spTree>
    <p:extLst>
      <p:ext uri="{BB962C8B-B14F-4D97-AF65-F5344CB8AC3E}">
        <p14:creationId xmlns:p14="http://schemas.microsoft.com/office/powerpoint/2010/main" val="3879068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 ownership under the BSC</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27</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r>
              <a:rPr lang="en-GB" dirty="0" smtClean="0"/>
              <a:t>Data ownership provisions set out in H4.6 and H4.7:</a:t>
            </a:r>
          </a:p>
          <a:p>
            <a:pPr lvl="1"/>
            <a:r>
              <a:rPr lang="en-GB" b="1" dirty="0" smtClean="0"/>
              <a:t>Relevant party data </a:t>
            </a:r>
            <a:r>
              <a:rPr lang="en-GB" dirty="0" smtClean="0"/>
              <a:t>is data created by a Party (or on their behalf e.g. by Party Agents) and provided by them to </a:t>
            </a:r>
            <a:r>
              <a:rPr lang="en-GB" dirty="0" err="1" smtClean="0"/>
              <a:t>BSCCo</a:t>
            </a:r>
            <a:r>
              <a:rPr lang="en-GB" dirty="0" smtClean="0"/>
              <a:t>, the Panel, BSC Agents etc. (‘</a:t>
            </a:r>
            <a:r>
              <a:rPr lang="en-GB" b="1" dirty="0" smtClean="0"/>
              <a:t>relevant persons’</a:t>
            </a:r>
            <a:r>
              <a:rPr lang="en-GB" dirty="0" smtClean="0"/>
              <a:t>). This data is owned by the relevant BSC Party</a:t>
            </a:r>
          </a:p>
          <a:p>
            <a:pPr lvl="1"/>
            <a:r>
              <a:rPr lang="en-GB" b="1" dirty="0" smtClean="0"/>
              <a:t>Relevant BSC data </a:t>
            </a:r>
            <a:r>
              <a:rPr lang="en-GB" dirty="0" smtClean="0"/>
              <a:t>is data created by relevant persons for </a:t>
            </a:r>
            <a:r>
              <a:rPr lang="en-GB" dirty="0"/>
              <a:t>the purposes of the </a:t>
            </a:r>
            <a:r>
              <a:rPr lang="en-GB" dirty="0" smtClean="0"/>
              <a:t>Code. This data is owned by ELEXON</a:t>
            </a:r>
          </a:p>
          <a:p>
            <a:pPr lvl="1"/>
            <a:r>
              <a:rPr lang="en-GB" b="1" dirty="0" err="1" smtClean="0"/>
              <a:t>BSCCo</a:t>
            </a:r>
            <a:r>
              <a:rPr lang="en-GB" b="1" dirty="0" smtClean="0"/>
              <a:t> Materials </a:t>
            </a:r>
            <a:r>
              <a:rPr lang="en-GB" dirty="0" smtClean="0"/>
              <a:t>includes the BSC documents, CSDs, specifications for BSC Systems etc. This data is owned by ELEXON</a:t>
            </a:r>
          </a:p>
          <a:p>
            <a:r>
              <a:rPr lang="en-GB" dirty="0" smtClean="0"/>
              <a:t>The BSC contains a number of rules allowing BSC data to be licensed to others, including Parties and non-BSC parties</a:t>
            </a:r>
            <a:endParaRPr lang="en-GB" dirty="0"/>
          </a:p>
        </p:txBody>
      </p:sp>
    </p:spTree>
    <p:extLst>
      <p:ext uri="{BB962C8B-B14F-4D97-AF65-F5344CB8AC3E}">
        <p14:creationId xmlns:p14="http://schemas.microsoft.com/office/powerpoint/2010/main" val="34086642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Rights to use BSC data</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28</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r>
              <a:rPr lang="en-GB" dirty="0" smtClean="0"/>
              <a:t>Section V contains data requirements relating primarily to balancing mechanism data:</a:t>
            </a:r>
          </a:p>
          <a:p>
            <a:pPr lvl="1"/>
            <a:r>
              <a:rPr lang="en-GB" dirty="0" smtClean="0"/>
              <a:t>BMRS data to be published on BMRS. This is public data and is available to all through ELEXON’s open data licence</a:t>
            </a:r>
          </a:p>
          <a:p>
            <a:pPr lvl="1"/>
            <a:r>
              <a:rPr lang="en-GB" dirty="0" smtClean="0"/>
              <a:t>Trading Data is available subject to the rules in V3.2 and Annexes 2 to 7, 9 and 10. These categorise data such that they are available:</a:t>
            </a:r>
          </a:p>
          <a:p>
            <a:pPr lvl="2"/>
            <a:r>
              <a:rPr lang="en-GB" dirty="0" smtClean="0"/>
              <a:t>Only to the Party to which the data relates</a:t>
            </a:r>
          </a:p>
          <a:p>
            <a:pPr lvl="2"/>
            <a:r>
              <a:rPr lang="en-GB" dirty="0" smtClean="0"/>
              <a:t>Any Party on request</a:t>
            </a:r>
          </a:p>
          <a:p>
            <a:pPr lvl="2"/>
            <a:r>
              <a:rPr lang="en-GB" dirty="0" smtClean="0"/>
              <a:t>All Suppliers</a:t>
            </a:r>
          </a:p>
          <a:p>
            <a:pPr lvl="2"/>
            <a:r>
              <a:rPr lang="en-GB" dirty="0" smtClean="0"/>
              <a:t>Any person (on request) (provided they enter into a licence agreement with ELEXON and pay a fee (V3.2.7))</a:t>
            </a:r>
          </a:p>
          <a:p>
            <a:r>
              <a:rPr lang="en-GB" dirty="0" smtClean="0"/>
              <a:t>Other Sections of the BSC and Code Subsidiary Documents contain provisions relating to specific data (e.g. BSCP533 on publication of certain performance assurance data), but subject to general rules on confidentiality and publication</a:t>
            </a:r>
            <a:endParaRPr lang="en-GB" dirty="0"/>
          </a:p>
        </p:txBody>
      </p:sp>
    </p:spTree>
    <p:extLst>
      <p:ext uri="{BB962C8B-B14F-4D97-AF65-F5344CB8AC3E}">
        <p14:creationId xmlns:p14="http://schemas.microsoft.com/office/powerpoint/2010/main" val="3235414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rules on confidentiality and publication</a:t>
            </a:r>
            <a:endParaRPr lang="en-GB" dirty="0"/>
          </a:p>
        </p:txBody>
      </p:sp>
      <p:sp>
        <p:nvSpPr>
          <p:cNvPr id="3" name="Footer Placeholder 2"/>
          <p:cNvSpPr>
            <a:spLocks noGrp="1"/>
          </p:cNvSpPr>
          <p:nvPr>
            <p:ph type="ftr"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t>Insert: Document title</a:t>
            </a:r>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29</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5" name="Text Placeholder 4"/>
          <p:cNvSpPr>
            <a:spLocks noGrp="1"/>
          </p:cNvSpPr>
          <p:nvPr>
            <p:ph type="body" sz="quarter" idx="12"/>
          </p:nvPr>
        </p:nvSpPr>
        <p:spPr/>
        <p:txBody>
          <a:bodyPr/>
          <a:lstStyle/>
          <a:p>
            <a:r>
              <a:rPr lang="en-GB" dirty="0" smtClean="0"/>
              <a:t>Section H4 contains the rules on confidentiality:</a:t>
            </a:r>
          </a:p>
          <a:p>
            <a:pPr lvl="1"/>
            <a:r>
              <a:rPr lang="en-GB" dirty="0" smtClean="0"/>
              <a:t>In principle, all BSC data is treated as confidential</a:t>
            </a:r>
          </a:p>
          <a:p>
            <a:pPr lvl="1"/>
            <a:r>
              <a:rPr lang="en-GB" dirty="0" smtClean="0"/>
              <a:t>H4 contains rules on when confidential information may be disclosed e.g. if required by the BSC or another industry document, with consent, if already in the public domain, if legally </a:t>
            </a:r>
            <a:r>
              <a:rPr lang="en-GB" smtClean="0"/>
              <a:t>required etc.</a:t>
            </a:r>
            <a:endParaRPr lang="en-GB" dirty="0" smtClean="0"/>
          </a:p>
          <a:p>
            <a:r>
              <a:rPr lang="en-GB" dirty="0" smtClean="0"/>
              <a:t>Under B3.3, the Panel has a general right to use and disclose BSC data as it sees fit for the purpose of discharging its functions and duties under the Code. Note this does not apply to the Trading Data set out in the annexes (other than annex 1) to Section V</a:t>
            </a:r>
          </a:p>
          <a:p>
            <a:r>
              <a:rPr lang="en-GB" dirty="0" smtClean="0"/>
              <a:t>The Panel would normally be expected to exclude commercially sensitive unless disclosing that data is necessary to fulfil the Panel’s functions or the Party consents to disclosure</a:t>
            </a:r>
          </a:p>
          <a:p>
            <a:r>
              <a:rPr lang="en-GB" dirty="0" smtClean="0"/>
              <a:t>Note that the PAB and the TDC are not permitted to disclose commercially sensitive information other than as expressly permitted by the Code </a:t>
            </a:r>
            <a:r>
              <a:rPr lang="en-GB" dirty="0"/>
              <a:t>o</a:t>
            </a:r>
            <a:r>
              <a:rPr lang="en-GB" dirty="0" smtClean="0"/>
              <a:t>r is necessary to perform their duties</a:t>
            </a:r>
            <a:endParaRPr lang="en-GB" dirty="0"/>
          </a:p>
        </p:txBody>
      </p:sp>
    </p:spTree>
    <p:extLst>
      <p:ext uri="{BB962C8B-B14F-4D97-AF65-F5344CB8AC3E}">
        <p14:creationId xmlns:p14="http://schemas.microsoft.com/office/powerpoint/2010/main" val="2960443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Welcome and objectives</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a:t>
            </a:fld>
            <a:endParaRPr lang="en-GB" dirty="0"/>
          </a:p>
        </p:txBody>
      </p:sp>
      <p:sp>
        <p:nvSpPr>
          <p:cNvPr id="5" name="Text Placeholder 4"/>
          <p:cNvSpPr>
            <a:spLocks noGrp="1"/>
          </p:cNvSpPr>
          <p:nvPr>
            <p:ph type="body" sz="quarter" idx="12"/>
          </p:nvPr>
        </p:nvSpPr>
        <p:spPr/>
        <p:txBody>
          <a:bodyPr/>
          <a:lstStyle/>
          <a:p>
            <a:r>
              <a:rPr lang="en-US" dirty="0" smtClean="0"/>
              <a:t>Understanding the work going on in the data landscape</a:t>
            </a:r>
          </a:p>
          <a:p>
            <a:r>
              <a:rPr lang="en-US" dirty="0" smtClean="0"/>
              <a:t>Understand what BSC data there is</a:t>
            </a:r>
          </a:p>
          <a:p>
            <a:r>
              <a:rPr lang="en-US" dirty="0" smtClean="0"/>
              <a:t>How to handle data and prepare it for release</a:t>
            </a:r>
            <a:endParaRPr lang="en-US" dirty="0"/>
          </a:p>
          <a:p>
            <a:pPr lvl="1"/>
            <a:r>
              <a:rPr lang="en-US" dirty="0" smtClean="0"/>
              <a:t>Identify </a:t>
            </a:r>
            <a:r>
              <a:rPr lang="en-US" dirty="0"/>
              <a:t>what is data</a:t>
            </a:r>
          </a:p>
          <a:p>
            <a:pPr lvl="1"/>
            <a:r>
              <a:rPr lang="en-US" dirty="0" smtClean="0"/>
              <a:t>How </a:t>
            </a:r>
            <a:r>
              <a:rPr lang="en-US" dirty="0"/>
              <a:t>to </a:t>
            </a:r>
            <a:r>
              <a:rPr lang="en-US" dirty="0" smtClean="0"/>
              <a:t>classify and triage data</a:t>
            </a:r>
            <a:endParaRPr lang="en-US" dirty="0"/>
          </a:p>
          <a:p>
            <a:endParaRPr lang="en-US" dirty="0" smtClean="0"/>
          </a:p>
          <a:p>
            <a:r>
              <a:rPr lang="en-US" dirty="0" smtClean="0"/>
              <a:t>First Meeting – principles and ideas</a:t>
            </a:r>
          </a:p>
          <a:p>
            <a:r>
              <a:rPr lang="en-US" dirty="0" smtClean="0"/>
              <a:t>Second </a:t>
            </a:r>
            <a:r>
              <a:rPr lang="en-US" dirty="0"/>
              <a:t>meeting </a:t>
            </a:r>
            <a:r>
              <a:rPr lang="en-US" dirty="0" smtClean="0"/>
              <a:t>– mechanics and practicalities</a:t>
            </a:r>
            <a:endParaRPr lang="en-US" dirty="0"/>
          </a:p>
          <a:p>
            <a:endParaRPr lang="en-GB" dirty="0"/>
          </a:p>
        </p:txBody>
      </p:sp>
    </p:spTree>
    <p:extLst>
      <p:ext uri="{BB962C8B-B14F-4D97-AF65-F5344CB8AC3E}">
        <p14:creationId xmlns:p14="http://schemas.microsoft.com/office/powerpoint/2010/main" val="32611421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46839" y="2905200"/>
            <a:ext cx="4249162" cy="936000"/>
          </a:xfrm>
        </p:spPr>
        <p:txBody>
          <a:bodyPr/>
          <a:lstStyle/>
          <a:p>
            <a:r>
              <a:rPr lang="en-GB" dirty="0" smtClean="0"/>
              <a:t>General principles for open data</a:t>
            </a:r>
            <a:endParaRPr lang="en-GB" dirty="0"/>
          </a:p>
        </p:txBody>
      </p:sp>
      <p:sp>
        <p:nvSpPr>
          <p:cNvPr id="5" name="Text Placeholder 4"/>
          <p:cNvSpPr>
            <a:spLocks noGrp="1"/>
          </p:cNvSpPr>
          <p:nvPr>
            <p:ph type="body" sz="quarter" idx="14"/>
          </p:nvPr>
        </p:nvSpPr>
        <p:spPr/>
        <p:txBody>
          <a:bodyPr/>
          <a:lstStyle/>
          <a:p>
            <a:r>
              <a:rPr lang="en-GB" dirty="0" smtClean="0"/>
              <a:t>Chris Wood</a:t>
            </a:r>
            <a:endParaRPr lang="en-GB" dirty="0"/>
          </a:p>
        </p:txBody>
      </p:sp>
    </p:spTree>
    <p:extLst>
      <p:ext uri="{BB962C8B-B14F-4D97-AF65-F5344CB8AC3E}">
        <p14:creationId xmlns:p14="http://schemas.microsoft.com/office/powerpoint/2010/main" val="33055806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Recommended data best practice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31</a:t>
            </a:fld>
            <a:endParaRPr lang="en-GB" dirty="0"/>
          </a:p>
        </p:txBody>
      </p:sp>
      <p:graphicFrame>
        <p:nvGraphicFramePr>
          <p:cNvPr id="6" name="Diagram 5"/>
          <p:cNvGraphicFramePr/>
          <p:nvPr>
            <p:extLst>
              <p:ext uri="{D42A27DB-BD31-4B8C-83A1-F6EECF244321}">
                <p14:modId xmlns:p14="http://schemas.microsoft.com/office/powerpoint/2010/main" val="3122062270"/>
              </p:ext>
            </p:extLst>
          </p:nvPr>
        </p:nvGraphicFramePr>
        <p:xfrm>
          <a:off x="396876" y="1035698"/>
          <a:ext cx="9899649" cy="62421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29634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63668" y="1524266"/>
            <a:ext cx="2003392" cy="7450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2" name="Title 1"/>
          <p:cNvSpPr>
            <a:spLocks noGrp="1"/>
          </p:cNvSpPr>
          <p:nvPr>
            <p:ph type="title"/>
          </p:nvPr>
        </p:nvSpPr>
        <p:spPr/>
        <p:txBody>
          <a:bodyPr/>
          <a:lstStyle/>
          <a:p>
            <a:r>
              <a:rPr lang="en-GB" dirty="0" smtClean="0"/>
              <a:t>A closed energy market data eco-system</a:t>
            </a:r>
            <a:endParaRPr lang="en-GB" dirty="0"/>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32</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pic>
        <p:nvPicPr>
          <p:cNvPr id="7" name="Picture 6"/>
          <p:cNvPicPr>
            <a:picLocks noChangeAspect="1"/>
          </p:cNvPicPr>
          <p:nvPr/>
        </p:nvPicPr>
        <p:blipFill>
          <a:blip r:embed="rId2"/>
          <a:stretch>
            <a:fillRect/>
          </a:stretch>
        </p:blipFill>
        <p:spPr>
          <a:xfrm>
            <a:off x="713993" y="1646239"/>
            <a:ext cx="1714500" cy="476250"/>
          </a:xfrm>
          <a:prstGeom prst="rect">
            <a:avLst/>
          </a:prstGeom>
        </p:spPr>
      </p:pic>
      <p:cxnSp>
        <p:nvCxnSpPr>
          <p:cNvPr id="10" name="Straight Arrow Connector 9"/>
          <p:cNvCxnSpPr/>
          <p:nvPr/>
        </p:nvCxnSpPr>
        <p:spPr>
          <a:xfrm>
            <a:off x="1317008" y="2269331"/>
            <a:ext cx="0" cy="107479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60291" y="2269333"/>
            <a:ext cx="0" cy="10747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242697" y="2269333"/>
            <a:ext cx="0" cy="10747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825942" y="2269332"/>
            <a:ext cx="0" cy="107479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599506" y="3478110"/>
            <a:ext cx="457037" cy="877324"/>
            <a:chOff x="1072444" y="4267200"/>
            <a:chExt cx="573105" cy="1040192"/>
          </a:xfrm>
        </p:grpSpPr>
        <p:sp>
          <p:nvSpPr>
            <p:cNvPr id="16" name="Round Same Side Corner Rectangle 15"/>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17" name="Oval 16"/>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18" name="TextBox 17"/>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grpSp>
        <p:nvGrpSpPr>
          <p:cNvPr id="20" name="Group 19"/>
          <p:cNvGrpSpPr/>
          <p:nvPr/>
        </p:nvGrpSpPr>
        <p:grpSpPr>
          <a:xfrm>
            <a:off x="1269646" y="3268827"/>
            <a:ext cx="457037" cy="877324"/>
            <a:chOff x="1072444" y="4267200"/>
            <a:chExt cx="573105" cy="1040192"/>
          </a:xfrm>
        </p:grpSpPr>
        <p:sp>
          <p:nvSpPr>
            <p:cNvPr id="21" name="Round Same Side Corner Rectangle 20"/>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22" name="Oval 21"/>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23" name="TextBox 22"/>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grpSp>
        <p:nvGrpSpPr>
          <p:cNvPr id="24" name="Group 23"/>
          <p:cNvGrpSpPr/>
          <p:nvPr/>
        </p:nvGrpSpPr>
        <p:grpSpPr>
          <a:xfrm>
            <a:off x="1811151" y="3470441"/>
            <a:ext cx="457037" cy="877324"/>
            <a:chOff x="1072444" y="4267200"/>
            <a:chExt cx="573105" cy="1040192"/>
          </a:xfrm>
        </p:grpSpPr>
        <p:sp>
          <p:nvSpPr>
            <p:cNvPr id="25" name="Round Same Side Corner Rectangle 24"/>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26" name="Oval 25"/>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27" name="TextBox 26"/>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grpSp>
        <p:nvGrpSpPr>
          <p:cNvPr id="28" name="Group 27"/>
          <p:cNvGrpSpPr/>
          <p:nvPr/>
        </p:nvGrpSpPr>
        <p:grpSpPr>
          <a:xfrm>
            <a:off x="2366137" y="3325710"/>
            <a:ext cx="457037" cy="877324"/>
            <a:chOff x="1072444" y="4267200"/>
            <a:chExt cx="573105" cy="1040192"/>
          </a:xfrm>
        </p:grpSpPr>
        <p:sp>
          <p:nvSpPr>
            <p:cNvPr id="29" name="Round Same Side Corner Rectangle 28"/>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30" name="Oval 29"/>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31" name="TextBox 30"/>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cxnSp>
        <p:nvCxnSpPr>
          <p:cNvPr id="33" name="Straight Arrow Connector 32"/>
          <p:cNvCxnSpPr/>
          <p:nvPr/>
        </p:nvCxnSpPr>
        <p:spPr>
          <a:xfrm flipV="1">
            <a:off x="2567060" y="1896799"/>
            <a:ext cx="1840089" cy="2703"/>
          </a:xfrm>
          <a:prstGeom prst="straightConnector1">
            <a:avLst/>
          </a:prstGeom>
          <a:ln w="76200">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4565444" y="1494884"/>
            <a:ext cx="573105" cy="1040192"/>
            <a:chOff x="1072444" y="4267200"/>
            <a:chExt cx="573105" cy="1040192"/>
          </a:xfrm>
        </p:grpSpPr>
        <p:sp>
          <p:nvSpPr>
            <p:cNvPr id="46" name="Round Same Side Corner Rectangle 45"/>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47" name="Oval 46"/>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48" name="TextBox 47"/>
            <p:cNvSpPr txBox="1"/>
            <p:nvPr/>
          </p:nvSpPr>
          <p:spPr>
            <a:xfrm>
              <a:off x="1124403" y="4383339"/>
              <a:ext cx="448154" cy="238848"/>
            </a:xfrm>
            <a:prstGeom prst="rect">
              <a:avLst/>
            </a:prstGeom>
            <a:noFill/>
          </p:spPr>
          <p:txBody>
            <a:bodyPr wrap="square" lIns="0" tIns="0" rIns="0" bIns="0" rtlCol="0">
              <a:spAutoFit/>
            </a:bodyPr>
            <a:lstStyle/>
            <a:p>
              <a:pPr marL="0" marR="0" lvl="0" indent="0" algn="ctr" defTabSz="1043056" rtl="0" eaLnBrk="1" fontAlgn="auto" latinLnBrk="0" hangingPunct="1">
                <a:lnSpc>
                  <a:spcPts val="2100"/>
                </a:lnSpc>
                <a:spcBef>
                  <a:spcPts val="0"/>
                </a:spcBef>
                <a:spcAft>
                  <a:spcPts val="560"/>
                </a:spcAft>
                <a:buClrTx/>
                <a:buSzTx/>
                <a:buFontTx/>
                <a:buNone/>
                <a:tabLst/>
                <a:defRPr/>
              </a:pPr>
              <a:endParaRPr kumimoji="0" lang="en-GB" sz="1400" b="0" i="0" u="none" strike="noStrike" kern="1200" cap="none" spc="0" normalizeH="0" baseline="0" noProof="0" dirty="0" smtClean="0">
                <a:ln>
                  <a:noFill/>
                </a:ln>
                <a:solidFill>
                  <a:prstClr val="black"/>
                </a:solidFill>
                <a:effectLst/>
                <a:uLnTx/>
                <a:uFillTx/>
                <a:latin typeface="Tahoma"/>
                <a:ea typeface="+mn-ea"/>
                <a:cs typeface="+mn-cs"/>
              </a:endParaRPr>
            </a:p>
          </p:txBody>
        </p:sp>
      </p:grpSp>
      <p:grpSp>
        <p:nvGrpSpPr>
          <p:cNvPr id="49" name="Group 48"/>
          <p:cNvGrpSpPr/>
          <p:nvPr/>
        </p:nvGrpSpPr>
        <p:grpSpPr>
          <a:xfrm>
            <a:off x="4051789" y="2111477"/>
            <a:ext cx="573105" cy="1040192"/>
            <a:chOff x="1072444" y="4267200"/>
            <a:chExt cx="573105" cy="1040192"/>
          </a:xfrm>
        </p:grpSpPr>
        <p:sp>
          <p:nvSpPr>
            <p:cNvPr id="50" name="Round Same Side Corner Rectangle 49"/>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51" name="Oval 50"/>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52" name="TextBox 51"/>
            <p:cNvSpPr txBox="1"/>
            <p:nvPr/>
          </p:nvSpPr>
          <p:spPr>
            <a:xfrm>
              <a:off x="1124403" y="4383339"/>
              <a:ext cx="448154" cy="238848"/>
            </a:xfrm>
            <a:prstGeom prst="rect">
              <a:avLst/>
            </a:prstGeom>
            <a:noFill/>
          </p:spPr>
          <p:txBody>
            <a:bodyPr wrap="square" lIns="0" tIns="0" rIns="0" bIns="0" rtlCol="0">
              <a:spAutoFit/>
            </a:bodyPr>
            <a:lstStyle/>
            <a:p>
              <a:pPr marL="0" marR="0" lvl="0" indent="0" algn="ctr" defTabSz="1043056" rtl="0" eaLnBrk="1" fontAlgn="auto" latinLnBrk="0" hangingPunct="1">
                <a:lnSpc>
                  <a:spcPts val="2100"/>
                </a:lnSpc>
                <a:spcBef>
                  <a:spcPts val="0"/>
                </a:spcBef>
                <a:spcAft>
                  <a:spcPts val="560"/>
                </a:spcAft>
                <a:buClrTx/>
                <a:buSzTx/>
                <a:buFontTx/>
                <a:buNone/>
                <a:tabLst/>
                <a:defRPr/>
              </a:pPr>
              <a:endParaRPr kumimoji="0" lang="en-GB" sz="1400" b="0" i="0" u="none" strike="noStrike" kern="1200" cap="none" spc="0" normalizeH="0" baseline="0" noProof="0" dirty="0" smtClean="0">
                <a:ln>
                  <a:noFill/>
                </a:ln>
                <a:solidFill>
                  <a:prstClr val="black"/>
                </a:solidFill>
                <a:effectLst/>
                <a:uLnTx/>
                <a:uFillTx/>
                <a:latin typeface="Tahoma"/>
                <a:ea typeface="+mn-ea"/>
                <a:cs typeface="+mn-cs"/>
              </a:endParaRPr>
            </a:p>
          </p:txBody>
        </p:sp>
      </p:grpSp>
      <p:sp>
        <p:nvSpPr>
          <p:cNvPr id="53" name="Content Placeholder 5"/>
          <p:cNvSpPr>
            <a:spLocks noGrp="1"/>
          </p:cNvSpPr>
          <p:nvPr>
            <p:ph sz="quarter" idx="14"/>
          </p:nvPr>
        </p:nvSpPr>
        <p:spPr>
          <a:xfrm>
            <a:off x="390896" y="4464168"/>
            <a:ext cx="4747653" cy="2149743"/>
          </a:xfrm>
        </p:spPr>
        <p:txBody>
          <a:bodyPr/>
          <a:lstStyle/>
          <a:p>
            <a:r>
              <a:rPr lang="en-GB" sz="1600" dirty="0" smtClean="0"/>
              <a:t>Data hoarded by data owners</a:t>
            </a:r>
          </a:p>
          <a:p>
            <a:r>
              <a:rPr lang="en-GB" sz="1600" dirty="0"/>
              <a:t>Data cannot be shared due to restrictive and confusing licence </a:t>
            </a:r>
            <a:r>
              <a:rPr lang="en-GB" sz="1600" dirty="0" smtClean="0"/>
              <a:t>conditions</a:t>
            </a:r>
          </a:p>
          <a:p>
            <a:r>
              <a:rPr lang="en-GB" sz="1600" dirty="0" smtClean="0"/>
              <a:t>Low competition in third parties offering value add data services</a:t>
            </a:r>
          </a:p>
          <a:p>
            <a:r>
              <a:rPr lang="en-GB" sz="1600" dirty="0" smtClean="0"/>
              <a:t>There are costs and waiting times to access data</a:t>
            </a:r>
          </a:p>
          <a:p>
            <a:r>
              <a:rPr lang="en-GB" sz="1600" dirty="0" smtClean="0"/>
              <a:t>Little or no linking between data sets</a:t>
            </a:r>
            <a:endParaRPr lang="en-GB" sz="1600" dirty="0"/>
          </a:p>
        </p:txBody>
      </p:sp>
      <p:sp>
        <p:nvSpPr>
          <p:cNvPr id="59" name="Rounded Rectangle 58"/>
          <p:cNvSpPr/>
          <p:nvPr/>
        </p:nvSpPr>
        <p:spPr>
          <a:xfrm>
            <a:off x="7636007" y="1548439"/>
            <a:ext cx="1498451" cy="57405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smtClean="0">
                <a:ln>
                  <a:noFill/>
                </a:ln>
                <a:solidFill>
                  <a:prstClr val="white"/>
                </a:solidFill>
                <a:effectLst/>
                <a:uLnTx/>
                <a:uFillTx/>
                <a:latin typeface="Tahoma"/>
                <a:ea typeface="+mn-ea"/>
                <a:cs typeface="+mn-cs"/>
              </a:rPr>
              <a:t>Code Administrator</a:t>
            </a:r>
            <a:endParaRPr kumimoji="0" lang="en-GB" sz="1600" b="0" i="0" u="none" strike="noStrike" kern="1200" cap="none" spc="0" normalizeH="0" baseline="0" noProof="0" dirty="0">
              <a:ln>
                <a:noFill/>
              </a:ln>
              <a:solidFill>
                <a:prstClr val="white"/>
              </a:solidFill>
              <a:effectLst/>
              <a:uLnTx/>
              <a:uFillTx/>
              <a:latin typeface="Tahoma"/>
              <a:ea typeface="+mn-ea"/>
              <a:cs typeface="+mn-cs"/>
            </a:endParaRPr>
          </a:p>
        </p:txBody>
      </p:sp>
      <p:sp>
        <p:nvSpPr>
          <p:cNvPr id="60" name="Rounded Rectangle 59"/>
          <p:cNvSpPr/>
          <p:nvPr/>
        </p:nvSpPr>
        <p:spPr>
          <a:xfrm>
            <a:off x="7636007" y="3091934"/>
            <a:ext cx="1540961" cy="59549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smtClean="0">
                <a:ln>
                  <a:noFill/>
                </a:ln>
                <a:solidFill>
                  <a:prstClr val="white"/>
                </a:solidFill>
                <a:effectLst/>
                <a:uLnTx/>
                <a:uFillTx/>
                <a:latin typeface="Tahoma"/>
                <a:ea typeface="+mn-ea"/>
                <a:cs typeface="+mn-cs"/>
              </a:rPr>
              <a:t>Network Operator</a:t>
            </a:r>
            <a:endParaRPr kumimoji="0" lang="en-GB" sz="1600" b="0" i="0" u="none" strike="noStrike" kern="1200" cap="none" spc="0" normalizeH="0" baseline="0" noProof="0" dirty="0">
              <a:ln>
                <a:noFill/>
              </a:ln>
              <a:solidFill>
                <a:prstClr val="white"/>
              </a:solidFill>
              <a:effectLst/>
              <a:uLnTx/>
              <a:uFillTx/>
              <a:latin typeface="Tahoma"/>
              <a:ea typeface="+mn-ea"/>
              <a:cs typeface="+mn-cs"/>
            </a:endParaRPr>
          </a:p>
        </p:txBody>
      </p:sp>
      <p:sp>
        <p:nvSpPr>
          <p:cNvPr id="57" name="Rounded Rectangle 56"/>
          <p:cNvSpPr/>
          <p:nvPr/>
        </p:nvSpPr>
        <p:spPr>
          <a:xfrm>
            <a:off x="7617722" y="4514808"/>
            <a:ext cx="1529672" cy="55246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smtClean="0">
                <a:ln>
                  <a:noFill/>
                </a:ln>
                <a:solidFill>
                  <a:prstClr val="white"/>
                </a:solidFill>
                <a:effectLst/>
                <a:uLnTx/>
                <a:uFillTx/>
                <a:latin typeface="Tahoma"/>
                <a:ea typeface="+mn-ea"/>
                <a:cs typeface="+mn-cs"/>
              </a:rPr>
              <a:t>Power exchange</a:t>
            </a:r>
            <a:endParaRPr kumimoji="0" lang="en-GB" sz="1600" b="0" i="0" u="none" strike="noStrike" kern="1200" cap="none" spc="0" normalizeH="0" baseline="0" noProof="0" dirty="0">
              <a:ln>
                <a:noFill/>
              </a:ln>
              <a:solidFill>
                <a:prstClr val="white"/>
              </a:solidFill>
              <a:effectLst/>
              <a:uLnTx/>
              <a:uFillTx/>
              <a:latin typeface="Tahoma"/>
              <a:ea typeface="+mn-ea"/>
              <a:cs typeface="+mn-cs"/>
            </a:endParaRPr>
          </a:p>
        </p:txBody>
      </p:sp>
      <p:grpSp>
        <p:nvGrpSpPr>
          <p:cNvPr id="86" name="Group 85"/>
          <p:cNvGrpSpPr/>
          <p:nvPr/>
        </p:nvGrpSpPr>
        <p:grpSpPr>
          <a:xfrm>
            <a:off x="9610284" y="4656798"/>
            <a:ext cx="250129" cy="431080"/>
            <a:chOff x="1072444" y="4267200"/>
            <a:chExt cx="573105" cy="1040192"/>
          </a:xfrm>
        </p:grpSpPr>
        <p:sp>
          <p:nvSpPr>
            <p:cNvPr id="87" name="Round Same Side Corner Rectangle 86"/>
            <p:cNvSpPr/>
            <p:nvPr/>
          </p:nvSpPr>
          <p:spPr>
            <a:xfrm>
              <a:off x="1072444" y="4697792"/>
              <a:ext cx="573105" cy="609600"/>
            </a:xfrm>
            <a:prstGeom prst="round2SameRect">
              <a:avLst>
                <a:gd name="adj1" fmla="val 50000"/>
                <a:gd name="adj2"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88" name="Oval 87"/>
            <p:cNvSpPr/>
            <p:nvPr/>
          </p:nvSpPr>
          <p:spPr>
            <a:xfrm>
              <a:off x="1146208" y="4267200"/>
              <a:ext cx="426349" cy="43059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89" name="Group 88"/>
          <p:cNvGrpSpPr/>
          <p:nvPr/>
        </p:nvGrpSpPr>
        <p:grpSpPr>
          <a:xfrm>
            <a:off x="9913239" y="4888830"/>
            <a:ext cx="250129" cy="431080"/>
            <a:chOff x="1072444" y="4267200"/>
            <a:chExt cx="573105" cy="1040192"/>
          </a:xfrm>
        </p:grpSpPr>
        <p:sp>
          <p:nvSpPr>
            <p:cNvPr id="90" name="Round Same Side Corner Rectangle 89"/>
            <p:cNvSpPr/>
            <p:nvPr/>
          </p:nvSpPr>
          <p:spPr>
            <a:xfrm>
              <a:off x="1072444" y="4697792"/>
              <a:ext cx="573105" cy="609600"/>
            </a:xfrm>
            <a:prstGeom prst="round2SameRect">
              <a:avLst>
                <a:gd name="adj1" fmla="val 50000"/>
                <a:gd name="adj2"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91" name="Oval 90"/>
            <p:cNvSpPr/>
            <p:nvPr/>
          </p:nvSpPr>
          <p:spPr>
            <a:xfrm>
              <a:off x="1146208" y="4267200"/>
              <a:ext cx="426349" cy="43059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92" name="Group 91"/>
          <p:cNvGrpSpPr/>
          <p:nvPr/>
        </p:nvGrpSpPr>
        <p:grpSpPr>
          <a:xfrm>
            <a:off x="9993852" y="4361810"/>
            <a:ext cx="250129" cy="431080"/>
            <a:chOff x="1072444" y="4267200"/>
            <a:chExt cx="573105" cy="1040192"/>
          </a:xfrm>
        </p:grpSpPr>
        <p:sp>
          <p:nvSpPr>
            <p:cNvPr id="93" name="Round Same Side Corner Rectangle 92"/>
            <p:cNvSpPr/>
            <p:nvPr/>
          </p:nvSpPr>
          <p:spPr>
            <a:xfrm>
              <a:off x="1072444" y="4697792"/>
              <a:ext cx="573105" cy="609600"/>
            </a:xfrm>
            <a:prstGeom prst="round2SameRect">
              <a:avLst>
                <a:gd name="adj1" fmla="val 50000"/>
                <a:gd name="adj2"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94" name="Oval 93"/>
            <p:cNvSpPr/>
            <p:nvPr/>
          </p:nvSpPr>
          <p:spPr>
            <a:xfrm>
              <a:off x="1146208" y="4267200"/>
              <a:ext cx="426349" cy="43059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cxnSp>
        <p:nvCxnSpPr>
          <p:cNvPr id="104" name="Straight Arrow Connector 103"/>
          <p:cNvCxnSpPr/>
          <p:nvPr/>
        </p:nvCxnSpPr>
        <p:spPr>
          <a:xfrm>
            <a:off x="9088983" y="1836498"/>
            <a:ext cx="386202" cy="0"/>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9137029" y="3387134"/>
            <a:ext cx="386202"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9137029" y="4801601"/>
            <a:ext cx="386202" cy="0"/>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nvGrpSpPr>
          <p:cNvPr id="95" name="Group 94"/>
          <p:cNvGrpSpPr/>
          <p:nvPr/>
        </p:nvGrpSpPr>
        <p:grpSpPr>
          <a:xfrm>
            <a:off x="9591323" y="1760016"/>
            <a:ext cx="250129" cy="431080"/>
            <a:chOff x="1072444" y="4267200"/>
            <a:chExt cx="573105" cy="1040192"/>
          </a:xfrm>
        </p:grpSpPr>
        <p:sp>
          <p:nvSpPr>
            <p:cNvPr id="96" name="Round Same Side Corner Rectangle 95"/>
            <p:cNvSpPr/>
            <p:nvPr/>
          </p:nvSpPr>
          <p:spPr>
            <a:xfrm>
              <a:off x="1072444" y="4697792"/>
              <a:ext cx="573105" cy="609600"/>
            </a:xfrm>
            <a:prstGeom prst="round2SameRect">
              <a:avLst>
                <a:gd name="adj1" fmla="val 50000"/>
                <a:gd name="adj2"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97" name="Oval 96"/>
            <p:cNvSpPr/>
            <p:nvPr/>
          </p:nvSpPr>
          <p:spPr>
            <a:xfrm>
              <a:off x="1146208" y="4267200"/>
              <a:ext cx="426349" cy="43059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98" name="Group 97"/>
          <p:cNvGrpSpPr/>
          <p:nvPr/>
        </p:nvGrpSpPr>
        <p:grpSpPr>
          <a:xfrm>
            <a:off x="9894278" y="1992048"/>
            <a:ext cx="250129" cy="431080"/>
            <a:chOff x="1072444" y="4267200"/>
            <a:chExt cx="573105" cy="1040192"/>
          </a:xfrm>
        </p:grpSpPr>
        <p:sp>
          <p:nvSpPr>
            <p:cNvPr id="99" name="Round Same Side Corner Rectangle 98"/>
            <p:cNvSpPr/>
            <p:nvPr/>
          </p:nvSpPr>
          <p:spPr>
            <a:xfrm>
              <a:off x="1072444" y="4697792"/>
              <a:ext cx="573105" cy="609600"/>
            </a:xfrm>
            <a:prstGeom prst="round2SameRect">
              <a:avLst>
                <a:gd name="adj1" fmla="val 50000"/>
                <a:gd name="adj2"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00" name="Oval 99"/>
            <p:cNvSpPr/>
            <p:nvPr/>
          </p:nvSpPr>
          <p:spPr>
            <a:xfrm>
              <a:off x="1146208" y="4267200"/>
              <a:ext cx="426349" cy="43059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01" name="Group 100"/>
          <p:cNvGrpSpPr/>
          <p:nvPr/>
        </p:nvGrpSpPr>
        <p:grpSpPr>
          <a:xfrm>
            <a:off x="9974891" y="1465028"/>
            <a:ext cx="250129" cy="431080"/>
            <a:chOff x="1072444" y="4267200"/>
            <a:chExt cx="573105" cy="1040192"/>
          </a:xfrm>
        </p:grpSpPr>
        <p:sp>
          <p:nvSpPr>
            <p:cNvPr id="102" name="Round Same Side Corner Rectangle 101"/>
            <p:cNvSpPr/>
            <p:nvPr/>
          </p:nvSpPr>
          <p:spPr>
            <a:xfrm>
              <a:off x="1072444" y="4697792"/>
              <a:ext cx="573105" cy="609600"/>
            </a:xfrm>
            <a:prstGeom prst="round2SameRect">
              <a:avLst>
                <a:gd name="adj1" fmla="val 50000"/>
                <a:gd name="adj2"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03" name="Oval 102"/>
            <p:cNvSpPr/>
            <p:nvPr/>
          </p:nvSpPr>
          <p:spPr>
            <a:xfrm>
              <a:off x="1146208" y="4267200"/>
              <a:ext cx="426349" cy="43059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05" name="Group 104"/>
          <p:cNvGrpSpPr/>
          <p:nvPr/>
        </p:nvGrpSpPr>
        <p:grpSpPr>
          <a:xfrm>
            <a:off x="9618658" y="3165678"/>
            <a:ext cx="250129" cy="431080"/>
            <a:chOff x="1072444" y="4267200"/>
            <a:chExt cx="573105" cy="1040192"/>
          </a:xfrm>
        </p:grpSpPr>
        <p:sp>
          <p:nvSpPr>
            <p:cNvPr id="106" name="Round Same Side Corner Rectangle 105"/>
            <p:cNvSpPr/>
            <p:nvPr/>
          </p:nvSpPr>
          <p:spPr>
            <a:xfrm>
              <a:off x="1072444" y="4697792"/>
              <a:ext cx="573105" cy="609600"/>
            </a:xfrm>
            <a:prstGeom prst="round2SameRect">
              <a:avLst>
                <a:gd name="adj1" fmla="val 50000"/>
                <a:gd name="adj2" fmla="val 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12" name="Oval 111"/>
            <p:cNvSpPr/>
            <p:nvPr/>
          </p:nvSpPr>
          <p:spPr>
            <a:xfrm>
              <a:off x="1146208" y="4267200"/>
              <a:ext cx="426349" cy="4305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13" name="Group 112"/>
          <p:cNvGrpSpPr/>
          <p:nvPr/>
        </p:nvGrpSpPr>
        <p:grpSpPr>
          <a:xfrm>
            <a:off x="9921613" y="3397710"/>
            <a:ext cx="250129" cy="431080"/>
            <a:chOff x="1072444" y="4267200"/>
            <a:chExt cx="573105" cy="1040192"/>
          </a:xfrm>
        </p:grpSpPr>
        <p:sp>
          <p:nvSpPr>
            <p:cNvPr id="114" name="Round Same Side Corner Rectangle 113"/>
            <p:cNvSpPr/>
            <p:nvPr/>
          </p:nvSpPr>
          <p:spPr>
            <a:xfrm>
              <a:off x="1072444" y="4697792"/>
              <a:ext cx="573105" cy="609600"/>
            </a:xfrm>
            <a:prstGeom prst="round2SameRect">
              <a:avLst>
                <a:gd name="adj1" fmla="val 50000"/>
                <a:gd name="adj2" fmla="val 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15" name="Oval 114"/>
            <p:cNvSpPr/>
            <p:nvPr/>
          </p:nvSpPr>
          <p:spPr>
            <a:xfrm>
              <a:off x="1146208" y="4267200"/>
              <a:ext cx="426349" cy="4305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16" name="Group 115"/>
          <p:cNvGrpSpPr/>
          <p:nvPr/>
        </p:nvGrpSpPr>
        <p:grpSpPr>
          <a:xfrm>
            <a:off x="10002226" y="2870690"/>
            <a:ext cx="250129" cy="431080"/>
            <a:chOff x="1072444" y="4267200"/>
            <a:chExt cx="573105" cy="1040192"/>
          </a:xfrm>
        </p:grpSpPr>
        <p:sp>
          <p:nvSpPr>
            <p:cNvPr id="117" name="Round Same Side Corner Rectangle 116"/>
            <p:cNvSpPr/>
            <p:nvPr/>
          </p:nvSpPr>
          <p:spPr>
            <a:xfrm>
              <a:off x="1072444" y="4697792"/>
              <a:ext cx="573105" cy="609600"/>
            </a:xfrm>
            <a:prstGeom prst="round2SameRect">
              <a:avLst>
                <a:gd name="adj1" fmla="val 50000"/>
                <a:gd name="adj2" fmla="val 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18" name="Oval 117"/>
            <p:cNvSpPr/>
            <p:nvPr/>
          </p:nvSpPr>
          <p:spPr>
            <a:xfrm>
              <a:off x="1146208" y="4267200"/>
              <a:ext cx="426349" cy="4305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cxnSp>
        <p:nvCxnSpPr>
          <p:cNvPr id="120" name="Straight Arrow Connector 119"/>
          <p:cNvCxnSpPr/>
          <p:nvPr/>
        </p:nvCxnSpPr>
        <p:spPr>
          <a:xfrm>
            <a:off x="9137029" y="3387134"/>
            <a:ext cx="386202"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8920066" y="2587640"/>
            <a:ext cx="1520890"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Network Operator’s customers</a:t>
            </a:r>
          </a:p>
        </p:txBody>
      </p:sp>
      <p:sp>
        <p:nvSpPr>
          <p:cNvPr id="122" name="TextBox 121"/>
          <p:cNvSpPr txBox="1"/>
          <p:nvPr/>
        </p:nvSpPr>
        <p:spPr>
          <a:xfrm>
            <a:off x="8997211" y="4000282"/>
            <a:ext cx="1438351"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Power Exchange’s customers</a:t>
            </a:r>
          </a:p>
        </p:txBody>
      </p:sp>
      <p:sp>
        <p:nvSpPr>
          <p:cNvPr id="123" name="TextBox 122"/>
          <p:cNvSpPr txBox="1"/>
          <p:nvPr/>
        </p:nvSpPr>
        <p:spPr>
          <a:xfrm>
            <a:off x="9173807" y="1152931"/>
            <a:ext cx="1184610"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Code</a:t>
            </a:r>
            <a:r>
              <a:rPr kumimoji="0" lang="en-GB" sz="1400" b="0" i="0" u="none" strike="noStrike" kern="1200" cap="none" spc="0" normalizeH="0" noProof="0" dirty="0" smtClean="0">
                <a:ln>
                  <a:noFill/>
                </a:ln>
                <a:solidFill>
                  <a:prstClr val="black"/>
                </a:solidFill>
                <a:effectLst/>
                <a:uLnTx/>
                <a:uFillTx/>
                <a:latin typeface="Tahoma"/>
                <a:ea typeface="+mn-ea"/>
                <a:cs typeface="+mn-cs"/>
              </a:rPr>
              <a:t> Admin’s</a:t>
            </a:r>
            <a:r>
              <a:rPr kumimoji="0" lang="en-GB" sz="1400" b="0" i="0" u="none" strike="noStrike" kern="1200" cap="none" spc="0" normalizeH="0" baseline="0" noProof="0" dirty="0" smtClean="0">
                <a:ln>
                  <a:noFill/>
                </a:ln>
                <a:solidFill>
                  <a:prstClr val="black"/>
                </a:solidFill>
                <a:effectLst/>
                <a:uLnTx/>
                <a:uFillTx/>
                <a:latin typeface="Tahoma"/>
                <a:ea typeface="+mn-ea"/>
                <a:cs typeface="+mn-cs"/>
              </a:rPr>
              <a:t> customers</a:t>
            </a:r>
          </a:p>
        </p:txBody>
      </p:sp>
      <p:sp>
        <p:nvSpPr>
          <p:cNvPr id="38" name="TextBox 37"/>
          <p:cNvSpPr txBox="1"/>
          <p:nvPr/>
        </p:nvSpPr>
        <p:spPr>
          <a:xfrm>
            <a:off x="4091106" y="1149419"/>
            <a:ext cx="2074079"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Companies that add value to data</a:t>
            </a:r>
          </a:p>
        </p:txBody>
      </p:sp>
      <p:cxnSp>
        <p:nvCxnSpPr>
          <p:cNvPr id="124" name="Straight Arrow Connector 123"/>
          <p:cNvCxnSpPr/>
          <p:nvPr/>
        </p:nvCxnSpPr>
        <p:spPr>
          <a:xfrm flipH="1">
            <a:off x="2930261" y="2958214"/>
            <a:ext cx="1045186" cy="568809"/>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04967" y="2410363"/>
            <a:ext cx="1753625" cy="513410"/>
          </a:xfrm>
          <a:prstGeom prst="rect">
            <a:avLst/>
          </a:prstGeom>
          <a:noFill/>
        </p:spPr>
        <p:txBody>
          <a:bodyPr wrap="square" lIns="0" tIns="0" rIns="0" bIns="0" rtlCol="0">
            <a:spAutoFit/>
          </a:bodyPr>
          <a:lstStyle/>
          <a:p>
            <a:pPr marL="0" marR="0" lvl="0" indent="0" algn="ctr" defTabSz="1043056" rtl="0" eaLnBrk="1" fontAlgn="auto" latinLnBrk="0" hangingPunct="1">
              <a:lnSpc>
                <a:spcPts val="2100"/>
              </a:lnSpc>
              <a:spcBef>
                <a:spcPts val="0"/>
              </a:spcBef>
              <a:spcAft>
                <a:spcPts val="560"/>
              </a:spcAft>
              <a:buClrTx/>
              <a:buSzTx/>
              <a:buFontTx/>
              <a:buNone/>
              <a:tabLst/>
              <a:defRPr/>
            </a:pPr>
            <a:r>
              <a:rPr kumimoji="0" lang="en-GB" sz="1600" b="0" i="0" u="none" strike="noStrike" kern="1200" cap="none" spc="0" normalizeH="0" baseline="0" noProof="0" dirty="0" smtClean="0">
                <a:ln>
                  <a:noFill/>
                </a:ln>
                <a:solidFill>
                  <a:prstClr val="black"/>
                </a:solidFill>
                <a:effectLst/>
                <a:uLnTx/>
                <a:uFillTx/>
                <a:latin typeface="Tahoma"/>
                <a:ea typeface="+mn-ea"/>
                <a:cs typeface="+mn-cs"/>
              </a:rPr>
              <a:t>Provide data under BSC conditions</a:t>
            </a:r>
          </a:p>
        </p:txBody>
      </p:sp>
    </p:spTree>
    <p:extLst>
      <p:ext uri="{BB962C8B-B14F-4D97-AF65-F5344CB8AC3E}">
        <p14:creationId xmlns:p14="http://schemas.microsoft.com/office/powerpoint/2010/main" val="26081447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0" name="Straight Arrow Connector 149"/>
          <p:cNvCxnSpPr/>
          <p:nvPr/>
        </p:nvCxnSpPr>
        <p:spPr>
          <a:xfrm>
            <a:off x="2564284" y="1713048"/>
            <a:ext cx="1127541" cy="480051"/>
          </a:xfrm>
          <a:prstGeom prst="straightConnector1">
            <a:avLst/>
          </a:prstGeom>
          <a:ln w="76200">
            <a:prstDash val="sysDash"/>
            <a:tailEnd type="triangle"/>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563668" y="1361706"/>
            <a:ext cx="2003392" cy="7450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2" name="Title 1"/>
          <p:cNvSpPr>
            <a:spLocks noGrp="1"/>
          </p:cNvSpPr>
          <p:nvPr>
            <p:ph type="title"/>
          </p:nvPr>
        </p:nvSpPr>
        <p:spPr/>
        <p:txBody>
          <a:bodyPr/>
          <a:lstStyle/>
          <a:p>
            <a:r>
              <a:rPr lang="en-GB" dirty="0" smtClean="0"/>
              <a:t>An open energy market data eco-system</a:t>
            </a:r>
            <a:endParaRPr lang="en-GB" dirty="0"/>
          </a:p>
        </p:txBody>
      </p:sp>
      <p:sp>
        <p:nvSpPr>
          <p:cNvPr id="4" name="Slide Number Placeholder 3"/>
          <p:cNvSpPr>
            <a:spLocks noGrp="1"/>
          </p:cNvSpPr>
          <p:nvPr>
            <p:ph type="sldNum" sz="quarter" idx="4294967295"/>
          </p:nvPr>
        </p:nvSpPr>
        <p:spPr>
          <a:xfrm>
            <a:off x="0" y="7172325"/>
            <a:ext cx="985838" cy="179388"/>
          </a:xfrm>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33</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95" name="Content Placeholder 5"/>
          <p:cNvSpPr>
            <a:spLocks noGrp="1"/>
          </p:cNvSpPr>
          <p:nvPr>
            <p:ph sz="quarter" idx="4294967295"/>
          </p:nvPr>
        </p:nvSpPr>
        <p:spPr>
          <a:xfrm>
            <a:off x="210852" y="5016456"/>
            <a:ext cx="7449240" cy="1882706"/>
          </a:xfrm>
        </p:spPr>
        <p:txBody>
          <a:bodyPr/>
          <a:lstStyle/>
          <a:p>
            <a:r>
              <a:rPr lang="en-GB" sz="1600" dirty="0" smtClean="0"/>
              <a:t>Data can be shared with confidence due </a:t>
            </a:r>
            <a:r>
              <a:rPr lang="en-GB" sz="1600" dirty="0"/>
              <a:t/>
            </a:r>
            <a:br>
              <a:rPr lang="en-GB" sz="1600" dirty="0"/>
            </a:br>
            <a:r>
              <a:rPr lang="en-GB" sz="1600" dirty="0" smtClean="0"/>
              <a:t>to clear open licence conditions</a:t>
            </a:r>
          </a:p>
          <a:p>
            <a:r>
              <a:rPr lang="en-GB" sz="1600" dirty="0" smtClean="0"/>
              <a:t>Confidential data shared securely with consent</a:t>
            </a:r>
          </a:p>
          <a:p>
            <a:r>
              <a:rPr lang="en-GB" sz="1600" dirty="0" smtClean="0"/>
              <a:t>Low or no cost and instant access to data</a:t>
            </a:r>
          </a:p>
          <a:p>
            <a:r>
              <a:rPr lang="en-GB" sz="1600" dirty="0" smtClean="0"/>
              <a:t>The data provided is enriched by linking to other industry datasets</a:t>
            </a:r>
          </a:p>
          <a:p>
            <a:r>
              <a:rPr lang="en-GB" sz="1600" dirty="0" smtClean="0"/>
              <a:t>Increased competition in value add data services benefits ELEXON customers</a:t>
            </a:r>
          </a:p>
          <a:p>
            <a:pPr marL="0" indent="0">
              <a:buNone/>
            </a:pPr>
            <a:endParaRPr lang="en-GB" sz="1600" dirty="0"/>
          </a:p>
        </p:txBody>
      </p:sp>
      <p:pic>
        <p:nvPicPr>
          <p:cNvPr id="7" name="Picture 6"/>
          <p:cNvPicPr>
            <a:picLocks noChangeAspect="1"/>
          </p:cNvPicPr>
          <p:nvPr/>
        </p:nvPicPr>
        <p:blipFill>
          <a:blip r:embed="rId2"/>
          <a:stretch>
            <a:fillRect/>
          </a:stretch>
        </p:blipFill>
        <p:spPr>
          <a:xfrm>
            <a:off x="713993" y="1483679"/>
            <a:ext cx="1714500" cy="476250"/>
          </a:xfrm>
          <a:prstGeom prst="rect">
            <a:avLst/>
          </a:prstGeom>
        </p:spPr>
      </p:pic>
      <p:cxnSp>
        <p:nvCxnSpPr>
          <p:cNvPr id="10" name="Straight Arrow Connector 9"/>
          <p:cNvCxnSpPr/>
          <p:nvPr/>
        </p:nvCxnSpPr>
        <p:spPr>
          <a:xfrm>
            <a:off x="1317008" y="2106771"/>
            <a:ext cx="0" cy="107479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60291" y="2106773"/>
            <a:ext cx="0" cy="10747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242697" y="2106773"/>
            <a:ext cx="0" cy="10747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825942" y="2106772"/>
            <a:ext cx="0" cy="107479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599506" y="3315550"/>
            <a:ext cx="457037" cy="877324"/>
            <a:chOff x="1072444" y="4267200"/>
            <a:chExt cx="573105" cy="1040192"/>
          </a:xfrm>
        </p:grpSpPr>
        <p:sp>
          <p:nvSpPr>
            <p:cNvPr id="16" name="Round Same Side Corner Rectangle 15"/>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17" name="Oval 16"/>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18" name="TextBox 17"/>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grpSp>
        <p:nvGrpSpPr>
          <p:cNvPr id="20" name="Group 19"/>
          <p:cNvGrpSpPr/>
          <p:nvPr/>
        </p:nvGrpSpPr>
        <p:grpSpPr>
          <a:xfrm>
            <a:off x="1269646" y="3106267"/>
            <a:ext cx="457037" cy="877324"/>
            <a:chOff x="1072444" y="4267200"/>
            <a:chExt cx="573105" cy="1040192"/>
          </a:xfrm>
        </p:grpSpPr>
        <p:sp>
          <p:nvSpPr>
            <p:cNvPr id="21" name="Round Same Side Corner Rectangle 20"/>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22" name="Oval 21"/>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23" name="TextBox 22"/>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grpSp>
        <p:nvGrpSpPr>
          <p:cNvPr id="24" name="Group 23"/>
          <p:cNvGrpSpPr/>
          <p:nvPr/>
        </p:nvGrpSpPr>
        <p:grpSpPr>
          <a:xfrm>
            <a:off x="1811151" y="3307881"/>
            <a:ext cx="457037" cy="877324"/>
            <a:chOff x="1072444" y="4267200"/>
            <a:chExt cx="573105" cy="1040192"/>
          </a:xfrm>
        </p:grpSpPr>
        <p:sp>
          <p:nvSpPr>
            <p:cNvPr id="25" name="Round Same Side Corner Rectangle 24"/>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26" name="Oval 25"/>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27" name="TextBox 26"/>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grpSp>
        <p:nvGrpSpPr>
          <p:cNvPr id="28" name="Group 27"/>
          <p:cNvGrpSpPr/>
          <p:nvPr/>
        </p:nvGrpSpPr>
        <p:grpSpPr>
          <a:xfrm>
            <a:off x="2366137" y="3163150"/>
            <a:ext cx="457037" cy="877324"/>
            <a:chOff x="1072444" y="4267200"/>
            <a:chExt cx="573105" cy="1040192"/>
          </a:xfrm>
        </p:grpSpPr>
        <p:sp>
          <p:nvSpPr>
            <p:cNvPr id="29" name="Round Same Side Corner Rectangle 28"/>
            <p:cNvSpPr/>
            <p:nvPr/>
          </p:nvSpPr>
          <p:spPr>
            <a:xfrm>
              <a:off x="1072444" y="4697792"/>
              <a:ext cx="573105" cy="609600"/>
            </a:xfrm>
            <a:prstGeom prst="round2Same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400" b="0" i="0" u="none" strike="noStrike" kern="1200" cap="none" spc="0" normalizeH="0" baseline="0" noProof="0" dirty="0">
                <a:ln>
                  <a:noFill/>
                </a:ln>
                <a:solidFill>
                  <a:prstClr val="white"/>
                </a:solidFill>
                <a:effectLst/>
                <a:uLnTx/>
                <a:uFillTx/>
                <a:latin typeface="Tahoma"/>
                <a:ea typeface="+mn-ea"/>
                <a:cs typeface="+mn-cs"/>
              </a:endParaRPr>
            </a:p>
          </p:txBody>
        </p:sp>
        <p:sp>
          <p:nvSpPr>
            <p:cNvPr id="30" name="Oval 29"/>
            <p:cNvSpPr/>
            <p:nvPr/>
          </p:nvSpPr>
          <p:spPr>
            <a:xfrm>
              <a:off x="1146208" y="4267200"/>
              <a:ext cx="426349" cy="4305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white"/>
                </a:solidFill>
                <a:effectLst/>
                <a:uLnTx/>
                <a:uFillTx/>
                <a:latin typeface="Tahoma"/>
                <a:ea typeface="+mn-ea"/>
                <a:cs typeface="+mn-cs"/>
              </a:endParaRPr>
            </a:p>
          </p:txBody>
        </p:sp>
        <p:sp>
          <p:nvSpPr>
            <p:cNvPr id="31" name="TextBox 30"/>
            <p:cNvSpPr txBox="1"/>
            <p:nvPr/>
          </p:nvSpPr>
          <p:spPr>
            <a:xfrm>
              <a:off x="1124403" y="4748516"/>
              <a:ext cx="448154" cy="437895"/>
            </a:xfrm>
            <a:prstGeom prst="rect">
              <a:avLst/>
            </a:prstGeom>
            <a:noFill/>
          </p:spPr>
          <p:txBody>
            <a:bodyPr wrap="square" lIns="0" tIns="0" rIns="0" bIns="0" rtlCol="0" anchor="t">
              <a:spAutoFit/>
            </a:bodyPr>
            <a:lstStyle/>
            <a:p>
              <a:pPr marL="0" marR="0" lvl="0" indent="0" algn="ctr" defTabSz="1043056" rtl="0" eaLnBrk="1" fontAlgn="auto" latinLnBrk="0" hangingPunct="1">
                <a:lnSpc>
                  <a:spcPct val="1000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BSC</a:t>
              </a:r>
              <a:br>
                <a:rPr kumimoji="0" lang="en-GB" sz="1200" b="0" i="0" u="none" strike="noStrike" kern="1200" cap="none" spc="0" normalizeH="0" baseline="0" noProof="0" dirty="0" smtClean="0">
                  <a:ln>
                    <a:noFill/>
                  </a:ln>
                  <a:solidFill>
                    <a:prstClr val="black"/>
                  </a:solidFill>
                  <a:effectLst/>
                  <a:uLnTx/>
                  <a:uFillTx/>
                  <a:latin typeface="Tahoma"/>
                  <a:ea typeface="+mn-ea"/>
                  <a:cs typeface="+mn-cs"/>
                </a:rPr>
              </a:b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Party</a:t>
              </a:r>
            </a:p>
          </p:txBody>
        </p:sp>
      </p:grpSp>
      <p:cxnSp>
        <p:nvCxnSpPr>
          <p:cNvPr id="33" name="Straight Arrow Connector 32"/>
          <p:cNvCxnSpPr/>
          <p:nvPr/>
        </p:nvCxnSpPr>
        <p:spPr>
          <a:xfrm flipV="1">
            <a:off x="2578818" y="1479954"/>
            <a:ext cx="1840089" cy="2703"/>
          </a:xfrm>
          <a:prstGeom prst="straightConnector1">
            <a:avLst/>
          </a:prstGeom>
          <a:ln w="76200">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4548729" y="1083433"/>
            <a:ext cx="573105" cy="1040192"/>
            <a:chOff x="1072444" y="4267200"/>
            <a:chExt cx="573105" cy="1040192"/>
          </a:xfrm>
        </p:grpSpPr>
        <p:sp>
          <p:nvSpPr>
            <p:cNvPr id="46" name="Round Same Side Corner Rectangle 45"/>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47" name="Oval 46"/>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49" name="Group 48"/>
          <p:cNvGrpSpPr/>
          <p:nvPr/>
        </p:nvGrpSpPr>
        <p:grpSpPr>
          <a:xfrm>
            <a:off x="3764817" y="2196592"/>
            <a:ext cx="573105" cy="1040192"/>
            <a:chOff x="1072444" y="4267200"/>
            <a:chExt cx="573105" cy="1040192"/>
          </a:xfrm>
        </p:grpSpPr>
        <p:sp>
          <p:nvSpPr>
            <p:cNvPr id="50" name="Round Same Side Corner Rectangle 49"/>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51" name="Oval 50"/>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sp>
        <p:nvSpPr>
          <p:cNvPr id="59" name="Rounded Rectangle 58"/>
          <p:cNvSpPr/>
          <p:nvPr/>
        </p:nvSpPr>
        <p:spPr>
          <a:xfrm>
            <a:off x="8268392" y="1413456"/>
            <a:ext cx="2003392" cy="745067"/>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white"/>
                </a:solidFill>
                <a:effectLst/>
                <a:uLnTx/>
                <a:uFillTx/>
                <a:latin typeface="Tahoma"/>
                <a:ea typeface="+mn-ea"/>
                <a:cs typeface="+mn-cs"/>
              </a:rPr>
              <a:t>Code Administrator</a:t>
            </a: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60" name="Rounded Rectangle 59"/>
          <p:cNvSpPr/>
          <p:nvPr/>
        </p:nvSpPr>
        <p:spPr>
          <a:xfrm>
            <a:off x="8293133" y="2838699"/>
            <a:ext cx="2003392" cy="74506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white"/>
                </a:solidFill>
                <a:effectLst/>
                <a:uLnTx/>
                <a:uFillTx/>
                <a:latin typeface="Tahoma"/>
                <a:ea typeface="+mn-ea"/>
                <a:cs typeface="+mn-cs"/>
              </a:rPr>
              <a:t>Network Operator</a:t>
            </a: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57" name="Rounded Rectangle 56"/>
          <p:cNvSpPr/>
          <p:nvPr/>
        </p:nvSpPr>
        <p:spPr>
          <a:xfrm>
            <a:off x="8304422" y="4213119"/>
            <a:ext cx="1992103" cy="7345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white"/>
                </a:solidFill>
                <a:effectLst/>
                <a:uLnTx/>
                <a:uFillTx/>
                <a:latin typeface="Tahoma"/>
                <a:ea typeface="+mn-ea"/>
                <a:cs typeface="+mn-cs"/>
              </a:rPr>
              <a:t>Power Exchange</a:t>
            </a: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cxnSp>
        <p:nvCxnSpPr>
          <p:cNvPr id="104" name="Straight Arrow Connector 103"/>
          <p:cNvCxnSpPr/>
          <p:nvPr/>
        </p:nvCxnSpPr>
        <p:spPr>
          <a:xfrm flipH="1">
            <a:off x="7670635" y="1774394"/>
            <a:ext cx="616045" cy="0"/>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H="1" flipV="1">
            <a:off x="7618610" y="3190313"/>
            <a:ext cx="697675" cy="6089"/>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flipH="1">
            <a:off x="7632740" y="4577105"/>
            <a:ext cx="734456" cy="0"/>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p:nvPr/>
        </p:nvCxnSpPr>
        <p:spPr>
          <a:xfrm>
            <a:off x="2531057" y="1963739"/>
            <a:ext cx="1733873" cy="1733148"/>
          </a:xfrm>
          <a:prstGeom prst="straightConnector1">
            <a:avLst/>
          </a:prstGeom>
          <a:ln w="76200">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01" name="Group 100"/>
          <p:cNvGrpSpPr/>
          <p:nvPr/>
        </p:nvGrpSpPr>
        <p:grpSpPr>
          <a:xfrm>
            <a:off x="7409555" y="4870032"/>
            <a:ext cx="347897" cy="664755"/>
            <a:chOff x="1072444" y="4267200"/>
            <a:chExt cx="573105" cy="1040192"/>
          </a:xfrm>
        </p:grpSpPr>
        <p:sp>
          <p:nvSpPr>
            <p:cNvPr id="102" name="Round Same Side Corner Rectangle 101"/>
            <p:cNvSpPr/>
            <p:nvPr/>
          </p:nvSpPr>
          <p:spPr>
            <a:xfrm>
              <a:off x="1072444" y="4697792"/>
              <a:ext cx="573105" cy="609600"/>
            </a:xfrm>
            <a:prstGeom prst="round2SameRect">
              <a:avLst>
                <a:gd name="adj1" fmla="val 50000"/>
                <a:gd name="adj2"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03" name="Oval 102"/>
            <p:cNvSpPr/>
            <p:nvPr/>
          </p:nvSpPr>
          <p:spPr>
            <a:xfrm>
              <a:off x="1146208" y="4267200"/>
              <a:ext cx="426349" cy="43059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06" name="Group 105"/>
          <p:cNvGrpSpPr/>
          <p:nvPr/>
        </p:nvGrpSpPr>
        <p:grpSpPr>
          <a:xfrm>
            <a:off x="7105967" y="2831868"/>
            <a:ext cx="347897" cy="664755"/>
            <a:chOff x="1072444" y="4267200"/>
            <a:chExt cx="573105" cy="1040192"/>
          </a:xfrm>
        </p:grpSpPr>
        <p:sp>
          <p:nvSpPr>
            <p:cNvPr id="112" name="Round Same Side Corner Rectangle 111"/>
            <p:cNvSpPr/>
            <p:nvPr/>
          </p:nvSpPr>
          <p:spPr>
            <a:xfrm>
              <a:off x="1072444" y="4697792"/>
              <a:ext cx="573105" cy="609600"/>
            </a:xfrm>
            <a:prstGeom prst="round2SameRect">
              <a:avLst>
                <a:gd name="adj1" fmla="val 50000"/>
                <a:gd name="adj2" fmla="val 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13" name="Oval 112"/>
            <p:cNvSpPr/>
            <p:nvPr/>
          </p:nvSpPr>
          <p:spPr>
            <a:xfrm>
              <a:off x="1146208" y="4267200"/>
              <a:ext cx="426349" cy="4305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14" name="Group 113"/>
          <p:cNvGrpSpPr/>
          <p:nvPr/>
        </p:nvGrpSpPr>
        <p:grpSpPr>
          <a:xfrm>
            <a:off x="6884146" y="1802340"/>
            <a:ext cx="347897" cy="664755"/>
            <a:chOff x="1072444" y="4267200"/>
            <a:chExt cx="573105" cy="1040192"/>
          </a:xfrm>
        </p:grpSpPr>
        <p:sp>
          <p:nvSpPr>
            <p:cNvPr id="115" name="Round Same Side Corner Rectangle 114"/>
            <p:cNvSpPr/>
            <p:nvPr/>
          </p:nvSpPr>
          <p:spPr>
            <a:xfrm>
              <a:off x="1072444" y="4697792"/>
              <a:ext cx="573105" cy="609600"/>
            </a:xfrm>
            <a:prstGeom prst="round2SameRect">
              <a:avLst>
                <a:gd name="adj1" fmla="val 50000"/>
                <a:gd name="adj2"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16" name="Oval 115"/>
            <p:cNvSpPr/>
            <p:nvPr/>
          </p:nvSpPr>
          <p:spPr>
            <a:xfrm>
              <a:off x="1146208" y="4267200"/>
              <a:ext cx="426349" cy="43059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17" name="Group 116"/>
          <p:cNvGrpSpPr/>
          <p:nvPr/>
        </p:nvGrpSpPr>
        <p:grpSpPr>
          <a:xfrm>
            <a:off x="7486144" y="2043499"/>
            <a:ext cx="347897" cy="664755"/>
            <a:chOff x="1072444" y="4267200"/>
            <a:chExt cx="573105" cy="1040192"/>
          </a:xfrm>
        </p:grpSpPr>
        <p:sp>
          <p:nvSpPr>
            <p:cNvPr id="118" name="Round Same Side Corner Rectangle 117"/>
            <p:cNvSpPr/>
            <p:nvPr/>
          </p:nvSpPr>
          <p:spPr>
            <a:xfrm>
              <a:off x="1072444" y="4697792"/>
              <a:ext cx="573105" cy="609600"/>
            </a:xfrm>
            <a:prstGeom prst="round2SameRect">
              <a:avLst>
                <a:gd name="adj1" fmla="val 50000"/>
                <a:gd name="adj2" fmla="val 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19" name="Oval 118"/>
            <p:cNvSpPr/>
            <p:nvPr/>
          </p:nvSpPr>
          <p:spPr>
            <a:xfrm>
              <a:off x="1146208" y="4267200"/>
              <a:ext cx="426349" cy="4305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20" name="Group 119"/>
          <p:cNvGrpSpPr/>
          <p:nvPr/>
        </p:nvGrpSpPr>
        <p:grpSpPr>
          <a:xfrm>
            <a:off x="7212946" y="1150279"/>
            <a:ext cx="347897" cy="664755"/>
            <a:chOff x="1072444" y="4267200"/>
            <a:chExt cx="573105" cy="1040192"/>
          </a:xfrm>
        </p:grpSpPr>
        <p:sp>
          <p:nvSpPr>
            <p:cNvPr id="121" name="Round Same Side Corner Rectangle 120"/>
            <p:cNvSpPr/>
            <p:nvPr/>
          </p:nvSpPr>
          <p:spPr>
            <a:xfrm>
              <a:off x="1072444" y="4697792"/>
              <a:ext cx="573105" cy="609600"/>
            </a:xfrm>
            <a:prstGeom prst="round2SameRect">
              <a:avLst>
                <a:gd name="adj1" fmla="val 50000"/>
                <a:gd name="adj2"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22" name="Oval 121"/>
            <p:cNvSpPr/>
            <p:nvPr/>
          </p:nvSpPr>
          <p:spPr>
            <a:xfrm>
              <a:off x="1146208" y="4267200"/>
              <a:ext cx="426349" cy="43059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26" name="Group 125"/>
          <p:cNvGrpSpPr/>
          <p:nvPr/>
        </p:nvGrpSpPr>
        <p:grpSpPr>
          <a:xfrm>
            <a:off x="6441500" y="2579622"/>
            <a:ext cx="500113" cy="912704"/>
            <a:chOff x="1072444" y="4267200"/>
            <a:chExt cx="573105" cy="1040192"/>
          </a:xfrm>
        </p:grpSpPr>
        <p:sp>
          <p:nvSpPr>
            <p:cNvPr id="127" name="Round Same Side Corner Rectangle 126"/>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28" name="Oval 127"/>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29" name="Group 128"/>
          <p:cNvGrpSpPr/>
          <p:nvPr/>
        </p:nvGrpSpPr>
        <p:grpSpPr>
          <a:xfrm>
            <a:off x="6394919" y="4378457"/>
            <a:ext cx="500113" cy="912704"/>
            <a:chOff x="1072444" y="4267200"/>
            <a:chExt cx="573105" cy="1040192"/>
          </a:xfrm>
        </p:grpSpPr>
        <p:sp>
          <p:nvSpPr>
            <p:cNvPr id="130" name="Round Same Side Corner Rectangle 129"/>
            <p:cNvSpPr/>
            <p:nvPr/>
          </p:nvSpPr>
          <p:spPr>
            <a:xfrm>
              <a:off x="1072444" y="4697792"/>
              <a:ext cx="573105" cy="609600"/>
            </a:xfrm>
            <a:prstGeom prst="round2SameRect">
              <a:avLst>
                <a:gd name="adj1" fmla="val 50000"/>
                <a:gd name="adj2"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31" name="Oval 130"/>
            <p:cNvSpPr/>
            <p:nvPr/>
          </p:nvSpPr>
          <p:spPr>
            <a:xfrm>
              <a:off x="1146208" y="4267200"/>
              <a:ext cx="426349" cy="43059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32" name="Group 131"/>
          <p:cNvGrpSpPr/>
          <p:nvPr/>
        </p:nvGrpSpPr>
        <p:grpSpPr>
          <a:xfrm>
            <a:off x="7083390" y="3794124"/>
            <a:ext cx="500113" cy="912704"/>
            <a:chOff x="1072444" y="4267200"/>
            <a:chExt cx="573105" cy="1040192"/>
          </a:xfrm>
        </p:grpSpPr>
        <p:sp>
          <p:nvSpPr>
            <p:cNvPr id="133" name="Round Same Side Corner Rectangle 132"/>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34" name="Oval 133"/>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38" name="Group 137"/>
          <p:cNvGrpSpPr/>
          <p:nvPr/>
        </p:nvGrpSpPr>
        <p:grpSpPr>
          <a:xfrm>
            <a:off x="4627726" y="2276919"/>
            <a:ext cx="573105" cy="1040192"/>
            <a:chOff x="1072444" y="4267200"/>
            <a:chExt cx="573105" cy="1040192"/>
          </a:xfrm>
        </p:grpSpPr>
        <p:sp>
          <p:nvSpPr>
            <p:cNvPr id="139" name="Round Same Side Corner Rectangle 138"/>
            <p:cNvSpPr/>
            <p:nvPr/>
          </p:nvSpPr>
          <p:spPr>
            <a:xfrm>
              <a:off x="1072444" y="4697792"/>
              <a:ext cx="573105" cy="609600"/>
            </a:xfrm>
            <a:prstGeom prst="round2SameRect">
              <a:avLst>
                <a:gd name="adj1" fmla="val 50000"/>
                <a:gd name="adj2" fmla="val 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40" name="Oval 139"/>
            <p:cNvSpPr/>
            <p:nvPr/>
          </p:nvSpPr>
          <p:spPr>
            <a:xfrm>
              <a:off x="1146208" y="4267200"/>
              <a:ext cx="426349" cy="4305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41" name="Group 140"/>
          <p:cNvGrpSpPr/>
          <p:nvPr/>
        </p:nvGrpSpPr>
        <p:grpSpPr>
          <a:xfrm>
            <a:off x="5510104" y="2690154"/>
            <a:ext cx="573105" cy="1040192"/>
            <a:chOff x="1072444" y="4267200"/>
            <a:chExt cx="573105" cy="1040192"/>
          </a:xfrm>
        </p:grpSpPr>
        <p:sp>
          <p:nvSpPr>
            <p:cNvPr id="142" name="Round Same Side Corner Rectangle 141"/>
            <p:cNvSpPr/>
            <p:nvPr/>
          </p:nvSpPr>
          <p:spPr>
            <a:xfrm>
              <a:off x="1072444" y="4697792"/>
              <a:ext cx="573105" cy="609600"/>
            </a:xfrm>
            <a:prstGeom prst="round2SameRect">
              <a:avLst>
                <a:gd name="adj1" fmla="val 50000"/>
                <a:gd name="adj2"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43" name="Oval 142"/>
            <p:cNvSpPr/>
            <p:nvPr/>
          </p:nvSpPr>
          <p:spPr>
            <a:xfrm>
              <a:off x="1146208" y="4267200"/>
              <a:ext cx="426349" cy="430592"/>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44" name="Group 143"/>
          <p:cNvGrpSpPr/>
          <p:nvPr/>
        </p:nvGrpSpPr>
        <p:grpSpPr>
          <a:xfrm>
            <a:off x="4548728" y="3715245"/>
            <a:ext cx="573105" cy="1040192"/>
            <a:chOff x="1072444" y="4267200"/>
            <a:chExt cx="573105" cy="1040192"/>
          </a:xfrm>
        </p:grpSpPr>
        <p:sp>
          <p:nvSpPr>
            <p:cNvPr id="145" name="Round Same Side Corner Rectangle 144"/>
            <p:cNvSpPr/>
            <p:nvPr/>
          </p:nvSpPr>
          <p:spPr>
            <a:xfrm>
              <a:off x="1072444" y="4697792"/>
              <a:ext cx="573105" cy="609600"/>
            </a:xfrm>
            <a:prstGeom prst="round2SameRect">
              <a:avLst>
                <a:gd name="adj1" fmla="val 50000"/>
                <a:gd name="adj2" fmla="val 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46" name="Oval 145"/>
            <p:cNvSpPr/>
            <p:nvPr/>
          </p:nvSpPr>
          <p:spPr>
            <a:xfrm>
              <a:off x="1146208" y="4267200"/>
              <a:ext cx="426349" cy="43059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grpSp>
        <p:nvGrpSpPr>
          <p:cNvPr id="147" name="Group 146"/>
          <p:cNvGrpSpPr/>
          <p:nvPr/>
        </p:nvGrpSpPr>
        <p:grpSpPr>
          <a:xfrm>
            <a:off x="5574260" y="1187044"/>
            <a:ext cx="573105" cy="1040192"/>
            <a:chOff x="1072444" y="4267200"/>
            <a:chExt cx="573105" cy="1040192"/>
          </a:xfrm>
        </p:grpSpPr>
        <p:sp>
          <p:nvSpPr>
            <p:cNvPr id="148" name="Round Same Side Corner Rectangle 147"/>
            <p:cNvSpPr/>
            <p:nvPr/>
          </p:nvSpPr>
          <p:spPr>
            <a:xfrm>
              <a:off x="1072444" y="4697792"/>
              <a:ext cx="573105" cy="609600"/>
            </a:xfrm>
            <a:prstGeom prst="round2SameRect">
              <a:avLst>
                <a:gd name="adj1" fmla="val 50000"/>
                <a:gd name="adj2" fmla="val 0"/>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500" b="0" i="0" u="none" strike="noStrike" kern="1200" cap="none" spc="0" normalizeH="0" baseline="0" noProof="0" dirty="0">
                <a:ln>
                  <a:noFill/>
                </a:ln>
                <a:solidFill>
                  <a:prstClr val="white"/>
                </a:solidFill>
                <a:effectLst/>
                <a:uLnTx/>
                <a:uFillTx/>
                <a:latin typeface="Tahoma"/>
                <a:ea typeface="+mn-ea"/>
                <a:cs typeface="+mn-cs"/>
              </a:endParaRPr>
            </a:p>
          </p:txBody>
        </p:sp>
        <p:sp>
          <p:nvSpPr>
            <p:cNvPr id="149" name="Oval 148"/>
            <p:cNvSpPr/>
            <p:nvPr/>
          </p:nvSpPr>
          <p:spPr>
            <a:xfrm>
              <a:off x="1146208" y="4267200"/>
              <a:ext cx="426349" cy="430592"/>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grpSp>
      <p:cxnSp>
        <p:nvCxnSpPr>
          <p:cNvPr id="160" name="Straight Arrow Connector 159"/>
          <p:cNvCxnSpPr/>
          <p:nvPr/>
        </p:nvCxnSpPr>
        <p:spPr>
          <a:xfrm>
            <a:off x="5118252" y="1488598"/>
            <a:ext cx="471328" cy="145690"/>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flipH="1">
            <a:off x="7789732" y="4816546"/>
            <a:ext cx="617769" cy="285706"/>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flipH="1" flipV="1">
            <a:off x="7660092" y="4040474"/>
            <a:ext cx="692974" cy="346297"/>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p:nvPr/>
        </p:nvCxnSpPr>
        <p:spPr>
          <a:xfrm flipH="1" flipV="1">
            <a:off x="7834041" y="2800376"/>
            <a:ext cx="534270" cy="163154"/>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flipH="1">
            <a:off x="7780882" y="3451007"/>
            <a:ext cx="631887" cy="220046"/>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p:nvPr/>
        </p:nvCxnSpPr>
        <p:spPr>
          <a:xfrm flipH="1">
            <a:off x="7967447" y="2043499"/>
            <a:ext cx="471634" cy="233420"/>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73" name="Straight Arrow Connector 172"/>
          <p:cNvCxnSpPr/>
          <p:nvPr/>
        </p:nvCxnSpPr>
        <p:spPr>
          <a:xfrm flipH="1" flipV="1">
            <a:off x="7737021" y="1298729"/>
            <a:ext cx="616046" cy="215296"/>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77" name="Straight Arrow Connector 176"/>
          <p:cNvCxnSpPr/>
          <p:nvPr/>
        </p:nvCxnSpPr>
        <p:spPr>
          <a:xfrm flipH="1">
            <a:off x="5341957" y="4269767"/>
            <a:ext cx="1565821" cy="37597"/>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flipH="1">
            <a:off x="2725103" y="2596261"/>
            <a:ext cx="1083416" cy="466362"/>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flipV="1">
            <a:off x="6693408" y="1713048"/>
            <a:ext cx="184509" cy="754047"/>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flipH="1" flipV="1">
            <a:off x="5970044" y="2296983"/>
            <a:ext cx="389069" cy="487992"/>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90" name="Straight Arrow Connector 189"/>
          <p:cNvCxnSpPr/>
          <p:nvPr/>
        </p:nvCxnSpPr>
        <p:spPr>
          <a:xfrm flipH="1" flipV="1">
            <a:off x="2979332" y="3808077"/>
            <a:ext cx="1529163" cy="211731"/>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191"/>
          <p:cNvCxnSpPr/>
          <p:nvPr/>
        </p:nvCxnSpPr>
        <p:spPr>
          <a:xfrm>
            <a:off x="9807633" y="2272796"/>
            <a:ext cx="0" cy="485308"/>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flipV="1">
            <a:off x="8763076" y="2253304"/>
            <a:ext cx="0" cy="427581"/>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flipH="1">
            <a:off x="9807633" y="3683320"/>
            <a:ext cx="1" cy="430362"/>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flipV="1">
            <a:off x="8763076" y="3671053"/>
            <a:ext cx="0" cy="438096"/>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flipH="1" flipV="1">
            <a:off x="2907154" y="1683312"/>
            <a:ext cx="1498263" cy="91082"/>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a:off x="4337922" y="2617948"/>
            <a:ext cx="343188" cy="90306"/>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07" name="Straight Arrow Connector 206"/>
          <p:cNvCxnSpPr/>
          <p:nvPr/>
        </p:nvCxnSpPr>
        <p:spPr>
          <a:xfrm flipV="1">
            <a:off x="7258874" y="2483947"/>
            <a:ext cx="169219" cy="271838"/>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5200831" y="4832162"/>
            <a:ext cx="2382672" cy="1214115"/>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a:off x="5189461" y="2190491"/>
            <a:ext cx="343188" cy="517020"/>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22580" y="979734"/>
            <a:ext cx="8004323" cy="5155935"/>
          </a:xfrm>
          <a:custGeom>
            <a:avLst/>
            <a:gdLst>
              <a:gd name="connsiteX0" fmla="*/ 0 w 7183648"/>
              <a:gd name="connsiteY0" fmla="*/ 2853592 h 5707184"/>
              <a:gd name="connsiteX1" fmla="*/ 3591824 w 7183648"/>
              <a:gd name="connsiteY1" fmla="*/ 0 h 5707184"/>
              <a:gd name="connsiteX2" fmla="*/ 7183648 w 7183648"/>
              <a:gd name="connsiteY2" fmla="*/ 2853592 h 5707184"/>
              <a:gd name="connsiteX3" fmla="*/ 3591824 w 7183648"/>
              <a:gd name="connsiteY3" fmla="*/ 5707184 h 5707184"/>
              <a:gd name="connsiteX4" fmla="*/ 0 w 7183648"/>
              <a:gd name="connsiteY4" fmla="*/ 2853592 h 5707184"/>
              <a:gd name="connsiteX0" fmla="*/ 518836 w 7702484"/>
              <a:gd name="connsiteY0" fmla="*/ 3038527 h 5892119"/>
              <a:gd name="connsiteX1" fmla="*/ 401007 w 7702484"/>
              <a:gd name="connsiteY1" fmla="*/ 582700 h 5892119"/>
              <a:gd name="connsiteX2" fmla="*/ 4110660 w 7702484"/>
              <a:gd name="connsiteY2" fmla="*/ 184935 h 5892119"/>
              <a:gd name="connsiteX3" fmla="*/ 7702484 w 7702484"/>
              <a:gd name="connsiteY3" fmla="*/ 3038527 h 5892119"/>
              <a:gd name="connsiteX4" fmla="*/ 4110660 w 7702484"/>
              <a:gd name="connsiteY4" fmla="*/ 5892119 h 5892119"/>
              <a:gd name="connsiteX5" fmla="*/ 518836 w 7702484"/>
              <a:gd name="connsiteY5" fmla="*/ 3038527 h 5892119"/>
              <a:gd name="connsiteX0" fmla="*/ 478747 w 7736137"/>
              <a:gd name="connsiteY0" fmla="*/ 3554721 h 5895579"/>
              <a:gd name="connsiteX1" fmla="*/ 434660 w 7736137"/>
              <a:gd name="connsiteY1" fmla="*/ 582700 h 5895579"/>
              <a:gd name="connsiteX2" fmla="*/ 4144313 w 7736137"/>
              <a:gd name="connsiteY2" fmla="*/ 184935 h 5895579"/>
              <a:gd name="connsiteX3" fmla="*/ 7736137 w 7736137"/>
              <a:gd name="connsiteY3" fmla="*/ 3038527 h 5895579"/>
              <a:gd name="connsiteX4" fmla="*/ 4144313 w 7736137"/>
              <a:gd name="connsiteY4" fmla="*/ 5892119 h 5895579"/>
              <a:gd name="connsiteX5" fmla="*/ 478747 w 7736137"/>
              <a:gd name="connsiteY5" fmla="*/ 3554721 h 5895579"/>
              <a:gd name="connsiteX0" fmla="*/ 385595 w 7642985"/>
              <a:gd name="connsiteY0" fmla="*/ 3554721 h 3999233"/>
              <a:gd name="connsiteX1" fmla="*/ 341508 w 7642985"/>
              <a:gd name="connsiteY1" fmla="*/ 582700 h 3999233"/>
              <a:gd name="connsiteX2" fmla="*/ 4051161 w 7642985"/>
              <a:gd name="connsiteY2" fmla="*/ 184935 h 3999233"/>
              <a:gd name="connsiteX3" fmla="*/ 7642985 w 7642985"/>
              <a:gd name="connsiteY3" fmla="*/ 3038527 h 3999233"/>
              <a:gd name="connsiteX4" fmla="*/ 2384593 w 7642985"/>
              <a:gd name="connsiteY4" fmla="*/ 3842093 h 3999233"/>
              <a:gd name="connsiteX5" fmla="*/ 385595 w 7642985"/>
              <a:gd name="connsiteY5" fmla="*/ 3554721 h 3999233"/>
              <a:gd name="connsiteX0" fmla="*/ 385595 w 7968292"/>
              <a:gd name="connsiteY0" fmla="*/ 3554721 h 5370478"/>
              <a:gd name="connsiteX1" fmla="*/ 341508 w 7968292"/>
              <a:gd name="connsiteY1" fmla="*/ 582700 h 5370478"/>
              <a:gd name="connsiteX2" fmla="*/ 4051161 w 7968292"/>
              <a:gd name="connsiteY2" fmla="*/ 184935 h 5370478"/>
              <a:gd name="connsiteX3" fmla="*/ 7642985 w 7968292"/>
              <a:gd name="connsiteY3" fmla="*/ 3038527 h 5370478"/>
              <a:gd name="connsiteX4" fmla="*/ 7302748 w 7968292"/>
              <a:gd name="connsiteY4" fmla="*/ 5361178 h 5370478"/>
              <a:gd name="connsiteX5" fmla="*/ 2384593 w 7968292"/>
              <a:gd name="connsiteY5" fmla="*/ 3842093 h 5370478"/>
              <a:gd name="connsiteX6" fmla="*/ 385595 w 7968292"/>
              <a:gd name="connsiteY6" fmla="*/ 3554721 h 5370478"/>
              <a:gd name="connsiteX0" fmla="*/ 385595 w 7976755"/>
              <a:gd name="connsiteY0" fmla="*/ 3648545 h 5464302"/>
              <a:gd name="connsiteX1" fmla="*/ 341508 w 7976755"/>
              <a:gd name="connsiteY1" fmla="*/ 676524 h 5464302"/>
              <a:gd name="connsiteX2" fmla="*/ 4051161 w 7976755"/>
              <a:gd name="connsiteY2" fmla="*/ 278759 h 5464302"/>
              <a:gd name="connsiteX3" fmla="*/ 7657733 w 7976755"/>
              <a:gd name="connsiteY3" fmla="*/ 4400712 h 5464302"/>
              <a:gd name="connsiteX4" fmla="*/ 7302748 w 7976755"/>
              <a:gd name="connsiteY4" fmla="*/ 5455002 h 5464302"/>
              <a:gd name="connsiteX5" fmla="*/ 2384593 w 7976755"/>
              <a:gd name="connsiteY5" fmla="*/ 3935917 h 5464302"/>
              <a:gd name="connsiteX6" fmla="*/ 385595 w 7976755"/>
              <a:gd name="connsiteY6" fmla="*/ 3648545 h 5464302"/>
              <a:gd name="connsiteX0" fmla="*/ 385595 w 7873417"/>
              <a:gd name="connsiteY0" fmla="*/ 3496363 h 5312120"/>
              <a:gd name="connsiteX1" fmla="*/ 341508 w 7873417"/>
              <a:gd name="connsiteY1" fmla="*/ 524342 h 5312120"/>
              <a:gd name="connsiteX2" fmla="*/ 4051161 w 7873417"/>
              <a:gd name="connsiteY2" fmla="*/ 126577 h 5312120"/>
              <a:gd name="connsiteX3" fmla="*/ 7479728 w 7873417"/>
              <a:gd name="connsiteY3" fmla="*/ 406355 h 5312120"/>
              <a:gd name="connsiteX4" fmla="*/ 7657733 w 7873417"/>
              <a:gd name="connsiteY4" fmla="*/ 4248530 h 5312120"/>
              <a:gd name="connsiteX5" fmla="*/ 7302748 w 7873417"/>
              <a:gd name="connsiteY5" fmla="*/ 5302820 h 5312120"/>
              <a:gd name="connsiteX6" fmla="*/ 2384593 w 7873417"/>
              <a:gd name="connsiteY6" fmla="*/ 3783735 h 5312120"/>
              <a:gd name="connsiteX7" fmla="*/ 385595 w 7873417"/>
              <a:gd name="connsiteY7" fmla="*/ 3496363 h 5312120"/>
              <a:gd name="connsiteX0" fmla="*/ 385595 w 7873417"/>
              <a:gd name="connsiteY0" fmla="*/ 3471521 h 5287278"/>
              <a:gd name="connsiteX1" fmla="*/ 341508 w 7873417"/>
              <a:gd name="connsiteY1" fmla="*/ 499500 h 5287278"/>
              <a:gd name="connsiteX2" fmla="*/ 4626348 w 7873417"/>
              <a:gd name="connsiteY2" fmla="*/ 160728 h 5287278"/>
              <a:gd name="connsiteX3" fmla="*/ 7479728 w 7873417"/>
              <a:gd name="connsiteY3" fmla="*/ 381513 h 5287278"/>
              <a:gd name="connsiteX4" fmla="*/ 7657733 w 7873417"/>
              <a:gd name="connsiteY4" fmla="*/ 4223688 h 5287278"/>
              <a:gd name="connsiteX5" fmla="*/ 7302748 w 7873417"/>
              <a:gd name="connsiteY5" fmla="*/ 5277978 h 5287278"/>
              <a:gd name="connsiteX6" fmla="*/ 2384593 w 7873417"/>
              <a:gd name="connsiteY6" fmla="*/ 3758893 h 5287278"/>
              <a:gd name="connsiteX7" fmla="*/ 385595 w 7873417"/>
              <a:gd name="connsiteY7" fmla="*/ 3471521 h 5287278"/>
              <a:gd name="connsiteX0" fmla="*/ 385595 w 7873417"/>
              <a:gd name="connsiteY0" fmla="*/ 3456348 h 5272105"/>
              <a:gd name="connsiteX1" fmla="*/ 341508 w 7873417"/>
              <a:gd name="connsiteY1" fmla="*/ 484327 h 5272105"/>
              <a:gd name="connsiteX2" fmla="*/ 4626348 w 7873417"/>
              <a:gd name="connsiteY2" fmla="*/ 145555 h 5272105"/>
              <a:gd name="connsiteX3" fmla="*/ 6019638 w 7873417"/>
              <a:gd name="connsiteY3" fmla="*/ 159862 h 5272105"/>
              <a:gd name="connsiteX4" fmla="*/ 7479728 w 7873417"/>
              <a:gd name="connsiteY4" fmla="*/ 366340 h 5272105"/>
              <a:gd name="connsiteX5" fmla="*/ 7657733 w 7873417"/>
              <a:gd name="connsiteY5" fmla="*/ 4208515 h 5272105"/>
              <a:gd name="connsiteX6" fmla="*/ 7302748 w 7873417"/>
              <a:gd name="connsiteY6" fmla="*/ 5262805 h 5272105"/>
              <a:gd name="connsiteX7" fmla="*/ 2384593 w 7873417"/>
              <a:gd name="connsiteY7" fmla="*/ 3743720 h 5272105"/>
              <a:gd name="connsiteX8" fmla="*/ 385595 w 7873417"/>
              <a:gd name="connsiteY8" fmla="*/ 3456348 h 5272105"/>
              <a:gd name="connsiteX0" fmla="*/ 385595 w 7873417"/>
              <a:gd name="connsiteY0" fmla="*/ 3339751 h 5155508"/>
              <a:gd name="connsiteX1" fmla="*/ 341508 w 7873417"/>
              <a:gd name="connsiteY1" fmla="*/ 367730 h 5155508"/>
              <a:gd name="connsiteX2" fmla="*/ 4626348 w 7873417"/>
              <a:gd name="connsiteY2" fmla="*/ 28958 h 5155508"/>
              <a:gd name="connsiteX3" fmla="*/ 6019638 w 7873417"/>
              <a:gd name="connsiteY3" fmla="*/ 43265 h 5155508"/>
              <a:gd name="connsiteX4" fmla="*/ 7538721 w 7873417"/>
              <a:gd name="connsiteY4" fmla="*/ 470968 h 5155508"/>
              <a:gd name="connsiteX5" fmla="*/ 7657733 w 7873417"/>
              <a:gd name="connsiteY5" fmla="*/ 4091918 h 5155508"/>
              <a:gd name="connsiteX6" fmla="*/ 7302748 w 7873417"/>
              <a:gd name="connsiteY6" fmla="*/ 5146208 h 5155508"/>
              <a:gd name="connsiteX7" fmla="*/ 2384593 w 7873417"/>
              <a:gd name="connsiteY7" fmla="*/ 3627123 h 5155508"/>
              <a:gd name="connsiteX8" fmla="*/ 385595 w 7873417"/>
              <a:gd name="connsiteY8" fmla="*/ 3339751 h 5155508"/>
              <a:gd name="connsiteX0" fmla="*/ 385595 w 7778477"/>
              <a:gd name="connsiteY0" fmla="*/ 3339751 h 5146547"/>
              <a:gd name="connsiteX1" fmla="*/ 341508 w 7778477"/>
              <a:gd name="connsiteY1" fmla="*/ 367730 h 5146547"/>
              <a:gd name="connsiteX2" fmla="*/ 4626348 w 7778477"/>
              <a:gd name="connsiteY2" fmla="*/ 28958 h 5146547"/>
              <a:gd name="connsiteX3" fmla="*/ 6019638 w 7778477"/>
              <a:gd name="connsiteY3" fmla="*/ 43265 h 5146547"/>
              <a:gd name="connsiteX4" fmla="*/ 7538721 w 7778477"/>
              <a:gd name="connsiteY4" fmla="*/ 470968 h 5146547"/>
              <a:gd name="connsiteX5" fmla="*/ 7657733 w 7778477"/>
              <a:gd name="connsiteY5" fmla="*/ 4091918 h 5146547"/>
              <a:gd name="connsiteX6" fmla="*/ 7302748 w 7778477"/>
              <a:gd name="connsiteY6" fmla="*/ 5146208 h 5146547"/>
              <a:gd name="connsiteX7" fmla="*/ 3969612 w 7778477"/>
              <a:gd name="connsiteY7" fmla="*/ 3730361 h 5146547"/>
              <a:gd name="connsiteX8" fmla="*/ 2384593 w 7778477"/>
              <a:gd name="connsiteY8" fmla="*/ 3627123 h 5146547"/>
              <a:gd name="connsiteX9" fmla="*/ 385595 w 7778477"/>
              <a:gd name="connsiteY9" fmla="*/ 3339751 h 5146547"/>
              <a:gd name="connsiteX0" fmla="*/ 473814 w 7866696"/>
              <a:gd name="connsiteY0" fmla="*/ 3339751 h 5146547"/>
              <a:gd name="connsiteX1" fmla="*/ 429727 w 7866696"/>
              <a:gd name="connsiteY1" fmla="*/ 367730 h 5146547"/>
              <a:gd name="connsiteX2" fmla="*/ 4714567 w 7866696"/>
              <a:gd name="connsiteY2" fmla="*/ 28958 h 5146547"/>
              <a:gd name="connsiteX3" fmla="*/ 6107857 w 7866696"/>
              <a:gd name="connsiteY3" fmla="*/ 43265 h 5146547"/>
              <a:gd name="connsiteX4" fmla="*/ 7626940 w 7866696"/>
              <a:gd name="connsiteY4" fmla="*/ 470968 h 5146547"/>
              <a:gd name="connsiteX5" fmla="*/ 7745952 w 7866696"/>
              <a:gd name="connsiteY5" fmla="*/ 4091918 h 5146547"/>
              <a:gd name="connsiteX6" fmla="*/ 7390967 w 7866696"/>
              <a:gd name="connsiteY6" fmla="*/ 5146208 h 5146547"/>
              <a:gd name="connsiteX7" fmla="*/ 4057831 w 7866696"/>
              <a:gd name="connsiteY7" fmla="*/ 3730361 h 5146547"/>
              <a:gd name="connsiteX8" fmla="*/ 473814 w 7866696"/>
              <a:gd name="connsiteY8" fmla="*/ 3339751 h 5146547"/>
              <a:gd name="connsiteX0" fmla="*/ 611441 w 8004323"/>
              <a:gd name="connsiteY0" fmla="*/ 3349139 h 5155935"/>
              <a:gd name="connsiteX1" fmla="*/ 567354 w 8004323"/>
              <a:gd name="connsiteY1" fmla="*/ 377118 h 5155935"/>
              <a:gd name="connsiteX2" fmla="*/ 6245484 w 8004323"/>
              <a:gd name="connsiteY2" fmla="*/ 52653 h 5155935"/>
              <a:gd name="connsiteX3" fmla="*/ 7764567 w 8004323"/>
              <a:gd name="connsiteY3" fmla="*/ 480356 h 5155935"/>
              <a:gd name="connsiteX4" fmla="*/ 7883579 w 8004323"/>
              <a:gd name="connsiteY4" fmla="*/ 4101306 h 5155935"/>
              <a:gd name="connsiteX5" fmla="*/ 7528594 w 8004323"/>
              <a:gd name="connsiteY5" fmla="*/ 5155596 h 5155935"/>
              <a:gd name="connsiteX6" fmla="*/ 4195458 w 8004323"/>
              <a:gd name="connsiteY6" fmla="*/ 3739749 h 5155935"/>
              <a:gd name="connsiteX7" fmla="*/ 611441 w 8004323"/>
              <a:gd name="connsiteY7" fmla="*/ 3349139 h 515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4323" h="5155935">
                <a:moveTo>
                  <a:pt x="611441" y="3349139"/>
                </a:moveTo>
                <a:cubicBezTo>
                  <a:pt x="6757" y="2788701"/>
                  <a:pt x="-371653" y="926532"/>
                  <a:pt x="567354" y="377118"/>
                </a:cubicBezTo>
                <a:cubicBezTo>
                  <a:pt x="1506361" y="-172296"/>
                  <a:pt x="5045949" y="35447"/>
                  <a:pt x="6245484" y="52653"/>
                </a:cubicBezTo>
                <a:cubicBezTo>
                  <a:pt x="7445019" y="69859"/>
                  <a:pt x="7572667" y="-223916"/>
                  <a:pt x="7764567" y="480356"/>
                </a:cubicBezTo>
                <a:cubicBezTo>
                  <a:pt x="7956467" y="1184628"/>
                  <a:pt x="7711514" y="3612151"/>
                  <a:pt x="7883579" y="4101306"/>
                </a:cubicBezTo>
                <a:cubicBezTo>
                  <a:pt x="8055644" y="4590461"/>
                  <a:pt x="8123616" y="5132281"/>
                  <a:pt x="7528594" y="5155596"/>
                </a:cubicBezTo>
                <a:cubicBezTo>
                  <a:pt x="6933572" y="5178911"/>
                  <a:pt x="5015151" y="3992930"/>
                  <a:pt x="4195458" y="3739749"/>
                </a:cubicBezTo>
                <a:cubicBezTo>
                  <a:pt x="3042599" y="3438673"/>
                  <a:pt x="1216125" y="3909577"/>
                  <a:pt x="611441" y="3349139"/>
                </a:cubicBezTo>
                <a:close/>
              </a:path>
            </a:pathLst>
          </a:cu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307589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Freedom of Information requests</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34</a:t>
            </a:fld>
            <a:endParaRPr lang="en-GB" dirty="0"/>
          </a:p>
        </p:txBody>
      </p:sp>
      <p:sp>
        <p:nvSpPr>
          <p:cNvPr id="5" name="Text Placeholder 4"/>
          <p:cNvSpPr>
            <a:spLocks noGrp="1"/>
          </p:cNvSpPr>
          <p:nvPr>
            <p:ph type="body" sz="quarter" idx="12"/>
          </p:nvPr>
        </p:nvSpPr>
        <p:spPr>
          <a:xfrm>
            <a:off x="395999" y="1155700"/>
            <a:ext cx="9900000" cy="6016625"/>
          </a:xfrm>
        </p:spPr>
        <p:txBody>
          <a:bodyPr/>
          <a:lstStyle/>
          <a:p>
            <a:r>
              <a:rPr lang="en-GB" dirty="0" smtClean="0"/>
              <a:t>Applies to public bodies listed (some are nominated)</a:t>
            </a:r>
          </a:p>
          <a:p>
            <a:r>
              <a:rPr lang="en-GB" dirty="0" smtClean="0"/>
              <a:t>Requires bodies to publish data and public to request anything not published</a:t>
            </a:r>
          </a:p>
          <a:p>
            <a:r>
              <a:rPr lang="en-GB" dirty="0" smtClean="0"/>
              <a:t>Must confirm in writing if the data is held and if held </a:t>
            </a:r>
            <a:r>
              <a:rPr lang="en-GB" dirty="0"/>
              <a:t>– it has to be </a:t>
            </a:r>
            <a:r>
              <a:rPr lang="en-GB" dirty="0" smtClean="0"/>
              <a:t>published (subject </a:t>
            </a:r>
            <a:r>
              <a:rPr lang="en-GB" dirty="0"/>
              <a:t>to usual </a:t>
            </a:r>
            <a:r>
              <a:rPr lang="en-GB" dirty="0" smtClean="0"/>
              <a:t>caveats)</a:t>
            </a:r>
            <a:endParaRPr lang="en-GB" dirty="0"/>
          </a:p>
          <a:p>
            <a:pPr lvl="1"/>
            <a:r>
              <a:rPr lang="en-GB" dirty="0"/>
              <a:t>Can </a:t>
            </a:r>
            <a:r>
              <a:rPr lang="en-GB" dirty="0" smtClean="0"/>
              <a:t>also refuse </a:t>
            </a:r>
            <a:r>
              <a:rPr lang="en-GB" dirty="0"/>
              <a:t>on basis of cost, effort, vexatious or repeat request</a:t>
            </a:r>
          </a:p>
          <a:p>
            <a:r>
              <a:rPr lang="en-GB" dirty="0" smtClean="0"/>
              <a:t>To be completed within twenty Working Days unless extension permitted/agreed</a:t>
            </a:r>
          </a:p>
          <a:p>
            <a:r>
              <a:rPr lang="en-GB" dirty="0"/>
              <a:t>Any request in writing is considered a request</a:t>
            </a:r>
          </a:p>
          <a:p>
            <a:pPr lvl="1"/>
            <a:r>
              <a:rPr lang="en-GB" dirty="0"/>
              <a:t>Can request further information if required</a:t>
            </a:r>
          </a:p>
          <a:p>
            <a:r>
              <a:rPr lang="en-GB" dirty="0" smtClean="0"/>
              <a:t>Reasons for request don’t have to be given</a:t>
            </a:r>
          </a:p>
          <a:p>
            <a:pPr lvl="1"/>
            <a:r>
              <a:rPr lang="en-GB" dirty="0" smtClean="0"/>
              <a:t>Can ask for clarification to aide with provision</a:t>
            </a:r>
          </a:p>
          <a:p>
            <a:r>
              <a:rPr lang="en-GB" dirty="0" smtClean="0"/>
              <a:t>Subject </a:t>
            </a:r>
            <a:r>
              <a:rPr lang="en-GB" dirty="0"/>
              <a:t>to independent </a:t>
            </a:r>
            <a:r>
              <a:rPr lang="en-GB" dirty="0" smtClean="0"/>
              <a:t>review</a:t>
            </a:r>
            <a:endParaRPr lang="en-GB" dirty="0"/>
          </a:p>
        </p:txBody>
      </p:sp>
    </p:spTree>
    <p:extLst>
      <p:ext uri="{BB962C8B-B14F-4D97-AF65-F5344CB8AC3E}">
        <p14:creationId xmlns:p14="http://schemas.microsoft.com/office/powerpoint/2010/main" val="31338129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Re-arrange post-its?</a:t>
            </a:r>
            <a:endParaRPr lang="en-GB" dirty="0"/>
          </a:p>
        </p:txBody>
      </p:sp>
      <p:sp>
        <p:nvSpPr>
          <p:cNvPr id="3" name="Text Placeholder 2"/>
          <p:cNvSpPr>
            <a:spLocks noGrp="1"/>
          </p:cNvSpPr>
          <p:nvPr>
            <p:ph type="body" sz="quarter" idx="14"/>
          </p:nvPr>
        </p:nvSpPr>
        <p:spPr/>
        <p:txBody>
          <a:bodyPr/>
          <a:lstStyle/>
          <a:p>
            <a:endParaRPr lang="en-GB" dirty="0"/>
          </a:p>
        </p:txBody>
      </p:sp>
    </p:spTree>
    <p:extLst>
      <p:ext uri="{BB962C8B-B14F-4D97-AF65-F5344CB8AC3E}">
        <p14:creationId xmlns:p14="http://schemas.microsoft.com/office/powerpoint/2010/main" val="39759119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Image result for lunch time">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0563225" cy="7561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7460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5171" y="1530913"/>
            <a:ext cx="6086093" cy="911524"/>
          </a:xfrm>
        </p:spPr>
        <p:txBody>
          <a:bodyPr>
            <a:normAutofit/>
          </a:bodyPr>
          <a:lstStyle/>
          <a:p>
            <a:r>
              <a:rPr lang="en-GB" sz="4210" dirty="0">
                <a:latin typeface="+mn-lt"/>
              </a:rPr>
              <a:t>Modernising Energy Data</a:t>
            </a:r>
          </a:p>
        </p:txBody>
      </p:sp>
      <p:pic>
        <p:nvPicPr>
          <p:cNvPr id="4"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292" t="5635" r="34236" b="54961"/>
          <a:stretch/>
        </p:blipFill>
        <p:spPr bwMode="auto">
          <a:xfrm>
            <a:off x="252753" y="5951303"/>
            <a:ext cx="1503962" cy="5989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9302" y="5738453"/>
            <a:ext cx="1501064" cy="891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75214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pic>
        <p:nvPicPr>
          <p:cNvPr id="65"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500699" y="5811121"/>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4" name="TextBox 3">
            <a:extLst>
              <a:ext uri="{FF2B5EF4-FFF2-40B4-BE49-F238E27FC236}">
                <a16:creationId xmlns:a16="http://schemas.microsoft.com/office/drawing/2014/main" id="{C6D14250-6CB6-46AB-B07F-9A5C11117BAD}"/>
              </a:ext>
            </a:extLst>
          </p:cNvPr>
          <p:cNvSpPr txBox="1"/>
          <p:nvPr/>
        </p:nvSpPr>
        <p:spPr>
          <a:xfrm>
            <a:off x="102643" y="880851"/>
            <a:ext cx="9942359" cy="470257"/>
          </a:xfrm>
          <a:prstGeom prst="rect">
            <a:avLst/>
          </a:prstGeom>
          <a:noFill/>
        </p:spPr>
        <p:txBody>
          <a:bodyPr wrap="square" rtlCol="0">
            <a:spAutoFit/>
          </a:bodyPr>
          <a:lstStyle/>
          <a:p>
            <a:pPr defTabSz="802020"/>
            <a:r>
              <a:rPr lang="en-GB" sz="2456" dirty="0">
                <a:solidFill>
                  <a:srgbClr val="1E1348"/>
                </a:solidFill>
                <a:latin typeface="Arial" panose="020B0604020202020204" pitchFamily="34" charset="0"/>
              </a:rPr>
              <a:t>Data enables delivery of Ofgem’s Strategic Narrative</a:t>
            </a:r>
          </a:p>
        </p:txBody>
      </p:sp>
      <p:pic>
        <p:nvPicPr>
          <p:cNvPr id="2" name="Picture 1"/>
          <p:cNvPicPr>
            <a:picLocks noChangeAspect="1"/>
          </p:cNvPicPr>
          <p:nvPr/>
        </p:nvPicPr>
        <p:blipFill>
          <a:blip r:embed="rId6"/>
          <a:stretch>
            <a:fillRect/>
          </a:stretch>
        </p:blipFill>
        <p:spPr>
          <a:xfrm>
            <a:off x="102643" y="2356425"/>
            <a:ext cx="2702515" cy="2480870"/>
          </a:xfrm>
          <a:prstGeom prst="rect">
            <a:avLst/>
          </a:prstGeom>
        </p:spPr>
      </p:pic>
      <p:sp>
        <p:nvSpPr>
          <p:cNvPr id="12" name="Rectangle 11"/>
          <p:cNvSpPr/>
          <p:nvPr/>
        </p:nvSpPr>
        <p:spPr>
          <a:xfrm>
            <a:off x="2920257" y="1920731"/>
            <a:ext cx="3790779" cy="1057895"/>
          </a:xfrm>
          <a:prstGeom prst="rect">
            <a:avLst/>
          </a:prstGeom>
          <a:solidFill>
            <a:srgbClr val="007C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Allows measurement of market carbon emission performance</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Helps assess regulatory policy environmental impacts</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It joins activity across sectors, e.g. electricity, heat and transport</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Enables environmental schemes performance transparency</a:t>
            </a:r>
          </a:p>
        </p:txBody>
      </p:sp>
      <p:sp>
        <p:nvSpPr>
          <p:cNvPr id="13" name="Rectangle 12"/>
          <p:cNvSpPr/>
          <p:nvPr/>
        </p:nvSpPr>
        <p:spPr>
          <a:xfrm>
            <a:off x="2920257" y="3067913"/>
            <a:ext cx="3790779" cy="1057895"/>
          </a:xfrm>
          <a:prstGeom prst="rect">
            <a:avLst/>
          </a:prstGeom>
          <a:solidFill>
            <a:srgbClr val="CD15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Data is fundamental to new technologies (AI, digital services)</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It helps integrate market segments (wholesale, systems, retail)</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New market entrants are data-driven organisations</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It can drive transparency, lowering barriers to entry / innovation</a:t>
            </a:r>
          </a:p>
        </p:txBody>
      </p:sp>
      <p:sp>
        <p:nvSpPr>
          <p:cNvPr id="14" name="Rectangle 13"/>
          <p:cNvSpPr/>
          <p:nvPr/>
        </p:nvSpPr>
        <p:spPr>
          <a:xfrm>
            <a:off x="2920257" y="4215096"/>
            <a:ext cx="3790779" cy="1057895"/>
          </a:xfrm>
          <a:prstGeom prst="rect">
            <a:avLst/>
          </a:prstGeom>
          <a:solidFill>
            <a:srgbClr val="F47B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The marketplace can offer more targeted consumer offers</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Ofgem can use data to assure the increasingly complex market</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Gain deeper insight on consumer disengagement / vulnerability</a:t>
            </a:r>
          </a:p>
        </p:txBody>
      </p:sp>
      <p:sp>
        <p:nvSpPr>
          <p:cNvPr id="15" name="Rectangle 14"/>
          <p:cNvSpPr/>
          <p:nvPr/>
        </p:nvSpPr>
        <p:spPr>
          <a:xfrm>
            <a:off x="6836421" y="1920731"/>
            <a:ext cx="3790779" cy="1057895"/>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It enables better targeted and innovative interventions when protecting consumers</a:t>
            </a:r>
          </a:p>
        </p:txBody>
      </p:sp>
      <p:sp>
        <p:nvSpPr>
          <p:cNvPr id="16" name="Rectangle 15"/>
          <p:cNvSpPr/>
          <p:nvPr/>
        </p:nvSpPr>
        <p:spPr>
          <a:xfrm>
            <a:off x="6836421" y="4215096"/>
            <a:ext cx="3790779" cy="1057895"/>
          </a:xfrm>
          <a:prstGeom prst="rect">
            <a:avLst/>
          </a:prstGeom>
          <a:solidFill>
            <a:srgbClr val="ECD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000000"/>
                </a:solidFill>
                <a:latin typeface="Arial" panose="020B0604020202020204"/>
              </a:rPr>
              <a:t>It contributes to consumer transparency about their personal carbon footprint</a:t>
            </a:r>
          </a:p>
        </p:txBody>
      </p:sp>
      <p:sp>
        <p:nvSpPr>
          <p:cNvPr id="17" name="Rectangle 16"/>
          <p:cNvSpPr/>
          <p:nvPr/>
        </p:nvSpPr>
        <p:spPr>
          <a:xfrm>
            <a:off x="6836421" y="3067913"/>
            <a:ext cx="3790779" cy="1057895"/>
          </a:xfrm>
          <a:prstGeom prst="rect">
            <a:avLst/>
          </a:prstGeom>
          <a:solidFill>
            <a:srgbClr val="B3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Dynamic data is a pre-requisite for effective flexibility markets</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It underpins the Electric Vehicle Taskforce recommendations</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Financial markets data underpins decisions on RAB financing</a:t>
            </a:r>
          </a:p>
          <a:p>
            <a:pPr marL="150379" indent="-150379" defTabSz="802020">
              <a:lnSpc>
                <a:spcPct val="150000"/>
              </a:lnSpc>
              <a:buFont typeface="Arial" panose="020B0604020202020204" pitchFamily="34" charset="0"/>
              <a:buChar char="•"/>
            </a:pPr>
            <a:r>
              <a:rPr lang="en-GB" sz="965" dirty="0">
                <a:solidFill>
                  <a:srgbClr val="FFFFFF"/>
                </a:solidFill>
                <a:latin typeface="Arial" panose="020B0604020202020204"/>
              </a:rPr>
              <a:t>It is an enabler to whole systems planning and operations</a:t>
            </a:r>
          </a:p>
        </p:txBody>
      </p:sp>
      <p:sp>
        <p:nvSpPr>
          <p:cNvPr id="18" name="Rectangle 17"/>
          <p:cNvSpPr/>
          <p:nvPr/>
        </p:nvSpPr>
        <p:spPr>
          <a:xfrm>
            <a:off x="6836421" y="5362279"/>
            <a:ext cx="3790779" cy="1057895"/>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50379" indent="-150379" defTabSz="802020">
              <a:lnSpc>
                <a:spcPct val="150000"/>
              </a:lnSpc>
              <a:buFont typeface="Arial" panose="020B0604020202020204" pitchFamily="34" charset="0"/>
              <a:buChar char="•"/>
            </a:pPr>
            <a:r>
              <a:rPr lang="en-GB" sz="965" dirty="0">
                <a:solidFill>
                  <a:srgbClr val="000000"/>
                </a:solidFill>
                <a:latin typeface="Arial" panose="020B0604020202020204"/>
              </a:rPr>
              <a:t>Data supports more adaptive and agile approaches to delivery both for the marketplace and for Ofgem’s regulatory work </a:t>
            </a:r>
          </a:p>
          <a:p>
            <a:pPr marL="150379" indent="-150379" defTabSz="802020">
              <a:lnSpc>
                <a:spcPct val="150000"/>
              </a:lnSpc>
              <a:buFont typeface="Arial" panose="020B0604020202020204" pitchFamily="34" charset="0"/>
              <a:buChar char="•"/>
            </a:pPr>
            <a:r>
              <a:rPr lang="en-GB" sz="965" dirty="0">
                <a:solidFill>
                  <a:srgbClr val="000000"/>
                </a:solidFill>
                <a:latin typeface="Arial" panose="020B0604020202020204"/>
              </a:rPr>
              <a:t>Services along the supply chain get the information they need from each other</a:t>
            </a:r>
          </a:p>
          <a:p>
            <a:pPr marL="150379" indent="-150379" defTabSz="802020">
              <a:lnSpc>
                <a:spcPct val="150000"/>
              </a:lnSpc>
              <a:buFont typeface="Arial" panose="020B0604020202020204" pitchFamily="34" charset="0"/>
              <a:buChar char="•"/>
            </a:pPr>
            <a:r>
              <a:rPr lang="en-GB" sz="965" dirty="0">
                <a:solidFill>
                  <a:srgbClr val="000000"/>
                </a:solidFill>
                <a:latin typeface="Arial" panose="020B0604020202020204"/>
              </a:rPr>
              <a:t>Data underpins the incentives for more effective price controls</a:t>
            </a:r>
          </a:p>
        </p:txBody>
      </p:sp>
      <p:sp>
        <p:nvSpPr>
          <p:cNvPr id="5" name="Rectangle 4"/>
          <p:cNvSpPr/>
          <p:nvPr/>
        </p:nvSpPr>
        <p:spPr>
          <a:xfrm>
            <a:off x="5808780" y="6516534"/>
            <a:ext cx="5346700" cy="389337"/>
          </a:xfrm>
          <a:prstGeom prst="rect">
            <a:avLst/>
          </a:prstGeom>
        </p:spPr>
        <p:txBody>
          <a:bodyPr>
            <a:spAutoFit/>
          </a:bodyPr>
          <a:lstStyle/>
          <a:p>
            <a:pPr defTabSz="802020"/>
            <a:endParaRPr lang="en-GB" sz="965" dirty="0">
              <a:solidFill>
                <a:srgbClr val="1E1348"/>
              </a:solidFill>
              <a:latin typeface="Arial" panose="020B0604020202020204"/>
              <a:hlinkClick r:id="rId7"/>
            </a:endParaRPr>
          </a:p>
          <a:p>
            <a:pPr defTabSz="802020"/>
            <a:endParaRPr lang="en-GB" sz="965" dirty="0">
              <a:solidFill>
                <a:srgbClr val="1E1348"/>
              </a:solidFill>
              <a:latin typeface="Arial" panose="020B0604020202020204"/>
              <a:hlinkClick r:id="rId7"/>
            </a:endParaRPr>
          </a:p>
        </p:txBody>
      </p:sp>
      <p:sp>
        <p:nvSpPr>
          <p:cNvPr id="7" name="TextBox 6"/>
          <p:cNvSpPr txBox="1"/>
          <p:nvPr/>
        </p:nvSpPr>
        <p:spPr>
          <a:xfrm>
            <a:off x="466276" y="6266613"/>
            <a:ext cx="4472478" cy="362279"/>
          </a:xfrm>
          <a:prstGeom prst="rect">
            <a:avLst/>
          </a:prstGeom>
          <a:noFill/>
        </p:spPr>
        <p:txBody>
          <a:bodyPr wrap="square" rtlCol="0">
            <a:spAutoFit/>
          </a:bodyPr>
          <a:lstStyle/>
          <a:p>
            <a:pPr defTabSz="802020"/>
            <a:r>
              <a:rPr lang="en-GB" sz="877" dirty="0">
                <a:solidFill>
                  <a:srgbClr val="1E1348"/>
                </a:solidFill>
                <a:latin typeface="Arial" panose="020B0604020202020204"/>
              </a:rPr>
              <a:t>See Ofgem’s Strategic Narrative: 2019-23 for details</a:t>
            </a:r>
          </a:p>
          <a:p>
            <a:pPr defTabSz="802020"/>
            <a:r>
              <a:rPr lang="en-GB" sz="877" dirty="0">
                <a:solidFill>
                  <a:srgbClr val="1E1348"/>
                </a:solidFill>
                <a:latin typeface="Arial" panose="020B0604020202020204"/>
                <a:hlinkClick r:id="rId7"/>
              </a:rPr>
              <a:t>https://www.ofgem.gov.uk/publications-and-updates/ofgem-strategic-narrative-2019-23</a:t>
            </a:r>
            <a:endParaRPr lang="en-GB" sz="877" dirty="0">
              <a:solidFill>
                <a:srgbClr val="1E1348"/>
              </a:solidFill>
              <a:latin typeface="Arial" panose="020B0604020202020204"/>
            </a:endParaRPr>
          </a:p>
        </p:txBody>
      </p:sp>
      <p:sp>
        <p:nvSpPr>
          <p:cNvPr id="22" name="TextBox 21"/>
          <p:cNvSpPr txBox="1"/>
          <p:nvPr/>
        </p:nvSpPr>
        <p:spPr>
          <a:xfrm>
            <a:off x="2920256" y="1549542"/>
            <a:ext cx="7706943" cy="362279"/>
          </a:xfrm>
          <a:prstGeom prst="rect">
            <a:avLst/>
          </a:prstGeom>
          <a:noFill/>
        </p:spPr>
        <p:txBody>
          <a:bodyPr wrap="square" rtlCol="0">
            <a:spAutoFit/>
          </a:bodyPr>
          <a:lstStyle/>
          <a:p>
            <a:pPr algn="ctr" defTabSz="802020"/>
            <a:r>
              <a:rPr lang="en-GB" sz="1754" dirty="0">
                <a:solidFill>
                  <a:srgbClr val="1E1348"/>
                </a:solidFill>
                <a:latin typeface="Arial" panose="020B0604020202020204"/>
              </a:rPr>
              <a:t>Energy market themes that benefit from effective use of data</a:t>
            </a:r>
          </a:p>
        </p:txBody>
      </p:sp>
    </p:spTree>
    <p:extLst>
      <p:ext uri="{BB962C8B-B14F-4D97-AF65-F5344CB8AC3E}">
        <p14:creationId xmlns:p14="http://schemas.microsoft.com/office/powerpoint/2010/main" val="1533172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pic>
        <p:nvPicPr>
          <p:cNvPr id="33"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a:xfrm>
            <a:off x="500699" y="5727579"/>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30" name="TextBox 29">
            <a:extLst>
              <a:ext uri="{FF2B5EF4-FFF2-40B4-BE49-F238E27FC236}">
                <a16:creationId xmlns:a16="http://schemas.microsoft.com/office/drawing/2014/main" id="{F8DC83BD-1AE5-4232-9BDE-0C71B079C727}"/>
              </a:ext>
            </a:extLst>
          </p:cNvPr>
          <p:cNvSpPr txBox="1"/>
          <p:nvPr/>
        </p:nvSpPr>
        <p:spPr>
          <a:xfrm>
            <a:off x="71627" y="866482"/>
            <a:ext cx="8378290" cy="578300"/>
          </a:xfrm>
          <a:prstGeom prst="rect">
            <a:avLst/>
          </a:prstGeom>
          <a:noFill/>
        </p:spPr>
        <p:txBody>
          <a:bodyPr wrap="square" rtlCol="0">
            <a:spAutoFit/>
          </a:bodyPr>
          <a:lstStyle/>
          <a:p>
            <a:pPr defTabSz="802020">
              <a:defRPr/>
            </a:pPr>
            <a:r>
              <a:rPr lang="en-GB" sz="3158" dirty="0">
                <a:solidFill>
                  <a:srgbClr val="1E1348"/>
                </a:solidFill>
                <a:latin typeface="Arial" panose="020B0604020202020204" pitchFamily="34" charset="0"/>
              </a:rPr>
              <a:t>Reminder of the EDTF Recommendations</a:t>
            </a:r>
          </a:p>
        </p:txBody>
      </p:sp>
      <p:sp>
        <p:nvSpPr>
          <p:cNvPr id="69" name="Rectangle 68">
            <a:extLst>
              <a:ext uri="{FF2B5EF4-FFF2-40B4-BE49-F238E27FC236}">
                <a16:creationId xmlns:a16="http://schemas.microsoft.com/office/drawing/2014/main" id="{CFBBC96F-F7C0-4F93-BE9E-885063D9D9C7}"/>
              </a:ext>
            </a:extLst>
          </p:cNvPr>
          <p:cNvSpPr/>
          <p:nvPr/>
        </p:nvSpPr>
        <p:spPr>
          <a:xfrm>
            <a:off x="8344913" y="6070110"/>
            <a:ext cx="2338335" cy="634498"/>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algn="ctr" defTabSz="802020">
              <a:defRPr/>
            </a:pPr>
            <a:endParaRPr lang="en-GB" sz="1579" kern="0" dirty="0">
              <a:solidFill>
                <a:prstClr val="white"/>
              </a:solidFill>
              <a:latin typeface="Segoe UI"/>
            </a:endParaRPr>
          </a:p>
        </p:txBody>
      </p:sp>
      <p:sp>
        <p:nvSpPr>
          <p:cNvPr id="71" name="Slide Number Placeholder 3">
            <a:extLst>
              <a:ext uri="{FF2B5EF4-FFF2-40B4-BE49-F238E27FC236}">
                <a16:creationId xmlns:a16="http://schemas.microsoft.com/office/drawing/2014/main" id="{5F1539E8-FAF7-40F5-9E25-EB5D8DCD2A94}"/>
              </a:ext>
            </a:extLst>
          </p:cNvPr>
          <p:cNvSpPr txBox="1">
            <a:spLocks/>
          </p:cNvSpPr>
          <p:nvPr/>
        </p:nvSpPr>
        <p:spPr>
          <a:xfrm>
            <a:off x="9958229" y="6386022"/>
            <a:ext cx="725736" cy="320245"/>
          </a:xfrm>
          <a:prstGeom prst="rect">
            <a:avLst/>
          </a:prstGeom>
        </p:spPr>
        <p:txBody>
          <a:bodyPr vert="horz" lIns="80201" tIns="40100" rIns="80201" bIns="40100" rtlCol="0" anchor="ctr"/>
          <a:lstStyle>
            <a:defPPr>
              <a:defRPr lang="en-US"/>
            </a:defPPr>
            <a:lvl1pPr marL="0" algn="r" defTabSz="914400" rtl="0" eaLnBrk="1" latinLnBrk="0" hangingPunct="1">
              <a:defRPr sz="900" kern="1200">
                <a:solidFill>
                  <a:schemeClr val="tx1">
                    <a:tint val="75000"/>
                  </a:schemeClr>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02020">
              <a:defRPr/>
            </a:pPr>
            <a:fld id="{BC713994-E38F-4BB4-A257-6815BBC3FB08}" type="slidenum">
              <a:rPr lang="en-GB" sz="789">
                <a:solidFill>
                  <a:prstClr val="black">
                    <a:tint val="75000"/>
                  </a:prstClr>
                </a:solidFill>
              </a:rPr>
              <a:pPr defTabSz="802020">
                <a:defRPr/>
              </a:pPr>
              <a:t>39</a:t>
            </a:fld>
            <a:endParaRPr lang="en-GB" sz="789" dirty="0">
              <a:solidFill>
                <a:prstClr val="black">
                  <a:tint val="75000"/>
                </a:prstClr>
              </a:solidFill>
            </a:endParaRPr>
          </a:p>
        </p:txBody>
      </p:sp>
      <p:sp>
        <p:nvSpPr>
          <p:cNvPr id="72" name="TextBox 71">
            <a:extLst>
              <a:ext uri="{FF2B5EF4-FFF2-40B4-BE49-F238E27FC236}">
                <a16:creationId xmlns:a16="http://schemas.microsoft.com/office/drawing/2014/main" id="{0989FED0-ADDA-4E72-BA10-22B2D040B2AF}"/>
              </a:ext>
            </a:extLst>
          </p:cNvPr>
          <p:cNvSpPr txBox="1"/>
          <p:nvPr/>
        </p:nvSpPr>
        <p:spPr>
          <a:xfrm rot="16200000">
            <a:off x="-142828" y="5889763"/>
            <a:ext cx="985915" cy="470257"/>
          </a:xfrm>
          <a:prstGeom prst="rect">
            <a:avLst/>
          </a:prstGeom>
          <a:noFill/>
        </p:spPr>
        <p:txBody>
          <a:bodyPr wrap="square" rtlCol="0">
            <a:spAutoFit/>
          </a:bodyPr>
          <a:lstStyle/>
          <a:p>
            <a:pPr algn="ctr" defTabSz="802020"/>
            <a:r>
              <a:rPr lang="en-GB" sz="1228" dirty="0">
                <a:solidFill>
                  <a:prstClr val="black"/>
                </a:solidFill>
                <a:latin typeface="Segoe UI"/>
              </a:rPr>
              <a:t>Building Blocks</a:t>
            </a:r>
          </a:p>
        </p:txBody>
      </p:sp>
      <p:sp>
        <p:nvSpPr>
          <p:cNvPr id="73" name="Rounded Rectangle 8">
            <a:extLst>
              <a:ext uri="{FF2B5EF4-FFF2-40B4-BE49-F238E27FC236}">
                <a16:creationId xmlns:a16="http://schemas.microsoft.com/office/drawing/2014/main" id="{DA6C5007-45A7-477E-B8D7-A4367EE4F343}"/>
              </a:ext>
            </a:extLst>
          </p:cNvPr>
          <p:cNvSpPr/>
          <p:nvPr/>
        </p:nvSpPr>
        <p:spPr>
          <a:xfrm>
            <a:off x="676571" y="5639119"/>
            <a:ext cx="2898867" cy="978730"/>
          </a:xfrm>
          <a:prstGeom prst="roundRect">
            <a:avLst/>
          </a:prstGeom>
          <a:solidFill>
            <a:srgbClr val="162C36"/>
          </a:solidFill>
          <a:ln w="12700" cap="flat" cmpd="sng" algn="ctr">
            <a:solidFill>
              <a:srgbClr val="162C36">
                <a:shade val="50000"/>
              </a:srgbClr>
            </a:solidFill>
            <a:prstDash val="solid"/>
            <a:miter lim="800000"/>
          </a:ln>
          <a:effectLst/>
        </p:spPr>
        <p:txBody>
          <a:bodyPr rtlCol="0" anchor="ctr"/>
          <a:lstStyle/>
          <a:p>
            <a:pPr algn="ctr" defTabSz="802020">
              <a:defRPr/>
            </a:pPr>
            <a:r>
              <a:rPr lang="en-GB" sz="1228" b="1" kern="0" dirty="0">
                <a:solidFill>
                  <a:prstClr val="white"/>
                </a:solidFill>
                <a:latin typeface="Segoe UI"/>
              </a:rPr>
              <a:t>Data Catalogue</a:t>
            </a:r>
            <a:endParaRPr lang="en-US" sz="1228" b="1" kern="0" dirty="0">
              <a:solidFill>
                <a:prstClr val="white"/>
              </a:solidFill>
              <a:latin typeface="Segoe UI"/>
            </a:endParaRPr>
          </a:p>
        </p:txBody>
      </p:sp>
      <p:sp>
        <p:nvSpPr>
          <p:cNvPr id="74" name="Rounded Rectangle 8">
            <a:extLst>
              <a:ext uri="{FF2B5EF4-FFF2-40B4-BE49-F238E27FC236}">
                <a16:creationId xmlns:a16="http://schemas.microsoft.com/office/drawing/2014/main" id="{05E2F530-F9A7-4202-9F55-4577B18573BB}"/>
              </a:ext>
            </a:extLst>
          </p:cNvPr>
          <p:cNvSpPr/>
          <p:nvPr/>
        </p:nvSpPr>
        <p:spPr>
          <a:xfrm>
            <a:off x="3894038" y="5631934"/>
            <a:ext cx="2898867" cy="978730"/>
          </a:xfrm>
          <a:prstGeom prst="roundRect">
            <a:avLst/>
          </a:prstGeom>
          <a:solidFill>
            <a:srgbClr val="162C36"/>
          </a:solidFill>
          <a:ln w="12700" cap="flat" cmpd="sng" algn="ctr">
            <a:solidFill>
              <a:srgbClr val="162C36">
                <a:shade val="50000"/>
              </a:srgbClr>
            </a:solidFill>
            <a:prstDash val="solid"/>
            <a:miter lim="800000"/>
          </a:ln>
          <a:effectLst/>
        </p:spPr>
        <p:txBody>
          <a:bodyPr rtlCol="0" anchor="ctr"/>
          <a:lstStyle/>
          <a:p>
            <a:pPr algn="ctr" defTabSz="802020">
              <a:defRPr/>
            </a:pPr>
            <a:r>
              <a:rPr lang="en-GB" sz="1228" b="1" kern="0" dirty="0">
                <a:solidFill>
                  <a:prstClr val="white"/>
                </a:solidFill>
                <a:latin typeface="Segoe UI"/>
              </a:rPr>
              <a:t>Asset Registration Strategy</a:t>
            </a:r>
            <a:endParaRPr lang="en-US" sz="1228" b="1" kern="0" dirty="0">
              <a:solidFill>
                <a:prstClr val="white"/>
              </a:solidFill>
              <a:latin typeface="Segoe UI"/>
            </a:endParaRPr>
          </a:p>
        </p:txBody>
      </p:sp>
      <p:sp>
        <p:nvSpPr>
          <p:cNvPr id="75" name="Rounded Rectangle 8">
            <a:extLst>
              <a:ext uri="{FF2B5EF4-FFF2-40B4-BE49-F238E27FC236}">
                <a16:creationId xmlns:a16="http://schemas.microsoft.com/office/drawing/2014/main" id="{4A256A78-0D27-4BEE-BB15-2D2A8E377255}"/>
              </a:ext>
            </a:extLst>
          </p:cNvPr>
          <p:cNvSpPr/>
          <p:nvPr/>
        </p:nvSpPr>
        <p:spPr>
          <a:xfrm>
            <a:off x="7111503" y="5639119"/>
            <a:ext cx="2898867" cy="978730"/>
          </a:xfrm>
          <a:prstGeom prst="roundRect">
            <a:avLst/>
          </a:prstGeom>
          <a:solidFill>
            <a:srgbClr val="162C36"/>
          </a:solidFill>
          <a:ln w="12700" cap="flat" cmpd="sng" algn="ctr">
            <a:solidFill>
              <a:srgbClr val="162C36">
                <a:shade val="50000"/>
              </a:srgbClr>
            </a:solidFill>
            <a:prstDash val="solid"/>
            <a:miter lim="800000"/>
          </a:ln>
          <a:effectLst/>
        </p:spPr>
        <p:txBody>
          <a:bodyPr rtlCol="0" anchor="ctr"/>
          <a:lstStyle/>
          <a:p>
            <a:pPr algn="ctr" defTabSz="802020">
              <a:defRPr/>
            </a:pPr>
            <a:r>
              <a:rPr lang="en-GB" sz="1228" b="1" kern="0" dirty="0">
                <a:solidFill>
                  <a:prstClr val="white"/>
                </a:solidFill>
                <a:latin typeface="Segoe UI"/>
              </a:rPr>
              <a:t>Digital System Map</a:t>
            </a:r>
            <a:endParaRPr lang="en-US" sz="1228" b="1" kern="0" dirty="0">
              <a:solidFill>
                <a:prstClr val="white"/>
              </a:solidFill>
              <a:latin typeface="Segoe UI"/>
            </a:endParaRPr>
          </a:p>
        </p:txBody>
      </p:sp>
      <p:sp>
        <p:nvSpPr>
          <p:cNvPr id="76" name="Left Bracket 75">
            <a:extLst>
              <a:ext uri="{FF2B5EF4-FFF2-40B4-BE49-F238E27FC236}">
                <a16:creationId xmlns:a16="http://schemas.microsoft.com/office/drawing/2014/main" id="{A0536E84-0FA3-45EA-A260-BE487D517FB7}"/>
              </a:ext>
            </a:extLst>
          </p:cNvPr>
          <p:cNvSpPr/>
          <p:nvPr/>
        </p:nvSpPr>
        <p:spPr>
          <a:xfrm rot="5400000">
            <a:off x="5281784" y="772145"/>
            <a:ext cx="123377" cy="9333801"/>
          </a:xfrm>
          <a:prstGeom prst="leftBracket">
            <a:avLst/>
          </a:prstGeom>
          <a:noFill/>
          <a:ln w="28575" cap="flat" cmpd="sng" algn="ctr">
            <a:solidFill>
              <a:srgbClr val="EC6097"/>
            </a:solidFill>
            <a:prstDash val="solid"/>
            <a:miter lim="800000"/>
            <a:headEnd type="none" w="med" len="med"/>
            <a:tailEnd type="none" w="med" len="med"/>
          </a:ln>
          <a:effectLst/>
        </p:spPr>
        <p:txBody>
          <a:bodyPr rtlCol="0" anchor="ctr"/>
          <a:lstStyle/>
          <a:p>
            <a:pPr algn="ctr" defTabSz="802020">
              <a:defRPr/>
            </a:pPr>
            <a:endParaRPr lang="en-GB" sz="1579" kern="0" dirty="0">
              <a:solidFill>
                <a:prstClr val="black"/>
              </a:solidFill>
              <a:latin typeface="Segoe UI"/>
            </a:endParaRPr>
          </a:p>
        </p:txBody>
      </p:sp>
      <p:grpSp>
        <p:nvGrpSpPr>
          <p:cNvPr id="77" name="Group 76">
            <a:extLst>
              <a:ext uri="{FF2B5EF4-FFF2-40B4-BE49-F238E27FC236}">
                <a16:creationId xmlns:a16="http://schemas.microsoft.com/office/drawing/2014/main" id="{BA9B6368-5415-4F70-A6D7-E2CCAFB8E5A4}"/>
              </a:ext>
            </a:extLst>
          </p:cNvPr>
          <p:cNvGrpSpPr/>
          <p:nvPr/>
        </p:nvGrpSpPr>
        <p:grpSpPr>
          <a:xfrm>
            <a:off x="5505847" y="3949501"/>
            <a:ext cx="4504525" cy="1168537"/>
            <a:chOff x="6277450" y="3716785"/>
            <a:chExt cx="5135801" cy="1332299"/>
          </a:xfrm>
        </p:grpSpPr>
        <p:sp>
          <p:nvSpPr>
            <p:cNvPr id="78" name="Rounded Rectangle 5">
              <a:extLst>
                <a:ext uri="{FF2B5EF4-FFF2-40B4-BE49-F238E27FC236}">
                  <a16:creationId xmlns:a16="http://schemas.microsoft.com/office/drawing/2014/main" id="{5B40AA4D-3F2E-42DB-9EDE-54AB1005BCB2}"/>
                </a:ext>
              </a:extLst>
            </p:cNvPr>
            <p:cNvSpPr/>
            <p:nvPr/>
          </p:nvSpPr>
          <p:spPr>
            <a:xfrm>
              <a:off x="6277450" y="3716785"/>
              <a:ext cx="5135801" cy="644106"/>
            </a:xfrm>
            <a:prstGeom prst="roundRect">
              <a:avLst/>
            </a:prstGeom>
            <a:solidFill>
              <a:srgbClr val="E73458"/>
            </a:solidFill>
            <a:ln w="12700" cap="flat" cmpd="sng" algn="ctr">
              <a:solidFill>
                <a:srgbClr val="E73458">
                  <a:shade val="50000"/>
                </a:srgbClr>
              </a:solidFill>
              <a:prstDash val="solid"/>
              <a:miter lim="800000"/>
            </a:ln>
            <a:effectLst/>
          </p:spPr>
          <p:txBody>
            <a:bodyPr rtlCol="0" anchor="ctr"/>
            <a:lstStyle/>
            <a:p>
              <a:pPr algn="ctr" defTabSz="802020">
                <a:defRPr/>
              </a:pPr>
              <a:r>
                <a:rPr lang="en-US" sz="1228" b="1" kern="0" dirty="0">
                  <a:solidFill>
                    <a:prstClr val="white"/>
                  </a:solidFill>
                  <a:latin typeface="Segoe UI"/>
                </a:rPr>
                <a:t>Presumed Open</a:t>
              </a:r>
            </a:p>
          </p:txBody>
        </p:sp>
        <p:sp>
          <p:nvSpPr>
            <p:cNvPr id="79" name="Rounded Rectangle 6">
              <a:extLst>
                <a:ext uri="{FF2B5EF4-FFF2-40B4-BE49-F238E27FC236}">
                  <a16:creationId xmlns:a16="http://schemas.microsoft.com/office/drawing/2014/main" id="{97F6167B-AA39-49D6-82F3-E90E4EBD99BB}"/>
                </a:ext>
              </a:extLst>
            </p:cNvPr>
            <p:cNvSpPr/>
            <p:nvPr/>
          </p:nvSpPr>
          <p:spPr>
            <a:xfrm>
              <a:off x="6278623" y="4404978"/>
              <a:ext cx="1670949" cy="644106"/>
            </a:xfrm>
            <a:prstGeom prst="roundRect">
              <a:avLst/>
            </a:prstGeom>
            <a:solidFill>
              <a:srgbClr val="E73458"/>
            </a:solidFill>
            <a:ln w="12700" cap="flat" cmpd="sng" algn="ctr">
              <a:solidFill>
                <a:srgbClr val="E73458">
                  <a:shade val="50000"/>
                </a:srgbClr>
              </a:solidFill>
              <a:prstDash val="solid"/>
              <a:miter lim="800000"/>
            </a:ln>
            <a:effectLst/>
          </p:spPr>
          <p:txBody>
            <a:bodyPr rtlCol="0" anchor="ctr"/>
            <a:lstStyle/>
            <a:p>
              <a:pPr algn="ctr" defTabSz="802020">
                <a:defRPr/>
              </a:pPr>
              <a:r>
                <a:rPr lang="en-US" sz="1140" b="1" kern="0" dirty="0">
                  <a:solidFill>
                    <a:prstClr val="white"/>
                  </a:solidFill>
                  <a:latin typeface="Segoe UI"/>
                </a:rPr>
                <a:t>Discoverable, Searchable,</a:t>
              </a:r>
            </a:p>
            <a:p>
              <a:pPr algn="ctr" defTabSz="802020">
                <a:defRPr/>
              </a:pPr>
              <a:r>
                <a:rPr lang="en-US" sz="1140" b="1" kern="0" dirty="0">
                  <a:solidFill>
                    <a:prstClr val="white"/>
                  </a:solidFill>
                  <a:latin typeface="Segoe UI"/>
                </a:rPr>
                <a:t>Understandable</a:t>
              </a:r>
            </a:p>
          </p:txBody>
        </p:sp>
        <p:sp>
          <p:nvSpPr>
            <p:cNvPr id="80" name="Rounded Rectangle 7">
              <a:extLst>
                <a:ext uri="{FF2B5EF4-FFF2-40B4-BE49-F238E27FC236}">
                  <a16:creationId xmlns:a16="http://schemas.microsoft.com/office/drawing/2014/main" id="{0303D06A-3823-489B-AB91-E8C45934F1F9}"/>
                </a:ext>
              </a:extLst>
            </p:cNvPr>
            <p:cNvSpPr/>
            <p:nvPr/>
          </p:nvSpPr>
          <p:spPr>
            <a:xfrm>
              <a:off x="8010461" y="4404978"/>
              <a:ext cx="1670949" cy="644106"/>
            </a:xfrm>
            <a:prstGeom prst="roundRect">
              <a:avLst/>
            </a:prstGeom>
            <a:solidFill>
              <a:srgbClr val="E73458"/>
            </a:solidFill>
            <a:ln w="12700" cap="flat" cmpd="sng" algn="ctr">
              <a:solidFill>
                <a:srgbClr val="E73458">
                  <a:shade val="50000"/>
                </a:srgbClr>
              </a:solidFill>
              <a:prstDash val="solid"/>
              <a:miter lim="800000"/>
            </a:ln>
            <a:effectLst/>
          </p:spPr>
          <p:txBody>
            <a:bodyPr lIns="31575" rIns="31575" rtlCol="0" anchor="ctr"/>
            <a:lstStyle/>
            <a:p>
              <a:pPr algn="ctr" defTabSz="802020">
                <a:defRPr/>
              </a:pPr>
              <a:r>
                <a:rPr lang="en-US" sz="1140" b="1" kern="0" dirty="0">
                  <a:solidFill>
                    <a:prstClr val="white"/>
                  </a:solidFill>
                  <a:latin typeface="Segoe UI"/>
                </a:rPr>
                <a:t>Structures, Interfaces and </a:t>
              </a:r>
            </a:p>
            <a:p>
              <a:pPr algn="ctr" defTabSz="802020">
                <a:defRPr/>
              </a:pPr>
              <a:r>
                <a:rPr lang="en-US" sz="1140" b="1" kern="0" dirty="0">
                  <a:solidFill>
                    <a:prstClr val="white"/>
                  </a:solidFill>
                  <a:latin typeface="Segoe UI"/>
                </a:rPr>
                <a:t>Standards</a:t>
              </a:r>
            </a:p>
          </p:txBody>
        </p:sp>
        <p:sp>
          <p:nvSpPr>
            <p:cNvPr id="81" name="Rounded Rectangle 8">
              <a:extLst>
                <a:ext uri="{FF2B5EF4-FFF2-40B4-BE49-F238E27FC236}">
                  <a16:creationId xmlns:a16="http://schemas.microsoft.com/office/drawing/2014/main" id="{07272255-E767-4A95-898D-3E04E73FA381}"/>
                </a:ext>
              </a:extLst>
            </p:cNvPr>
            <p:cNvSpPr/>
            <p:nvPr/>
          </p:nvSpPr>
          <p:spPr>
            <a:xfrm>
              <a:off x="9742300" y="4404978"/>
              <a:ext cx="1670949" cy="644106"/>
            </a:xfrm>
            <a:prstGeom prst="roundRect">
              <a:avLst/>
            </a:prstGeom>
            <a:solidFill>
              <a:srgbClr val="E73458"/>
            </a:solidFill>
            <a:ln w="12700" cap="flat" cmpd="sng" algn="ctr">
              <a:solidFill>
                <a:srgbClr val="E73458">
                  <a:shade val="50000"/>
                </a:srgbClr>
              </a:solidFill>
              <a:prstDash val="solid"/>
              <a:miter lim="800000"/>
            </a:ln>
            <a:effectLst/>
          </p:spPr>
          <p:txBody>
            <a:bodyPr rtlCol="0" anchor="ctr"/>
            <a:lstStyle/>
            <a:p>
              <a:pPr algn="ctr" defTabSz="802020">
                <a:defRPr/>
              </a:pPr>
              <a:r>
                <a:rPr lang="en-US" sz="1140" b="1" kern="0" dirty="0">
                  <a:solidFill>
                    <a:prstClr val="white"/>
                  </a:solidFill>
                  <a:latin typeface="Segoe UI"/>
                </a:rPr>
                <a:t>Secure and Resilient</a:t>
              </a:r>
            </a:p>
          </p:txBody>
        </p:sp>
      </p:grpSp>
      <p:sp>
        <p:nvSpPr>
          <p:cNvPr id="82" name="TextBox 81">
            <a:extLst>
              <a:ext uri="{FF2B5EF4-FFF2-40B4-BE49-F238E27FC236}">
                <a16:creationId xmlns:a16="http://schemas.microsoft.com/office/drawing/2014/main" id="{7725C570-0561-4E13-9B80-0B728AAA2C95}"/>
              </a:ext>
            </a:extLst>
          </p:cNvPr>
          <p:cNvSpPr txBox="1"/>
          <p:nvPr/>
        </p:nvSpPr>
        <p:spPr>
          <a:xfrm rot="16200000">
            <a:off x="-135623" y="4393121"/>
            <a:ext cx="971505" cy="281295"/>
          </a:xfrm>
          <a:prstGeom prst="rect">
            <a:avLst/>
          </a:prstGeom>
          <a:noFill/>
        </p:spPr>
        <p:txBody>
          <a:bodyPr wrap="square" rtlCol="0">
            <a:spAutoFit/>
          </a:bodyPr>
          <a:lstStyle/>
          <a:p>
            <a:pPr algn="ctr" defTabSz="802020"/>
            <a:r>
              <a:rPr lang="en-GB" sz="1228" dirty="0">
                <a:solidFill>
                  <a:prstClr val="black"/>
                </a:solidFill>
                <a:latin typeface="Segoe UI"/>
              </a:rPr>
              <a:t>Principles</a:t>
            </a:r>
          </a:p>
        </p:txBody>
      </p:sp>
      <p:sp>
        <p:nvSpPr>
          <p:cNvPr id="83" name="Rectangle: Rounded Corners 52">
            <a:extLst>
              <a:ext uri="{FF2B5EF4-FFF2-40B4-BE49-F238E27FC236}">
                <a16:creationId xmlns:a16="http://schemas.microsoft.com/office/drawing/2014/main" id="{8DCA5CA0-D190-45B0-9377-1A45B037B20E}"/>
              </a:ext>
            </a:extLst>
          </p:cNvPr>
          <p:cNvSpPr/>
          <p:nvPr/>
        </p:nvSpPr>
        <p:spPr>
          <a:xfrm>
            <a:off x="630223" y="1661627"/>
            <a:ext cx="9426496" cy="766794"/>
          </a:xfrm>
          <a:prstGeom prst="roundRect">
            <a:avLst/>
          </a:prstGeom>
          <a:solidFill>
            <a:srgbClr val="EC6097"/>
          </a:solidFill>
          <a:ln w="12700" cap="flat" cmpd="sng" algn="ctr">
            <a:solidFill>
              <a:srgbClr val="EC6097">
                <a:shade val="50000"/>
              </a:srgbClr>
            </a:solidFill>
            <a:prstDash val="solid"/>
            <a:miter lim="800000"/>
          </a:ln>
          <a:effectLst/>
        </p:spPr>
        <p:txBody>
          <a:bodyPr rtlCol="0" anchor="ctr"/>
          <a:lstStyle/>
          <a:p>
            <a:pPr algn="ctr" defTabSz="802020">
              <a:spcAft>
                <a:spcPts val="526"/>
              </a:spcAft>
              <a:defRPr/>
            </a:pPr>
            <a:r>
              <a:rPr lang="en-GB" sz="1579" b="1" kern="0" dirty="0">
                <a:solidFill>
                  <a:prstClr val="white"/>
                </a:solidFill>
                <a:latin typeface="Segoe UI"/>
              </a:rPr>
              <a:t>A Modern, Digitalised Energy System</a:t>
            </a:r>
          </a:p>
          <a:p>
            <a:pPr algn="ctr" defTabSz="802020">
              <a:defRPr/>
            </a:pPr>
            <a:r>
              <a:rPr lang="en-GB" sz="1228" i="1" kern="0" dirty="0">
                <a:solidFill>
                  <a:prstClr val="white"/>
                </a:solidFill>
                <a:latin typeface="Segoe UI"/>
              </a:rPr>
              <a:t>Delivering better outcomes for consumers via superior utilisation of assets, greater price discovery </a:t>
            </a:r>
          </a:p>
          <a:p>
            <a:pPr algn="ctr" defTabSz="802020">
              <a:defRPr/>
            </a:pPr>
            <a:r>
              <a:rPr lang="en-GB" sz="1228" i="1" kern="0" dirty="0">
                <a:solidFill>
                  <a:prstClr val="white"/>
                </a:solidFill>
                <a:latin typeface="Segoe UI"/>
              </a:rPr>
              <a:t>and opportunity to attract new productive assets to the system.</a:t>
            </a:r>
            <a:endParaRPr lang="en-GB" sz="1579" kern="0" dirty="0">
              <a:solidFill>
                <a:prstClr val="white"/>
              </a:solidFill>
              <a:latin typeface="Segoe UI"/>
            </a:endParaRPr>
          </a:p>
        </p:txBody>
      </p:sp>
      <p:sp>
        <p:nvSpPr>
          <p:cNvPr id="84" name="TextBox 83">
            <a:extLst>
              <a:ext uri="{FF2B5EF4-FFF2-40B4-BE49-F238E27FC236}">
                <a16:creationId xmlns:a16="http://schemas.microsoft.com/office/drawing/2014/main" id="{11C8C3CB-8F9C-4972-B40A-E41641853A13}"/>
              </a:ext>
            </a:extLst>
          </p:cNvPr>
          <p:cNvSpPr txBox="1"/>
          <p:nvPr/>
        </p:nvSpPr>
        <p:spPr>
          <a:xfrm rot="16200000">
            <a:off x="-139236" y="3047960"/>
            <a:ext cx="978731" cy="281295"/>
          </a:xfrm>
          <a:prstGeom prst="rect">
            <a:avLst/>
          </a:prstGeom>
          <a:noFill/>
        </p:spPr>
        <p:txBody>
          <a:bodyPr wrap="square" rtlCol="0">
            <a:spAutoFit/>
          </a:bodyPr>
          <a:lstStyle/>
          <a:p>
            <a:pPr algn="ctr" defTabSz="802020"/>
            <a:r>
              <a:rPr lang="en-GB" sz="1228" dirty="0">
                <a:solidFill>
                  <a:prstClr val="black"/>
                </a:solidFill>
                <a:latin typeface="Segoe UI"/>
              </a:rPr>
              <a:t>Outcomes</a:t>
            </a:r>
          </a:p>
        </p:txBody>
      </p:sp>
      <p:sp>
        <p:nvSpPr>
          <p:cNvPr id="85" name="TextBox 84">
            <a:extLst>
              <a:ext uri="{FF2B5EF4-FFF2-40B4-BE49-F238E27FC236}">
                <a16:creationId xmlns:a16="http://schemas.microsoft.com/office/drawing/2014/main" id="{F67F8A1B-3890-4218-BFE9-B265F093ACBD}"/>
              </a:ext>
            </a:extLst>
          </p:cNvPr>
          <p:cNvSpPr txBox="1"/>
          <p:nvPr/>
        </p:nvSpPr>
        <p:spPr>
          <a:xfrm rot="16200000">
            <a:off x="-87238" y="1904376"/>
            <a:ext cx="874735" cy="281295"/>
          </a:xfrm>
          <a:prstGeom prst="rect">
            <a:avLst/>
          </a:prstGeom>
          <a:noFill/>
        </p:spPr>
        <p:txBody>
          <a:bodyPr wrap="square" rtlCol="0">
            <a:spAutoFit/>
          </a:bodyPr>
          <a:lstStyle/>
          <a:p>
            <a:pPr algn="ctr" defTabSz="802020"/>
            <a:r>
              <a:rPr lang="en-GB" sz="1228" dirty="0">
                <a:solidFill>
                  <a:prstClr val="black"/>
                </a:solidFill>
                <a:latin typeface="Segoe UI"/>
              </a:rPr>
              <a:t>Goal</a:t>
            </a:r>
          </a:p>
        </p:txBody>
      </p:sp>
      <p:cxnSp>
        <p:nvCxnSpPr>
          <p:cNvPr id="86" name="Straight Arrow Connector 85">
            <a:extLst>
              <a:ext uri="{FF2B5EF4-FFF2-40B4-BE49-F238E27FC236}">
                <a16:creationId xmlns:a16="http://schemas.microsoft.com/office/drawing/2014/main" id="{5FC94815-0B0E-4251-B200-992FB65A662B}"/>
              </a:ext>
            </a:extLst>
          </p:cNvPr>
          <p:cNvCxnSpPr>
            <a:cxnSpLocks/>
            <a:endCxn id="90" idx="2"/>
          </p:cNvCxnSpPr>
          <p:nvPr/>
        </p:nvCxnSpPr>
        <p:spPr>
          <a:xfrm flipV="1">
            <a:off x="2928833" y="3678326"/>
            <a:ext cx="0" cy="271175"/>
          </a:xfrm>
          <a:prstGeom prst="straightConnector1">
            <a:avLst/>
          </a:prstGeom>
          <a:noFill/>
          <a:ln w="28575" cap="flat" cmpd="sng" algn="ctr">
            <a:solidFill>
              <a:srgbClr val="EC6097"/>
            </a:solidFill>
            <a:prstDash val="solid"/>
            <a:miter lim="800000"/>
            <a:tailEnd type="triangle"/>
          </a:ln>
          <a:effectLst/>
        </p:spPr>
      </p:cxnSp>
      <p:cxnSp>
        <p:nvCxnSpPr>
          <p:cNvPr id="87" name="Straight Arrow Connector 86">
            <a:extLst>
              <a:ext uri="{FF2B5EF4-FFF2-40B4-BE49-F238E27FC236}">
                <a16:creationId xmlns:a16="http://schemas.microsoft.com/office/drawing/2014/main" id="{0D73F43C-8F48-4CB0-8922-26F5C2D32F36}"/>
              </a:ext>
            </a:extLst>
          </p:cNvPr>
          <p:cNvCxnSpPr>
            <a:cxnSpLocks/>
            <a:stCxn id="78" idx="0"/>
            <a:endCxn id="91" idx="2"/>
          </p:cNvCxnSpPr>
          <p:nvPr/>
        </p:nvCxnSpPr>
        <p:spPr>
          <a:xfrm flipH="1" flipV="1">
            <a:off x="7758109" y="3678327"/>
            <a:ext cx="1" cy="271174"/>
          </a:xfrm>
          <a:prstGeom prst="straightConnector1">
            <a:avLst/>
          </a:prstGeom>
          <a:noFill/>
          <a:ln w="28575" cap="flat" cmpd="sng" algn="ctr">
            <a:solidFill>
              <a:srgbClr val="EC6097"/>
            </a:solidFill>
            <a:prstDash val="solid"/>
            <a:miter lim="800000"/>
            <a:tailEnd type="triangle"/>
          </a:ln>
          <a:effectLst/>
        </p:spPr>
      </p:cxnSp>
      <p:cxnSp>
        <p:nvCxnSpPr>
          <p:cNvPr id="88" name="Straight Arrow Connector 87">
            <a:extLst>
              <a:ext uri="{FF2B5EF4-FFF2-40B4-BE49-F238E27FC236}">
                <a16:creationId xmlns:a16="http://schemas.microsoft.com/office/drawing/2014/main" id="{72D761F3-8483-4E58-963D-AAD526BC1F3C}"/>
              </a:ext>
            </a:extLst>
          </p:cNvPr>
          <p:cNvCxnSpPr>
            <a:cxnSpLocks/>
          </p:cNvCxnSpPr>
          <p:nvPr/>
        </p:nvCxnSpPr>
        <p:spPr>
          <a:xfrm flipH="1" flipV="1">
            <a:off x="7758109" y="2428069"/>
            <a:ext cx="1" cy="271174"/>
          </a:xfrm>
          <a:prstGeom prst="straightConnector1">
            <a:avLst/>
          </a:prstGeom>
          <a:noFill/>
          <a:ln w="28575" cap="flat" cmpd="sng" algn="ctr">
            <a:solidFill>
              <a:srgbClr val="EC6097"/>
            </a:solidFill>
            <a:prstDash val="solid"/>
            <a:miter lim="800000"/>
            <a:tailEnd type="triangle"/>
          </a:ln>
          <a:effectLst/>
        </p:spPr>
      </p:cxnSp>
      <p:cxnSp>
        <p:nvCxnSpPr>
          <p:cNvPr id="89" name="Straight Arrow Connector 88">
            <a:extLst>
              <a:ext uri="{FF2B5EF4-FFF2-40B4-BE49-F238E27FC236}">
                <a16:creationId xmlns:a16="http://schemas.microsoft.com/office/drawing/2014/main" id="{4AB0A2A1-363E-4E6C-95A2-74BE87D575E6}"/>
              </a:ext>
            </a:extLst>
          </p:cNvPr>
          <p:cNvCxnSpPr>
            <a:cxnSpLocks/>
          </p:cNvCxnSpPr>
          <p:nvPr/>
        </p:nvCxnSpPr>
        <p:spPr>
          <a:xfrm flipH="1" flipV="1">
            <a:off x="2928833" y="2428069"/>
            <a:ext cx="1" cy="271174"/>
          </a:xfrm>
          <a:prstGeom prst="straightConnector1">
            <a:avLst/>
          </a:prstGeom>
          <a:noFill/>
          <a:ln w="28575" cap="flat" cmpd="sng" algn="ctr">
            <a:solidFill>
              <a:srgbClr val="EC6097"/>
            </a:solidFill>
            <a:prstDash val="solid"/>
            <a:miter lim="800000"/>
            <a:tailEnd type="triangle"/>
          </a:ln>
          <a:effectLst/>
        </p:spPr>
      </p:cxnSp>
      <p:sp>
        <p:nvSpPr>
          <p:cNvPr id="90" name="Rounded Rectangle 8">
            <a:extLst>
              <a:ext uri="{FF2B5EF4-FFF2-40B4-BE49-F238E27FC236}">
                <a16:creationId xmlns:a16="http://schemas.microsoft.com/office/drawing/2014/main" id="{F2C8D823-CECB-4028-95C4-0280931101CE}"/>
              </a:ext>
            </a:extLst>
          </p:cNvPr>
          <p:cNvSpPr/>
          <p:nvPr/>
        </p:nvSpPr>
        <p:spPr>
          <a:xfrm>
            <a:off x="676571" y="2699596"/>
            <a:ext cx="4504525" cy="978730"/>
          </a:xfrm>
          <a:prstGeom prst="roundRect">
            <a:avLst/>
          </a:prstGeom>
          <a:solidFill>
            <a:srgbClr val="7FC9C9"/>
          </a:solidFill>
          <a:ln w="12700" cap="flat" cmpd="sng" algn="ctr">
            <a:solidFill>
              <a:srgbClr val="7FC9C9">
                <a:shade val="50000"/>
              </a:srgbClr>
            </a:solidFill>
            <a:prstDash val="solid"/>
            <a:miter lim="800000"/>
          </a:ln>
          <a:effectLst/>
        </p:spPr>
        <p:txBody>
          <a:bodyPr rtlCol="0" anchor="ctr"/>
          <a:lstStyle/>
          <a:p>
            <a:pPr algn="ctr" defTabSz="802020">
              <a:defRPr/>
            </a:pPr>
            <a:r>
              <a:rPr lang="en-GB" sz="1228" b="1" kern="0" dirty="0">
                <a:solidFill>
                  <a:prstClr val="white"/>
                </a:solidFill>
                <a:latin typeface="Segoe UI"/>
              </a:rPr>
              <a:t>Filling in the gaps</a:t>
            </a:r>
            <a:endParaRPr lang="en-US" sz="1228" b="1" kern="0" dirty="0">
              <a:solidFill>
                <a:prstClr val="white"/>
              </a:solidFill>
              <a:latin typeface="Segoe UI"/>
            </a:endParaRPr>
          </a:p>
        </p:txBody>
      </p:sp>
      <p:sp>
        <p:nvSpPr>
          <p:cNvPr id="91" name="Rounded Rectangle 8">
            <a:extLst>
              <a:ext uri="{FF2B5EF4-FFF2-40B4-BE49-F238E27FC236}">
                <a16:creationId xmlns:a16="http://schemas.microsoft.com/office/drawing/2014/main" id="{54075E05-B1B5-4B15-B848-E7449A235E3A}"/>
              </a:ext>
            </a:extLst>
          </p:cNvPr>
          <p:cNvSpPr/>
          <p:nvPr/>
        </p:nvSpPr>
        <p:spPr>
          <a:xfrm>
            <a:off x="5505847" y="2699596"/>
            <a:ext cx="4504525" cy="978730"/>
          </a:xfrm>
          <a:prstGeom prst="roundRect">
            <a:avLst/>
          </a:prstGeom>
          <a:solidFill>
            <a:srgbClr val="7FC9C9"/>
          </a:solidFill>
          <a:ln w="12700" cap="flat" cmpd="sng" algn="ctr">
            <a:solidFill>
              <a:srgbClr val="7FC9C9">
                <a:shade val="50000"/>
              </a:srgbClr>
            </a:solidFill>
            <a:prstDash val="solid"/>
            <a:miter lim="800000"/>
          </a:ln>
          <a:effectLst/>
        </p:spPr>
        <p:txBody>
          <a:bodyPr rtlCol="0" anchor="ctr"/>
          <a:lstStyle/>
          <a:p>
            <a:pPr algn="ctr" defTabSz="802020">
              <a:defRPr/>
            </a:pPr>
            <a:r>
              <a:rPr lang="en-GB" sz="1228" b="1" kern="0" dirty="0">
                <a:solidFill>
                  <a:prstClr val="white"/>
                </a:solidFill>
                <a:latin typeface="Segoe UI"/>
              </a:rPr>
              <a:t>Maximising the value </a:t>
            </a:r>
          </a:p>
        </p:txBody>
      </p:sp>
      <p:grpSp>
        <p:nvGrpSpPr>
          <p:cNvPr id="92" name="Group 91">
            <a:extLst>
              <a:ext uri="{FF2B5EF4-FFF2-40B4-BE49-F238E27FC236}">
                <a16:creationId xmlns:a16="http://schemas.microsoft.com/office/drawing/2014/main" id="{9D4A049D-B766-4AC9-B961-56E62B7364DE}"/>
              </a:ext>
            </a:extLst>
          </p:cNvPr>
          <p:cNvGrpSpPr/>
          <p:nvPr/>
        </p:nvGrpSpPr>
        <p:grpSpPr>
          <a:xfrm>
            <a:off x="676571" y="3943572"/>
            <a:ext cx="4504525" cy="1174465"/>
            <a:chOff x="771387" y="3710026"/>
            <a:chExt cx="5135801" cy="1339058"/>
          </a:xfrm>
        </p:grpSpPr>
        <p:sp>
          <p:nvSpPr>
            <p:cNvPr id="93" name="Rounded Rectangle 5">
              <a:extLst>
                <a:ext uri="{FF2B5EF4-FFF2-40B4-BE49-F238E27FC236}">
                  <a16:creationId xmlns:a16="http://schemas.microsoft.com/office/drawing/2014/main" id="{E5A07D22-D109-43F9-B6D9-25CC1B13DEA2}"/>
                </a:ext>
              </a:extLst>
            </p:cNvPr>
            <p:cNvSpPr/>
            <p:nvPr/>
          </p:nvSpPr>
          <p:spPr>
            <a:xfrm>
              <a:off x="771387" y="3710026"/>
              <a:ext cx="5135801" cy="644106"/>
            </a:xfrm>
            <a:prstGeom prst="roundRect">
              <a:avLst/>
            </a:prstGeom>
            <a:solidFill>
              <a:srgbClr val="E73458"/>
            </a:solidFill>
            <a:ln w="12700" cap="flat" cmpd="sng" algn="ctr">
              <a:solidFill>
                <a:srgbClr val="E73458">
                  <a:shade val="50000"/>
                </a:srgbClr>
              </a:solidFill>
              <a:prstDash val="solid"/>
              <a:miter lim="800000"/>
            </a:ln>
            <a:effectLst/>
          </p:spPr>
          <p:txBody>
            <a:bodyPr rtlCol="0" anchor="ctr"/>
            <a:lstStyle/>
            <a:p>
              <a:pPr algn="ctr" defTabSz="802020">
                <a:defRPr/>
              </a:pPr>
              <a:r>
                <a:rPr lang="en-GB" sz="1228" b="1" kern="0" dirty="0">
                  <a:solidFill>
                    <a:prstClr val="white"/>
                  </a:solidFill>
                  <a:latin typeface="Segoe UI"/>
                </a:rPr>
                <a:t>Digitalisation</a:t>
              </a:r>
              <a:r>
                <a:rPr lang="en-US" sz="1228" b="1" kern="0" dirty="0">
                  <a:solidFill>
                    <a:prstClr val="white"/>
                  </a:solidFill>
                  <a:latin typeface="Segoe UI"/>
                </a:rPr>
                <a:t> of the Energy System</a:t>
              </a:r>
            </a:p>
          </p:txBody>
        </p:sp>
        <p:sp>
          <p:nvSpPr>
            <p:cNvPr id="94" name="Rounded Rectangle 6">
              <a:extLst>
                <a:ext uri="{FF2B5EF4-FFF2-40B4-BE49-F238E27FC236}">
                  <a16:creationId xmlns:a16="http://schemas.microsoft.com/office/drawing/2014/main" id="{71266EB9-69C7-4F3E-8B96-0894065ACA20}"/>
                </a:ext>
              </a:extLst>
            </p:cNvPr>
            <p:cNvSpPr/>
            <p:nvPr/>
          </p:nvSpPr>
          <p:spPr>
            <a:xfrm>
              <a:off x="772561" y="4404978"/>
              <a:ext cx="1670949" cy="644106"/>
            </a:xfrm>
            <a:prstGeom prst="roundRect">
              <a:avLst/>
            </a:prstGeom>
            <a:solidFill>
              <a:srgbClr val="E73458"/>
            </a:solidFill>
            <a:ln w="12700" cap="flat" cmpd="sng" algn="ctr">
              <a:solidFill>
                <a:srgbClr val="E73458">
                  <a:shade val="50000"/>
                </a:srgbClr>
              </a:solidFill>
              <a:prstDash val="solid"/>
              <a:miter lim="800000"/>
            </a:ln>
            <a:effectLst/>
          </p:spPr>
          <p:txBody>
            <a:bodyPr rtlCol="0" anchor="ctr"/>
            <a:lstStyle/>
            <a:p>
              <a:pPr algn="ctr" defTabSz="802020">
                <a:defRPr/>
              </a:pPr>
              <a:r>
                <a:rPr lang="en-US" sz="1140" b="1" kern="0" dirty="0">
                  <a:solidFill>
                    <a:prstClr val="white"/>
                  </a:solidFill>
                  <a:latin typeface="Segoe UI"/>
                </a:rPr>
                <a:t>New Data Needs</a:t>
              </a:r>
            </a:p>
          </p:txBody>
        </p:sp>
        <p:sp>
          <p:nvSpPr>
            <p:cNvPr id="95" name="Rounded Rectangle 7">
              <a:extLst>
                <a:ext uri="{FF2B5EF4-FFF2-40B4-BE49-F238E27FC236}">
                  <a16:creationId xmlns:a16="http://schemas.microsoft.com/office/drawing/2014/main" id="{594F63F6-7EA6-4CFF-99C4-20E054FD31A9}"/>
                </a:ext>
              </a:extLst>
            </p:cNvPr>
            <p:cNvSpPr/>
            <p:nvPr/>
          </p:nvSpPr>
          <p:spPr>
            <a:xfrm>
              <a:off x="2504399" y="4404978"/>
              <a:ext cx="1670949" cy="644106"/>
            </a:xfrm>
            <a:prstGeom prst="roundRect">
              <a:avLst/>
            </a:prstGeom>
            <a:solidFill>
              <a:srgbClr val="E73458"/>
            </a:solidFill>
            <a:ln w="12700" cap="flat" cmpd="sng" algn="ctr">
              <a:solidFill>
                <a:srgbClr val="E73458">
                  <a:shade val="50000"/>
                </a:srgbClr>
              </a:solidFill>
              <a:prstDash val="solid"/>
              <a:miter lim="800000"/>
            </a:ln>
            <a:effectLst/>
          </p:spPr>
          <p:txBody>
            <a:bodyPr lIns="31575" rIns="31575" rtlCol="0" anchor="ctr"/>
            <a:lstStyle/>
            <a:p>
              <a:pPr algn="ctr" defTabSz="802020">
                <a:defRPr/>
              </a:pPr>
              <a:r>
                <a:rPr lang="en-US" sz="1140" b="1" kern="0" dirty="0">
                  <a:solidFill>
                    <a:prstClr val="white"/>
                  </a:solidFill>
                  <a:latin typeface="Segoe UI"/>
                </a:rPr>
                <a:t>Continuous Improvement</a:t>
              </a:r>
            </a:p>
          </p:txBody>
        </p:sp>
        <p:sp>
          <p:nvSpPr>
            <p:cNvPr id="96" name="Rounded Rectangle 8">
              <a:extLst>
                <a:ext uri="{FF2B5EF4-FFF2-40B4-BE49-F238E27FC236}">
                  <a16:creationId xmlns:a16="http://schemas.microsoft.com/office/drawing/2014/main" id="{86DDAD62-B95C-4BBD-B6D9-8B8B66A09DE6}"/>
                </a:ext>
              </a:extLst>
            </p:cNvPr>
            <p:cNvSpPr/>
            <p:nvPr/>
          </p:nvSpPr>
          <p:spPr>
            <a:xfrm>
              <a:off x="4236239" y="4404978"/>
              <a:ext cx="1670949" cy="644106"/>
            </a:xfrm>
            <a:prstGeom prst="roundRect">
              <a:avLst/>
            </a:prstGeom>
            <a:solidFill>
              <a:srgbClr val="E73458"/>
            </a:solidFill>
            <a:ln w="12700" cap="flat" cmpd="sng" algn="ctr">
              <a:solidFill>
                <a:srgbClr val="E73458">
                  <a:shade val="50000"/>
                </a:srgbClr>
              </a:solidFill>
              <a:prstDash val="solid"/>
              <a:miter lim="800000"/>
            </a:ln>
            <a:effectLst/>
          </p:spPr>
          <p:txBody>
            <a:bodyPr rtlCol="0" anchor="ctr"/>
            <a:lstStyle/>
            <a:p>
              <a:pPr algn="ctr" defTabSz="802020">
                <a:defRPr/>
              </a:pPr>
              <a:r>
                <a:rPr lang="en-US" sz="1140" b="1" kern="0" dirty="0">
                  <a:solidFill>
                    <a:prstClr val="white"/>
                  </a:solidFill>
                  <a:latin typeface="Segoe UI"/>
                </a:rPr>
                <a:t>Digitalisation Strategies</a:t>
              </a:r>
            </a:p>
          </p:txBody>
        </p:sp>
      </p:grpSp>
      <p:sp>
        <p:nvSpPr>
          <p:cNvPr id="97" name="Oval 96">
            <a:extLst>
              <a:ext uri="{FF2B5EF4-FFF2-40B4-BE49-F238E27FC236}">
                <a16:creationId xmlns:a16="http://schemas.microsoft.com/office/drawing/2014/main" id="{9670C468-AC17-4C25-B8B2-7439635EEAB7}"/>
              </a:ext>
            </a:extLst>
          </p:cNvPr>
          <p:cNvSpPr/>
          <p:nvPr/>
        </p:nvSpPr>
        <p:spPr>
          <a:xfrm>
            <a:off x="4924898" y="3718778"/>
            <a:ext cx="469159" cy="469159"/>
          </a:xfrm>
          <a:prstGeom prst="ellipse">
            <a:avLst/>
          </a:prstGeom>
          <a:solidFill>
            <a:srgbClr val="DBDD30"/>
          </a:solidFill>
          <a:ln w="12700" cap="flat" cmpd="sng" algn="ctr">
            <a:solidFill>
              <a:srgbClr val="DBDD30">
                <a:shade val="50000"/>
              </a:srgbClr>
            </a:solidFill>
            <a:prstDash val="solid"/>
            <a:miter lim="800000"/>
          </a:ln>
          <a:effectLst/>
        </p:spPr>
        <p:txBody>
          <a:bodyPr rtlCol="0" anchor="ctr"/>
          <a:lstStyle/>
          <a:p>
            <a:pPr algn="ctr" defTabSz="802020">
              <a:defRPr/>
            </a:pPr>
            <a:r>
              <a:rPr lang="en-GB" sz="1579" b="1" kern="0" dirty="0">
                <a:solidFill>
                  <a:prstClr val="black"/>
                </a:solidFill>
                <a:latin typeface="Segoe UI"/>
              </a:rPr>
              <a:t>1</a:t>
            </a:r>
          </a:p>
        </p:txBody>
      </p:sp>
      <p:sp>
        <p:nvSpPr>
          <p:cNvPr id="98" name="Oval 97">
            <a:extLst>
              <a:ext uri="{FF2B5EF4-FFF2-40B4-BE49-F238E27FC236}">
                <a16:creationId xmlns:a16="http://schemas.microsoft.com/office/drawing/2014/main" id="{AA24445D-AEEA-4B0B-B2A7-690139F036BF}"/>
              </a:ext>
            </a:extLst>
          </p:cNvPr>
          <p:cNvSpPr/>
          <p:nvPr/>
        </p:nvSpPr>
        <p:spPr>
          <a:xfrm>
            <a:off x="9768205" y="3729383"/>
            <a:ext cx="469159" cy="469159"/>
          </a:xfrm>
          <a:prstGeom prst="ellipse">
            <a:avLst/>
          </a:prstGeom>
          <a:solidFill>
            <a:srgbClr val="DBDD30"/>
          </a:solidFill>
          <a:ln w="12700" cap="flat" cmpd="sng" algn="ctr">
            <a:solidFill>
              <a:srgbClr val="DBDD30">
                <a:shade val="50000"/>
              </a:srgbClr>
            </a:solidFill>
            <a:prstDash val="solid"/>
            <a:miter lim="800000"/>
          </a:ln>
          <a:effectLst/>
        </p:spPr>
        <p:txBody>
          <a:bodyPr rtlCol="0" anchor="ctr"/>
          <a:lstStyle/>
          <a:p>
            <a:pPr algn="ctr" defTabSz="802020">
              <a:defRPr/>
            </a:pPr>
            <a:r>
              <a:rPr lang="en-GB" sz="1579" b="1" kern="0" dirty="0">
                <a:solidFill>
                  <a:prstClr val="black"/>
                </a:solidFill>
                <a:latin typeface="Segoe UI"/>
              </a:rPr>
              <a:t>2</a:t>
            </a:r>
          </a:p>
        </p:txBody>
      </p:sp>
      <p:sp>
        <p:nvSpPr>
          <p:cNvPr id="99" name="Oval 98">
            <a:extLst>
              <a:ext uri="{FF2B5EF4-FFF2-40B4-BE49-F238E27FC236}">
                <a16:creationId xmlns:a16="http://schemas.microsoft.com/office/drawing/2014/main" id="{DC8ED663-7A42-48C7-9AE5-7DE3D29830E2}"/>
              </a:ext>
            </a:extLst>
          </p:cNvPr>
          <p:cNvSpPr/>
          <p:nvPr/>
        </p:nvSpPr>
        <p:spPr>
          <a:xfrm>
            <a:off x="3343551" y="5411623"/>
            <a:ext cx="469159" cy="469159"/>
          </a:xfrm>
          <a:prstGeom prst="ellipse">
            <a:avLst/>
          </a:prstGeom>
          <a:solidFill>
            <a:srgbClr val="DBDD30"/>
          </a:solidFill>
          <a:ln w="12700" cap="flat" cmpd="sng" algn="ctr">
            <a:solidFill>
              <a:srgbClr val="DBDD30">
                <a:shade val="50000"/>
              </a:srgbClr>
            </a:solidFill>
            <a:prstDash val="solid"/>
            <a:miter lim="800000"/>
          </a:ln>
          <a:effectLst/>
        </p:spPr>
        <p:txBody>
          <a:bodyPr rtlCol="0" anchor="ctr"/>
          <a:lstStyle/>
          <a:p>
            <a:pPr algn="ctr" defTabSz="802020">
              <a:defRPr/>
            </a:pPr>
            <a:r>
              <a:rPr lang="en-GB" sz="1579" b="1" kern="0" dirty="0">
                <a:solidFill>
                  <a:prstClr val="black"/>
                </a:solidFill>
                <a:latin typeface="Segoe UI"/>
              </a:rPr>
              <a:t>3</a:t>
            </a:r>
          </a:p>
        </p:txBody>
      </p:sp>
      <p:sp>
        <p:nvSpPr>
          <p:cNvPr id="100" name="Oval 99">
            <a:extLst>
              <a:ext uri="{FF2B5EF4-FFF2-40B4-BE49-F238E27FC236}">
                <a16:creationId xmlns:a16="http://schemas.microsoft.com/office/drawing/2014/main" id="{E10E9873-17A8-4CC3-A060-67F6FD0BC666}"/>
              </a:ext>
            </a:extLst>
          </p:cNvPr>
          <p:cNvSpPr/>
          <p:nvPr/>
        </p:nvSpPr>
        <p:spPr>
          <a:xfrm>
            <a:off x="6556649" y="5411623"/>
            <a:ext cx="469159" cy="469159"/>
          </a:xfrm>
          <a:prstGeom prst="ellipse">
            <a:avLst/>
          </a:prstGeom>
          <a:solidFill>
            <a:srgbClr val="DBDD30"/>
          </a:solidFill>
          <a:ln w="12700" cap="flat" cmpd="sng" algn="ctr">
            <a:solidFill>
              <a:srgbClr val="DBDD30">
                <a:shade val="50000"/>
              </a:srgbClr>
            </a:solidFill>
            <a:prstDash val="solid"/>
            <a:miter lim="800000"/>
          </a:ln>
          <a:effectLst/>
        </p:spPr>
        <p:txBody>
          <a:bodyPr rtlCol="0" anchor="ctr"/>
          <a:lstStyle/>
          <a:p>
            <a:pPr algn="ctr" defTabSz="802020">
              <a:defRPr/>
            </a:pPr>
            <a:r>
              <a:rPr lang="en-GB" sz="1579" b="1" kern="0" dirty="0">
                <a:solidFill>
                  <a:prstClr val="black"/>
                </a:solidFill>
                <a:latin typeface="Segoe UI"/>
              </a:rPr>
              <a:t>4</a:t>
            </a:r>
          </a:p>
        </p:txBody>
      </p:sp>
      <p:sp>
        <p:nvSpPr>
          <p:cNvPr id="101" name="Oval 100">
            <a:extLst>
              <a:ext uri="{FF2B5EF4-FFF2-40B4-BE49-F238E27FC236}">
                <a16:creationId xmlns:a16="http://schemas.microsoft.com/office/drawing/2014/main" id="{1DF79DFD-E960-4DDF-B10D-75AC5E59AC07}"/>
              </a:ext>
            </a:extLst>
          </p:cNvPr>
          <p:cNvSpPr/>
          <p:nvPr/>
        </p:nvSpPr>
        <p:spPr>
          <a:xfrm>
            <a:off x="9776738" y="5408293"/>
            <a:ext cx="469159" cy="469159"/>
          </a:xfrm>
          <a:prstGeom prst="ellipse">
            <a:avLst/>
          </a:prstGeom>
          <a:solidFill>
            <a:srgbClr val="DBDD30"/>
          </a:solidFill>
          <a:ln w="12700" cap="flat" cmpd="sng" algn="ctr">
            <a:solidFill>
              <a:srgbClr val="DBDD30">
                <a:shade val="50000"/>
              </a:srgbClr>
            </a:solidFill>
            <a:prstDash val="solid"/>
            <a:miter lim="800000"/>
          </a:ln>
          <a:effectLst/>
        </p:spPr>
        <p:txBody>
          <a:bodyPr rtlCol="0" anchor="ctr"/>
          <a:lstStyle/>
          <a:p>
            <a:pPr algn="ctr" defTabSz="802020">
              <a:defRPr/>
            </a:pPr>
            <a:r>
              <a:rPr lang="en-GB" sz="1579" b="1" kern="0" dirty="0">
                <a:solidFill>
                  <a:prstClr val="black"/>
                </a:solidFill>
                <a:latin typeface="Segoe UI"/>
              </a:rPr>
              <a:t>5</a:t>
            </a:r>
          </a:p>
        </p:txBody>
      </p:sp>
      <p:sp>
        <p:nvSpPr>
          <p:cNvPr id="2" name="Rectangle 1"/>
          <p:cNvSpPr/>
          <p:nvPr/>
        </p:nvSpPr>
        <p:spPr>
          <a:xfrm>
            <a:off x="4701875" y="1320077"/>
            <a:ext cx="3883103" cy="254365"/>
          </a:xfrm>
          <a:prstGeom prst="rect">
            <a:avLst/>
          </a:prstGeom>
        </p:spPr>
        <p:txBody>
          <a:bodyPr wrap="square">
            <a:spAutoFit/>
          </a:bodyPr>
          <a:lstStyle/>
          <a:p>
            <a:pPr defTabSz="802020"/>
            <a:r>
              <a:rPr lang="en-GB" sz="1053" dirty="0">
                <a:solidFill>
                  <a:srgbClr val="1E1348"/>
                </a:solidFill>
                <a:latin typeface="Arial" panose="020B0604020202020204"/>
                <a:hlinkClick r:id="rId6"/>
              </a:rPr>
              <a:t>https://es.catapult.org.uk/news/energy-data-taskforce-report/</a:t>
            </a:r>
            <a:endParaRPr lang="en-GB" sz="1053" dirty="0">
              <a:solidFill>
                <a:srgbClr val="1E1348"/>
              </a:solidFill>
              <a:latin typeface="Arial" panose="020B0604020202020204"/>
            </a:endParaRPr>
          </a:p>
        </p:txBody>
      </p:sp>
    </p:spTree>
    <p:extLst>
      <p:ext uri="{BB962C8B-B14F-4D97-AF65-F5344CB8AC3E}">
        <p14:creationId xmlns:p14="http://schemas.microsoft.com/office/powerpoint/2010/main" val="2297811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Agenda</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4</a:t>
            </a:fld>
            <a:endParaRPr lang="en-GB" dirty="0"/>
          </a:p>
        </p:txBody>
      </p:sp>
      <p:sp>
        <p:nvSpPr>
          <p:cNvPr id="5" name="Text Placeholder 4"/>
          <p:cNvSpPr>
            <a:spLocks noGrp="1"/>
          </p:cNvSpPr>
          <p:nvPr>
            <p:ph type="body" sz="quarter" idx="12"/>
          </p:nvPr>
        </p:nvSpPr>
        <p:spPr/>
        <p:txBody>
          <a:bodyPr/>
          <a:lstStyle/>
          <a:p>
            <a:endParaRPr lang="en-GB" dirty="0"/>
          </a:p>
        </p:txBody>
      </p:sp>
      <p:graphicFrame>
        <p:nvGraphicFramePr>
          <p:cNvPr id="6" name="Object 5"/>
          <p:cNvGraphicFramePr>
            <a:graphicFrameLocks noChangeAspect="1"/>
          </p:cNvGraphicFramePr>
          <p:nvPr>
            <p:extLst>
              <p:ext uri="{D42A27DB-BD31-4B8C-83A1-F6EECF244321}">
                <p14:modId xmlns:p14="http://schemas.microsoft.com/office/powerpoint/2010/main" val="3321049954"/>
              </p:ext>
            </p:extLst>
          </p:nvPr>
        </p:nvGraphicFramePr>
        <p:xfrm>
          <a:off x="393700" y="1160463"/>
          <a:ext cx="9852025" cy="5641553"/>
        </p:xfrm>
        <a:graphic>
          <a:graphicData uri="http://schemas.openxmlformats.org/presentationml/2006/ole">
            <mc:AlternateContent xmlns:mc="http://schemas.openxmlformats.org/markup-compatibility/2006">
              <mc:Choice xmlns:v="urn:schemas-microsoft-com:vml" Requires="v">
                <p:oleObj spid="_x0000_s1065" name="Document" r:id="rId3" imgW="6548967" imgH="5167278" progId="Word.Document.12">
                  <p:embed/>
                </p:oleObj>
              </mc:Choice>
              <mc:Fallback>
                <p:oleObj name="Document" r:id="rId3" imgW="6548967" imgH="5167278" progId="Word.Document.12">
                  <p:embed/>
                  <p:pic>
                    <p:nvPicPr>
                      <p:cNvPr id="0" name=""/>
                      <p:cNvPicPr/>
                      <p:nvPr/>
                    </p:nvPicPr>
                    <p:blipFill>
                      <a:blip r:embed="rId4"/>
                      <a:stretch>
                        <a:fillRect/>
                      </a:stretch>
                    </p:blipFill>
                    <p:spPr>
                      <a:xfrm>
                        <a:off x="393700" y="1160463"/>
                        <a:ext cx="9852025" cy="5641553"/>
                      </a:xfrm>
                      <a:prstGeom prst="rect">
                        <a:avLst/>
                      </a:prstGeom>
                    </p:spPr>
                  </p:pic>
                </p:oleObj>
              </mc:Fallback>
            </mc:AlternateContent>
          </a:graphicData>
        </a:graphic>
      </p:graphicFrame>
    </p:spTree>
    <p:extLst>
      <p:ext uri="{BB962C8B-B14F-4D97-AF65-F5344CB8AC3E}">
        <p14:creationId xmlns:p14="http://schemas.microsoft.com/office/powerpoint/2010/main" val="11614406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EB32BC0-F661-49F7-B8A2-E1EFB9A2E118}"/>
              </a:ext>
            </a:extLst>
          </p:cNvPr>
          <p:cNvSpPr txBox="1">
            <a:spLocks/>
          </p:cNvSpPr>
          <p:nvPr/>
        </p:nvSpPr>
        <p:spPr>
          <a:xfrm>
            <a:off x="389863" y="1082266"/>
            <a:ext cx="7958078" cy="1321442"/>
          </a:xfrm>
          <a:prstGeom prst="rect">
            <a:avLst/>
          </a:prstGeom>
        </p:spPr>
        <p:txBody>
          <a:bodyPr vert="horz" lIns="80201" tIns="40100" rIns="80201" bIns="40100" rtlCol="0" anchor="t">
            <a:noAutofit/>
          </a:bodyPr>
          <a:lstStyle>
            <a:lvl1pPr algn="l" defTabSz="914377" rtl="0" eaLnBrk="1" latinLnBrk="0" hangingPunct="1">
              <a:lnSpc>
                <a:spcPct val="90000"/>
              </a:lnSpc>
              <a:spcBef>
                <a:spcPct val="0"/>
              </a:spcBef>
              <a:buNone/>
              <a:defRPr sz="3200" kern="1200" baseline="0">
                <a:solidFill>
                  <a:schemeClr val="tx1"/>
                </a:solidFill>
                <a:latin typeface="Arial" panose="020B0604020202020204" pitchFamily="34" charset="0"/>
                <a:ea typeface="+mj-ea"/>
                <a:cs typeface="+mj-cs"/>
              </a:defRPr>
            </a:lvl1pPr>
          </a:lstStyle>
          <a:p>
            <a:pPr algn="ctr" defTabSz="802000">
              <a:lnSpc>
                <a:spcPct val="120000"/>
              </a:lnSpc>
              <a:spcAft>
                <a:spcPts val="526"/>
              </a:spcAft>
            </a:pPr>
            <a:r>
              <a:rPr lang="en-GB" sz="3158" dirty="0">
                <a:solidFill>
                  <a:srgbClr val="1E1348"/>
                </a:solidFill>
              </a:rPr>
              <a:t>We are working together as one group “Modernising Energy Data”</a:t>
            </a:r>
          </a:p>
        </p:txBody>
      </p:sp>
      <p:sp>
        <p:nvSpPr>
          <p:cNvPr id="6" name="Rectangle 5"/>
          <p:cNvSpPr/>
          <p:nvPr/>
        </p:nvSpPr>
        <p:spPr>
          <a:xfrm>
            <a:off x="500699" y="5811121"/>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11" name="Rectangle 10"/>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pic>
        <p:nvPicPr>
          <p:cNvPr id="2050"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863" y="3542180"/>
            <a:ext cx="3529011" cy="22194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292" t="5635" r="34236" b="54961"/>
          <a:stretch/>
        </p:blipFill>
        <p:spPr bwMode="auto">
          <a:xfrm>
            <a:off x="971142" y="5302298"/>
            <a:ext cx="1503962" cy="5989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4040" y="3203418"/>
            <a:ext cx="1501064" cy="8910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339768" y="5302298"/>
            <a:ext cx="7025586" cy="335348"/>
          </a:xfrm>
          <a:prstGeom prst="rect">
            <a:avLst/>
          </a:prstGeom>
          <a:noFill/>
        </p:spPr>
        <p:txBody>
          <a:bodyPr wrap="square" rtlCol="0">
            <a:spAutoFit/>
          </a:bodyPr>
          <a:lstStyle/>
          <a:p>
            <a:pPr defTabSz="802020"/>
            <a:r>
              <a:rPr lang="en-GB" sz="1579" dirty="0">
                <a:solidFill>
                  <a:srgbClr val="1E1348"/>
                </a:solidFill>
                <a:latin typeface="Arial" panose="020B0604020202020204"/>
              </a:rPr>
              <a:t>Setting regulatory expectation and embedding changes into regulatory rules</a:t>
            </a:r>
          </a:p>
        </p:txBody>
      </p:sp>
      <p:sp>
        <p:nvSpPr>
          <p:cNvPr id="13" name="TextBox 12"/>
          <p:cNvSpPr txBox="1"/>
          <p:nvPr/>
        </p:nvSpPr>
        <p:spPr>
          <a:xfrm>
            <a:off x="3339768" y="3510170"/>
            <a:ext cx="7025586" cy="335348"/>
          </a:xfrm>
          <a:prstGeom prst="rect">
            <a:avLst/>
          </a:prstGeom>
          <a:noFill/>
        </p:spPr>
        <p:txBody>
          <a:bodyPr wrap="square" rtlCol="0">
            <a:spAutoFit/>
          </a:bodyPr>
          <a:lstStyle/>
          <a:p>
            <a:pPr defTabSz="802020"/>
            <a:r>
              <a:rPr lang="en-GB" sz="1579" dirty="0">
                <a:solidFill>
                  <a:srgbClr val="1E1348"/>
                </a:solidFill>
                <a:latin typeface="Arial" panose="020B0604020202020204"/>
              </a:rPr>
              <a:t>Reviewing policy implications and overall policy owner</a:t>
            </a:r>
          </a:p>
        </p:txBody>
      </p:sp>
      <p:sp>
        <p:nvSpPr>
          <p:cNvPr id="14" name="TextBox 13"/>
          <p:cNvSpPr txBox="1"/>
          <p:nvPr/>
        </p:nvSpPr>
        <p:spPr>
          <a:xfrm>
            <a:off x="3339768" y="4406234"/>
            <a:ext cx="7025586" cy="335348"/>
          </a:xfrm>
          <a:prstGeom prst="rect">
            <a:avLst/>
          </a:prstGeom>
          <a:noFill/>
        </p:spPr>
        <p:txBody>
          <a:bodyPr wrap="square" rtlCol="0">
            <a:spAutoFit/>
          </a:bodyPr>
          <a:lstStyle/>
          <a:p>
            <a:pPr defTabSz="802020"/>
            <a:r>
              <a:rPr lang="en-GB" sz="1579" dirty="0">
                <a:solidFill>
                  <a:srgbClr val="1E1348"/>
                </a:solidFill>
                <a:latin typeface="Arial" panose="020B0604020202020204"/>
              </a:rPr>
              <a:t>Providing route to market for innovations</a:t>
            </a:r>
          </a:p>
        </p:txBody>
      </p:sp>
      <p:pic>
        <p:nvPicPr>
          <p:cNvPr id="12"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93061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pic>
        <p:nvPicPr>
          <p:cNvPr id="65"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500699" y="5811121"/>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4" name="TextBox 3">
            <a:extLst>
              <a:ext uri="{FF2B5EF4-FFF2-40B4-BE49-F238E27FC236}">
                <a16:creationId xmlns:a16="http://schemas.microsoft.com/office/drawing/2014/main" id="{C6D14250-6CB6-46AB-B07F-9A5C11117BAD}"/>
              </a:ext>
            </a:extLst>
          </p:cNvPr>
          <p:cNvSpPr txBox="1"/>
          <p:nvPr/>
        </p:nvSpPr>
        <p:spPr>
          <a:xfrm>
            <a:off x="102643" y="880851"/>
            <a:ext cx="6965026" cy="470257"/>
          </a:xfrm>
          <a:prstGeom prst="rect">
            <a:avLst/>
          </a:prstGeom>
          <a:noFill/>
        </p:spPr>
        <p:txBody>
          <a:bodyPr wrap="square" rtlCol="0">
            <a:spAutoFit/>
          </a:bodyPr>
          <a:lstStyle/>
          <a:p>
            <a:pPr defTabSz="802020"/>
            <a:r>
              <a:rPr lang="en-GB" sz="2456" dirty="0">
                <a:solidFill>
                  <a:srgbClr val="1E1348"/>
                </a:solidFill>
                <a:latin typeface="Arial" panose="020B0604020202020204" pitchFamily="34" charset="0"/>
              </a:rPr>
              <a:t>Our approach to Modernising Energy Data</a:t>
            </a:r>
          </a:p>
        </p:txBody>
      </p:sp>
      <p:sp>
        <p:nvSpPr>
          <p:cNvPr id="3" name="Rectangle 2"/>
          <p:cNvSpPr/>
          <p:nvPr/>
        </p:nvSpPr>
        <p:spPr>
          <a:xfrm>
            <a:off x="4260414" y="1621208"/>
            <a:ext cx="5272298" cy="1071263"/>
          </a:xfrm>
          <a:prstGeom prst="rect">
            <a:avLst/>
          </a:prstGeom>
          <a:solidFill>
            <a:srgbClr val="E2F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b="1" dirty="0">
                <a:solidFill>
                  <a:srgbClr val="4B643A"/>
                </a:solidFill>
                <a:latin typeface="Arial" panose="020B0604020202020204"/>
              </a:rPr>
              <a:t>Show Leadership</a:t>
            </a:r>
          </a:p>
          <a:p>
            <a:pPr algn="ctr" defTabSz="802020"/>
            <a:endParaRPr lang="en-GB" sz="877" dirty="0">
              <a:solidFill>
                <a:srgbClr val="4B643A"/>
              </a:solidFill>
              <a:latin typeface="Arial" panose="020B0604020202020204"/>
            </a:endParaRPr>
          </a:p>
          <a:p>
            <a:pPr algn="ctr" defTabSz="802020"/>
            <a:r>
              <a:rPr lang="en-GB" sz="877" dirty="0">
                <a:solidFill>
                  <a:srgbClr val="4B643A"/>
                </a:solidFill>
                <a:latin typeface="Arial" panose="020B0604020202020204"/>
              </a:rPr>
              <a:t>Create a collaborative and open culture</a:t>
            </a:r>
          </a:p>
          <a:p>
            <a:pPr algn="ctr" defTabSz="802020"/>
            <a:endParaRPr lang="en-GB" sz="877" dirty="0">
              <a:solidFill>
                <a:srgbClr val="4B643A"/>
              </a:solidFill>
              <a:latin typeface="Arial" panose="020B0604020202020204"/>
            </a:endParaRPr>
          </a:p>
          <a:p>
            <a:pPr algn="ctr" defTabSz="802020"/>
            <a:r>
              <a:rPr lang="en-GB" sz="877" dirty="0">
                <a:solidFill>
                  <a:srgbClr val="4B643A"/>
                </a:solidFill>
                <a:latin typeface="Arial" panose="020B0604020202020204"/>
              </a:rPr>
              <a:t>Give the market clear direction of travel for policy/regulation</a:t>
            </a:r>
          </a:p>
          <a:p>
            <a:pPr algn="ctr" defTabSz="802020"/>
            <a:endParaRPr lang="en-GB" sz="877" dirty="0">
              <a:solidFill>
                <a:srgbClr val="4B643A"/>
              </a:solidFill>
              <a:latin typeface="Arial" panose="020B0604020202020204"/>
            </a:endParaRPr>
          </a:p>
          <a:p>
            <a:pPr algn="ctr" defTabSz="802020"/>
            <a:r>
              <a:rPr lang="en-GB" sz="877" dirty="0">
                <a:solidFill>
                  <a:srgbClr val="4B643A"/>
                </a:solidFill>
                <a:latin typeface="Arial" panose="020B0604020202020204"/>
              </a:rPr>
              <a:t>Encourage cross-market innovation through interoperable information between energy and other sectors</a:t>
            </a:r>
          </a:p>
        </p:txBody>
      </p:sp>
      <p:sp>
        <p:nvSpPr>
          <p:cNvPr id="70" name="Rectangle 69"/>
          <p:cNvSpPr/>
          <p:nvPr/>
        </p:nvSpPr>
        <p:spPr>
          <a:xfrm>
            <a:off x="1081346" y="1621208"/>
            <a:ext cx="3106638" cy="4974461"/>
          </a:xfrm>
          <a:prstGeom prst="rect">
            <a:avLst/>
          </a:prstGeom>
          <a:solidFill>
            <a:srgbClr val="FB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b="1" dirty="0">
                <a:solidFill>
                  <a:srgbClr val="721009"/>
                </a:solidFill>
                <a:latin typeface="Arial" panose="020B0604020202020204"/>
              </a:rPr>
              <a:t>Learn and Deliver a Cohesive Strategy</a:t>
            </a:r>
          </a:p>
          <a:p>
            <a:pPr algn="ctr" defTabSz="802020"/>
            <a:endParaRPr lang="en-GB" sz="877" dirty="0">
              <a:solidFill>
                <a:srgbClr val="721009"/>
              </a:solidFill>
              <a:latin typeface="Arial" panose="020B0604020202020204"/>
            </a:endParaRPr>
          </a:p>
          <a:p>
            <a:pPr algn="ctr" defTabSz="802020"/>
            <a:endParaRPr lang="en-GB" sz="877" dirty="0">
              <a:solidFill>
                <a:srgbClr val="721009"/>
              </a:solidFill>
              <a:latin typeface="Arial" panose="020B0604020202020204"/>
            </a:endParaRPr>
          </a:p>
          <a:p>
            <a:pPr algn="ctr" defTabSz="802020"/>
            <a:r>
              <a:rPr lang="en-GB" sz="877" dirty="0">
                <a:solidFill>
                  <a:srgbClr val="721009"/>
                </a:solidFill>
                <a:latin typeface="Arial" panose="020B0604020202020204"/>
              </a:rPr>
              <a:t>Put consumers at the heart of all we do</a:t>
            </a:r>
          </a:p>
          <a:p>
            <a:pPr algn="ctr" defTabSz="802020"/>
            <a:endParaRPr lang="en-GB" sz="877" dirty="0">
              <a:solidFill>
                <a:srgbClr val="721009"/>
              </a:solidFill>
              <a:latin typeface="Arial" panose="020B0604020202020204"/>
            </a:endParaRPr>
          </a:p>
          <a:p>
            <a:pPr algn="ctr" defTabSz="802020"/>
            <a:r>
              <a:rPr lang="en-GB" sz="877" dirty="0">
                <a:solidFill>
                  <a:srgbClr val="721009"/>
                </a:solidFill>
                <a:latin typeface="Arial" panose="020B0604020202020204"/>
              </a:rPr>
              <a:t>Be clear about our intentions</a:t>
            </a:r>
          </a:p>
          <a:p>
            <a:pPr algn="ctr" defTabSz="802020"/>
            <a:endParaRPr lang="en-GB" sz="877" dirty="0">
              <a:solidFill>
                <a:srgbClr val="721009"/>
              </a:solidFill>
              <a:latin typeface="Arial" panose="020B0604020202020204"/>
            </a:endParaRPr>
          </a:p>
          <a:p>
            <a:pPr algn="ctr" defTabSz="802020"/>
            <a:r>
              <a:rPr lang="en-GB" sz="877" dirty="0">
                <a:solidFill>
                  <a:srgbClr val="721009"/>
                </a:solidFill>
                <a:latin typeface="Arial" panose="020B0604020202020204"/>
              </a:rPr>
              <a:t>Be inclusive, seeking feedback and adapting as we learn</a:t>
            </a:r>
          </a:p>
          <a:p>
            <a:pPr algn="ctr" defTabSz="802020"/>
            <a:endParaRPr lang="en-GB" sz="877" dirty="0">
              <a:solidFill>
                <a:srgbClr val="721009"/>
              </a:solidFill>
              <a:latin typeface="Arial" panose="020B0604020202020204"/>
            </a:endParaRPr>
          </a:p>
          <a:p>
            <a:pPr algn="ctr" defTabSz="802020"/>
            <a:r>
              <a:rPr lang="en-GB" sz="877" dirty="0">
                <a:solidFill>
                  <a:srgbClr val="721009"/>
                </a:solidFill>
                <a:latin typeface="Arial" panose="020B0604020202020204"/>
              </a:rPr>
              <a:t>Maximise the use of common approaches for simple, transparent policy/regulation</a:t>
            </a:r>
          </a:p>
          <a:p>
            <a:pPr algn="ctr" defTabSz="802020"/>
            <a:endParaRPr lang="en-GB" sz="877" dirty="0">
              <a:solidFill>
                <a:srgbClr val="721009"/>
              </a:solidFill>
              <a:latin typeface="Arial" panose="020B0604020202020204"/>
            </a:endParaRPr>
          </a:p>
          <a:p>
            <a:pPr algn="ctr" defTabSz="802020"/>
            <a:r>
              <a:rPr lang="en-GB" sz="877" dirty="0">
                <a:solidFill>
                  <a:srgbClr val="721009"/>
                </a:solidFill>
                <a:latin typeface="Arial" panose="020B0604020202020204"/>
              </a:rPr>
              <a:t>Re-use best practices from other organisations and sectors</a:t>
            </a:r>
          </a:p>
          <a:p>
            <a:pPr algn="ctr" defTabSz="802020"/>
            <a:endParaRPr lang="en-GB" sz="877" dirty="0">
              <a:solidFill>
                <a:srgbClr val="721009"/>
              </a:solidFill>
              <a:latin typeface="Arial" panose="020B0604020202020204"/>
            </a:endParaRPr>
          </a:p>
          <a:p>
            <a:pPr algn="ctr" defTabSz="802020"/>
            <a:r>
              <a:rPr lang="en-GB" sz="877" dirty="0">
                <a:solidFill>
                  <a:srgbClr val="721009"/>
                </a:solidFill>
                <a:latin typeface="Arial" panose="020B0604020202020204"/>
              </a:rPr>
              <a:t>Promote UK plc by enabling other sectors to benefit from progress we make</a:t>
            </a:r>
          </a:p>
        </p:txBody>
      </p:sp>
      <p:sp>
        <p:nvSpPr>
          <p:cNvPr id="76" name="Rectangle 75"/>
          <p:cNvSpPr/>
          <p:nvPr/>
        </p:nvSpPr>
        <p:spPr>
          <a:xfrm>
            <a:off x="4265916" y="5536836"/>
            <a:ext cx="5266796" cy="1058833"/>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b="1" dirty="0">
                <a:solidFill>
                  <a:srgbClr val="1E1348">
                    <a:lumMod val="75000"/>
                    <a:lumOff val="25000"/>
                  </a:srgbClr>
                </a:solidFill>
                <a:latin typeface="Arial" panose="020B0604020202020204"/>
              </a:rPr>
              <a:t>Conduct Monitoring, Reporting &amp; Enforcement</a:t>
            </a:r>
          </a:p>
          <a:p>
            <a:pPr algn="ctr" defTabSz="802020"/>
            <a:endParaRPr lang="en-GB" sz="877" dirty="0">
              <a:solidFill>
                <a:srgbClr val="1E1348">
                  <a:lumMod val="75000"/>
                  <a:lumOff val="25000"/>
                </a:srgbClr>
              </a:solidFill>
              <a:latin typeface="Arial" panose="020B0604020202020204"/>
            </a:endParaRPr>
          </a:p>
          <a:p>
            <a:pPr algn="ctr" defTabSz="802020"/>
            <a:r>
              <a:rPr lang="en-GB" sz="877" dirty="0">
                <a:solidFill>
                  <a:srgbClr val="1E1348">
                    <a:lumMod val="75000"/>
                    <a:lumOff val="25000"/>
                  </a:srgbClr>
                </a:solidFill>
                <a:latin typeface="Arial" panose="020B0604020202020204"/>
              </a:rPr>
              <a:t>Organisations need reasonable opportunity to align their deliver to the strategy and consumer needs</a:t>
            </a:r>
          </a:p>
          <a:p>
            <a:pPr algn="ctr" defTabSz="802020"/>
            <a:endParaRPr lang="en-GB" sz="877" dirty="0">
              <a:solidFill>
                <a:srgbClr val="1E1348">
                  <a:lumMod val="75000"/>
                  <a:lumOff val="25000"/>
                </a:srgbClr>
              </a:solidFill>
              <a:latin typeface="Arial" panose="020B0604020202020204"/>
            </a:endParaRPr>
          </a:p>
          <a:p>
            <a:pPr algn="ctr" defTabSz="802020"/>
            <a:r>
              <a:rPr lang="en-GB" sz="877" dirty="0">
                <a:solidFill>
                  <a:srgbClr val="1E1348">
                    <a:lumMod val="75000"/>
                    <a:lumOff val="25000"/>
                  </a:srgbClr>
                </a:solidFill>
                <a:latin typeface="Arial" panose="020B0604020202020204"/>
              </a:rPr>
              <a:t>Performance must be measureable using agreed metrics</a:t>
            </a:r>
          </a:p>
          <a:p>
            <a:pPr algn="ctr" defTabSz="802020"/>
            <a:endParaRPr lang="en-GB" sz="877" dirty="0">
              <a:solidFill>
                <a:srgbClr val="1E1348">
                  <a:lumMod val="75000"/>
                  <a:lumOff val="25000"/>
                </a:srgbClr>
              </a:solidFill>
              <a:latin typeface="Arial" panose="020B0604020202020204"/>
            </a:endParaRPr>
          </a:p>
          <a:p>
            <a:pPr algn="ctr" defTabSz="802020"/>
            <a:r>
              <a:rPr lang="en-GB" sz="877" dirty="0">
                <a:solidFill>
                  <a:srgbClr val="1E1348">
                    <a:lumMod val="75000"/>
                    <a:lumOff val="25000"/>
                  </a:srgbClr>
                </a:solidFill>
                <a:latin typeface="Arial" panose="020B0604020202020204"/>
              </a:rPr>
              <a:t>Hard rules must have a credible approach for enforcement</a:t>
            </a:r>
          </a:p>
        </p:txBody>
      </p:sp>
      <p:sp>
        <p:nvSpPr>
          <p:cNvPr id="14" name="Rectangle 13"/>
          <p:cNvSpPr/>
          <p:nvPr/>
        </p:nvSpPr>
        <p:spPr>
          <a:xfrm>
            <a:off x="4265916" y="2746044"/>
            <a:ext cx="5266796" cy="1371264"/>
          </a:xfrm>
          <a:prstGeom prst="rect">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b="1" dirty="0">
                <a:solidFill>
                  <a:srgbClr val="1F4E79"/>
                </a:solidFill>
                <a:latin typeface="Arial" panose="020B0604020202020204"/>
              </a:rPr>
              <a:t>Evolve Policy &amp; Regulation</a:t>
            </a:r>
          </a:p>
          <a:p>
            <a:pPr algn="ctr" defTabSz="802020"/>
            <a:endParaRPr lang="en-GB" sz="877" dirty="0">
              <a:solidFill>
                <a:srgbClr val="1F4E79"/>
              </a:solidFill>
              <a:latin typeface="Arial" panose="020B0604020202020204"/>
            </a:endParaRPr>
          </a:p>
          <a:p>
            <a:pPr algn="ctr" defTabSz="802020"/>
            <a:r>
              <a:rPr lang="en-GB" sz="877" dirty="0">
                <a:solidFill>
                  <a:srgbClr val="1F4E79"/>
                </a:solidFill>
                <a:latin typeface="Arial" panose="020B0604020202020204"/>
              </a:rPr>
              <a:t>Use strategic solutions by default</a:t>
            </a:r>
          </a:p>
          <a:p>
            <a:pPr algn="ctr" defTabSz="802020"/>
            <a:endParaRPr lang="en-GB" sz="877" dirty="0">
              <a:solidFill>
                <a:srgbClr val="1F4E79"/>
              </a:solidFill>
              <a:latin typeface="Arial" panose="020B0604020202020204"/>
            </a:endParaRPr>
          </a:p>
          <a:p>
            <a:pPr algn="ctr" defTabSz="802020"/>
            <a:r>
              <a:rPr lang="en-GB" sz="877" dirty="0">
                <a:solidFill>
                  <a:srgbClr val="1F4E79"/>
                </a:solidFill>
                <a:latin typeface="Arial" panose="020B0604020202020204"/>
              </a:rPr>
              <a:t>Use soft messaging to set direction of travel aligned to our strategy</a:t>
            </a:r>
          </a:p>
          <a:p>
            <a:pPr algn="ctr" defTabSz="802020"/>
            <a:endParaRPr lang="en-GB" sz="877" dirty="0">
              <a:solidFill>
                <a:srgbClr val="1F4E79"/>
              </a:solidFill>
              <a:latin typeface="Arial" panose="020B0604020202020204"/>
            </a:endParaRPr>
          </a:p>
          <a:p>
            <a:pPr algn="ctr" defTabSz="802020"/>
            <a:r>
              <a:rPr lang="en-GB" sz="877" dirty="0">
                <a:solidFill>
                  <a:srgbClr val="1F4E79"/>
                </a:solidFill>
                <a:latin typeface="Arial" panose="020B0604020202020204"/>
              </a:rPr>
              <a:t>Pragmatic near term changes. Take advantage of quick wins</a:t>
            </a:r>
          </a:p>
          <a:p>
            <a:pPr algn="ctr" defTabSz="802020"/>
            <a:endParaRPr lang="en-GB" sz="877" dirty="0">
              <a:solidFill>
                <a:srgbClr val="1F4E79"/>
              </a:solidFill>
              <a:latin typeface="Arial" panose="020B0604020202020204"/>
            </a:endParaRPr>
          </a:p>
          <a:p>
            <a:pPr algn="ctr" defTabSz="802020"/>
            <a:r>
              <a:rPr lang="en-GB" sz="877" dirty="0">
                <a:solidFill>
                  <a:srgbClr val="1F4E79"/>
                </a:solidFill>
                <a:latin typeface="Arial" panose="020B0604020202020204"/>
              </a:rPr>
              <a:t>Proactively communicate to enable Ofgem to take a portfolio approach</a:t>
            </a:r>
          </a:p>
        </p:txBody>
      </p:sp>
      <p:sp>
        <p:nvSpPr>
          <p:cNvPr id="15" name="Rectangle 14"/>
          <p:cNvSpPr/>
          <p:nvPr/>
        </p:nvSpPr>
        <p:spPr>
          <a:xfrm>
            <a:off x="4265916" y="4170882"/>
            <a:ext cx="5264179" cy="131238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b="1" dirty="0">
                <a:solidFill>
                  <a:srgbClr val="7F6000"/>
                </a:solidFill>
                <a:latin typeface="Arial" panose="020B0604020202020204"/>
              </a:rPr>
              <a:t>Facilitate Delivery of Enabling Services</a:t>
            </a:r>
          </a:p>
          <a:p>
            <a:pPr algn="ctr" defTabSz="802020"/>
            <a:endParaRPr lang="en-GB" sz="877" dirty="0">
              <a:solidFill>
                <a:srgbClr val="7F6000"/>
              </a:solidFill>
              <a:latin typeface="Arial" panose="020B0604020202020204"/>
            </a:endParaRPr>
          </a:p>
          <a:p>
            <a:pPr algn="ctr" defTabSz="802020"/>
            <a:r>
              <a:rPr lang="en-GB" sz="877" dirty="0">
                <a:solidFill>
                  <a:srgbClr val="7F6000"/>
                </a:solidFill>
                <a:latin typeface="Arial" panose="020B0604020202020204"/>
              </a:rPr>
              <a:t>Prefer market-based solutions, but intervene where services aren’t forthcoming</a:t>
            </a:r>
          </a:p>
          <a:p>
            <a:pPr algn="ctr" defTabSz="802020"/>
            <a:endParaRPr lang="en-GB" sz="877" dirty="0">
              <a:solidFill>
                <a:srgbClr val="7F6000"/>
              </a:solidFill>
              <a:latin typeface="Arial" panose="020B0604020202020204"/>
            </a:endParaRPr>
          </a:p>
          <a:p>
            <a:pPr algn="ctr" defTabSz="802020"/>
            <a:r>
              <a:rPr lang="en-GB" sz="877" dirty="0">
                <a:solidFill>
                  <a:srgbClr val="7F6000"/>
                </a:solidFill>
                <a:latin typeface="Arial" panose="020B0604020202020204"/>
              </a:rPr>
              <a:t>Services are driven by user needs</a:t>
            </a:r>
          </a:p>
          <a:p>
            <a:pPr algn="ctr" defTabSz="802020"/>
            <a:endParaRPr lang="en-GB" sz="877" dirty="0">
              <a:solidFill>
                <a:srgbClr val="7F6000"/>
              </a:solidFill>
              <a:latin typeface="Arial" panose="020B0604020202020204"/>
            </a:endParaRPr>
          </a:p>
          <a:p>
            <a:pPr algn="ctr" defTabSz="802020"/>
            <a:r>
              <a:rPr lang="en-GB" sz="877" dirty="0">
                <a:solidFill>
                  <a:srgbClr val="7F6000"/>
                </a:solidFill>
                <a:latin typeface="Arial" panose="020B0604020202020204"/>
              </a:rPr>
              <a:t>Deliver following government best practice (GDS)</a:t>
            </a:r>
          </a:p>
          <a:p>
            <a:pPr algn="ctr" defTabSz="802020"/>
            <a:endParaRPr lang="en-GB" sz="877" dirty="0">
              <a:solidFill>
                <a:srgbClr val="7F6000"/>
              </a:solidFill>
              <a:latin typeface="Arial" panose="020B0604020202020204"/>
            </a:endParaRPr>
          </a:p>
          <a:p>
            <a:pPr algn="ctr" defTabSz="802020"/>
            <a:r>
              <a:rPr lang="en-GB" sz="877" dirty="0">
                <a:solidFill>
                  <a:srgbClr val="7F6000"/>
                </a:solidFill>
                <a:latin typeface="Arial" panose="020B0604020202020204"/>
              </a:rPr>
              <a:t>Deliver the end-to-end customer journey, including the integration across the enabling services</a:t>
            </a:r>
          </a:p>
        </p:txBody>
      </p:sp>
    </p:spTree>
    <p:extLst>
      <p:ext uri="{BB962C8B-B14F-4D97-AF65-F5344CB8AC3E}">
        <p14:creationId xmlns:p14="http://schemas.microsoft.com/office/powerpoint/2010/main" val="31723860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pic>
        <p:nvPicPr>
          <p:cNvPr id="65"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500699" y="5811121"/>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22" name="TextBox 21">
            <a:extLst>
              <a:ext uri="{FF2B5EF4-FFF2-40B4-BE49-F238E27FC236}">
                <a16:creationId xmlns:a16="http://schemas.microsoft.com/office/drawing/2014/main" id="{EBF7E13F-C152-4241-9F10-2F5FF4AC51F0}"/>
              </a:ext>
            </a:extLst>
          </p:cNvPr>
          <p:cNvSpPr txBox="1"/>
          <p:nvPr/>
        </p:nvSpPr>
        <p:spPr>
          <a:xfrm>
            <a:off x="95637" y="5450371"/>
            <a:ext cx="4166759" cy="1072344"/>
          </a:xfrm>
          <a:prstGeom prst="rect">
            <a:avLst/>
          </a:prstGeom>
          <a:solidFill>
            <a:schemeClr val="accent4">
              <a:lumMod val="20000"/>
              <a:lumOff val="80000"/>
            </a:schemeClr>
          </a:solidFill>
        </p:spPr>
        <p:txBody>
          <a:bodyPr wrap="square" lIns="63150" tIns="63150" rIns="63150" bIns="63150" rtlCol="0">
            <a:spAutoFit/>
          </a:bodyPr>
          <a:lstStyle/>
          <a:p>
            <a:pPr defTabSz="802020">
              <a:buClr>
                <a:srgbClr val="ED7D31"/>
              </a:buClr>
            </a:pPr>
            <a:r>
              <a:rPr lang="en-GB" sz="1228" b="1" dirty="0">
                <a:solidFill>
                  <a:srgbClr val="FFC000">
                    <a:lumMod val="50000"/>
                  </a:srgbClr>
                </a:solidFill>
                <a:latin typeface="Arial" panose="020B0604020202020204" pitchFamily="34" charset="0"/>
                <a:cs typeface="Arial" panose="020B0604020202020204" pitchFamily="34" charset="0"/>
              </a:rPr>
              <a:t>Make the energy market’s data landscape visible to all</a:t>
            </a:r>
          </a:p>
          <a:p>
            <a:pPr marL="250626" indent="-250626" defTabSz="802020">
              <a:buClr>
                <a:srgbClr val="ED7D31"/>
              </a:buClr>
              <a:buFont typeface="Wingdings 3" panose="05040102010807070707" pitchFamily="18" charset="2"/>
              <a:buChar char="}"/>
            </a:pPr>
            <a:endParaRPr lang="en-GB" sz="965"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The “right to roam” to discover, search &amp; understand energy data</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Enables measurement of company “data openness” performance</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We are facilitating for a prototype service to be tested – more to follow</a:t>
            </a:r>
          </a:p>
        </p:txBody>
      </p:sp>
      <p:sp>
        <p:nvSpPr>
          <p:cNvPr id="4" name="TextBox 3">
            <a:extLst>
              <a:ext uri="{FF2B5EF4-FFF2-40B4-BE49-F238E27FC236}">
                <a16:creationId xmlns:a16="http://schemas.microsoft.com/office/drawing/2014/main" id="{C6D14250-6CB6-46AB-B07F-9A5C11117BAD}"/>
              </a:ext>
            </a:extLst>
          </p:cNvPr>
          <p:cNvSpPr txBox="1"/>
          <p:nvPr/>
        </p:nvSpPr>
        <p:spPr>
          <a:xfrm>
            <a:off x="102643" y="880851"/>
            <a:ext cx="9942359" cy="470257"/>
          </a:xfrm>
          <a:prstGeom prst="rect">
            <a:avLst/>
          </a:prstGeom>
          <a:noFill/>
        </p:spPr>
        <p:txBody>
          <a:bodyPr wrap="square" rtlCol="0">
            <a:spAutoFit/>
          </a:bodyPr>
          <a:lstStyle/>
          <a:p>
            <a:pPr defTabSz="802020"/>
            <a:r>
              <a:rPr lang="en-GB" sz="2456" dirty="0">
                <a:solidFill>
                  <a:srgbClr val="1E1348"/>
                </a:solidFill>
                <a:latin typeface="Arial" panose="020B0604020202020204" pitchFamily="34" charset="0"/>
              </a:rPr>
              <a:t>Modernising Energy Data (MED), current workstreams</a:t>
            </a:r>
          </a:p>
        </p:txBody>
      </p:sp>
      <p:grpSp>
        <p:nvGrpSpPr>
          <p:cNvPr id="15" name="Gruppieren 25">
            <a:extLst>
              <a:ext uri="{FF2B5EF4-FFF2-40B4-BE49-F238E27FC236}">
                <a16:creationId xmlns:a16="http://schemas.microsoft.com/office/drawing/2014/main" id="{F363C833-D3D3-44B2-B487-DD284770FABA}"/>
              </a:ext>
            </a:extLst>
          </p:cNvPr>
          <p:cNvGrpSpPr/>
          <p:nvPr/>
        </p:nvGrpSpPr>
        <p:grpSpPr bwMode="gray">
          <a:xfrm rot="21244494">
            <a:off x="3919378" y="2994317"/>
            <a:ext cx="2867010" cy="2867123"/>
            <a:chOff x="3209927" y="2038338"/>
            <a:chExt cx="3486152" cy="3485242"/>
          </a:xfrm>
        </p:grpSpPr>
        <p:sp>
          <p:nvSpPr>
            <p:cNvPr id="16" name="Ellipse 5">
              <a:extLst>
                <a:ext uri="{FF2B5EF4-FFF2-40B4-BE49-F238E27FC236}">
                  <a16:creationId xmlns:a16="http://schemas.microsoft.com/office/drawing/2014/main" id="{F391B068-137D-4ECA-81AE-3DFCB3374C5C}"/>
                </a:ext>
              </a:extLst>
            </p:cNvPr>
            <p:cNvSpPr/>
            <p:nvPr/>
          </p:nvSpPr>
          <p:spPr bwMode="gray">
            <a:xfrm>
              <a:off x="3209927" y="2038338"/>
              <a:ext cx="3486152" cy="3485242"/>
            </a:xfrm>
            <a:custGeom>
              <a:avLst/>
              <a:gdLst/>
              <a:ahLst/>
              <a:cxnLst/>
              <a:rect l="l" t="t" r="r" b="b"/>
              <a:pathLst>
                <a:path w="3486150" h="3485241">
                  <a:moveTo>
                    <a:pt x="2427828" y="2750838"/>
                  </a:moveTo>
                  <a:lnTo>
                    <a:pt x="2735447" y="3174240"/>
                  </a:lnTo>
                  <a:cubicBezTo>
                    <a:pt x="2454234" y="3370602"/>
                    <a:pt x="2112042" y="3485241"/>
                    <a:pt x="1743075" y="3485241"/>
                  </a:cubicBezTo>
                  <a:cubicBezTo>
                    <a:pt x="1382619" y="3485241"/>
                    <a:pt x="1047718" y="3375830"/>
                    <a:pt x="769811" y="3188345"/>
                  </a:cubicBezTo>
                  <a:lnTo>
                    <a:pt x="1078470" y="2763511"/>
                  </a:lnTo>
                  <a:cubicBezTo>
                    <a:pt x="1269293" y="2888891"/>
                    <a:pt x="1497720" y="2961366"/>
                    <a:pt x="1743075" y="2961366"/>
                  </a:cubicBezTo>
                  <a:cubicBezTo>
                    <a:pt x="1996960" y="2961366"/>
                    <a:pt x="2232720" y="2883764"/>
                    <a:pt x="2427828" y="2750838"/>
                  </a:cubicBezTo>
                  <a:close/>
                  <a:moveTo>
                    <a:pt x="1761075" y="0"/>
                  </a:moveTo>
                  <a:cubicBezTo>
                    <a:pt x="2715463" y="8842"/>
                    <a:pt x="3486150" y="785502"/>
                    <a:pt x="3486150" y="1742166"/>
                  </a:cubicBezTo>
                  <a:cubicBezTo>
                    <a:pt x="3486150" y="2322952"/>
                    <a:pt x="3202102" y="2837395"/>
                    <a:pt x="2764280" y="3152678"/>
                  </a:cubicBezTo>
                  <a:lnTo>
                    <a:pt x="2456661" y="2729277"/>
                  </a:lnTo>
                  <a:cubicBezTo>
                    <a:pt x="2763290" y="2508784"/>
                    <a:pt x="2962275" y="2148713"/>
                    <a:pt x="2962275" y="1742166"/>
                  </a:cubicBezTo>
                  <a:cubicBezTo>
                    <a:pt x="2962275" y="1621569"/>
                    <a:pt x="2944766" y="1505062"/>
                    <a:pt x="2911604" y="1395215"/>
                  </a:cubicBezTo>
                  <a:lnTo>
                    <a:pt x="3406400" y="1234446"/>
                  </a:lnTo>
                  <a:lnTo>
                    <a:pt x="3395275" y="1200208"/>
                  </a:lnTo>
                  <a:lnTo>
                    <a:pt x="2900535" y="1360959"/>
                  </a:lnTo>
                  <a:cubicBezTo>
                    <a:pt x="2743044" y="879619"/>
                    <a:pt x="2293345" y="530960"/>
                    <a:pt x="1761075" y="523875"/>
                  </a:cubicBezTo>
                  <a:close/>
                  <a:moveTo>
                    <a:pt x="1725075" y="0"/>
                  </a:moveTo>
                  <a:lnTo>
                    <a:pt x="1725075" y="523875"/>
                  </a:lnTo>
                  <a:cubicBezTo>
                    <a:pt x="1192806" y="530960"/>
                    <a:pt x="743108" y="879618"/>
                    <a:pt x="585616" y="1360957"/>
                  </a:cubicBezTo>
                  <a:lnTo>
                    <a:pt x="90875" y="1200205"/>
                  </a:lnTo>
                  <a:lnTo>
                    <a:pt x="79751" y="1234443"/>
                  </a:lnTo>
                  <a:lnTo>
                    <a:pt x="574547" y="1395212"/>
                  </a:lnTo>
                  <a:cubicBezTo>
                    <a:pt x="541385" y="1505061"/>
                    <a:pt x="523875" y="1621569"/>
                    <a:pt x="523875" y="1742166"/>
                  </a:cubicBezTo>
                  <a:cubicBezTo>
                    <a:pt x="523875" y="2157237"/>
                    <a:pt x="731292" y="2523862"/>
                    <a:pt x="1048510" y="2743501"/>
                  </a:cubicBezTo>
                  <a:lnTo>
                    <a:pt x="740891" y="3166902"/>
                  </a:lnTo>
                  <a:cubicBezTo>
                    <a:pt x="292449" y="2852486"/>
                    <a:pt x="0" y="2331479"/>
                    <a:pt x="0" y="1742166"/>
                  </a:cubicBezTo>
                  <a:cubicBezTo>
                    <a:pt x="0" y="785502"/>
                    <a:pt x="770688" y="8842"/>
                    <a:pt x="1725075" y="0"/>
                  </a:cubicBezTo>
                  <a:close/>
                </a:path>
              </a:pathLst>
            </a:custGeom>
            <a:solidFill>
              <a:srgbClr val="FFC000"/>
            </a:solidFill>
            <a:ln w="9525" cap="flat" cmpd="sng" algn="ctr">
              <a:solidFill>
                <a:srgbClr val="FFC000"/>
              </a:solidFill>
              <a:prstDash val="solid"/>
              <a:round/>
              <a:headEnd type="none" w="med" len="med"/>
              <a:tailEnd type="none" w="med" len="med"/>
            </a:ln>
            <a:effectLst/>
          </p:spPr>
          <p:txBody>
            <a:bodyPr rot="0" spcFirstLastPara="0" vertOverflow="overflow" horzOverflow="overflow" vert="horz" wrap="none" lIns="78938" tIns="41048" rIns="78938" bIns="41048" numCol="1" spcCol="0" rtlCol="0" fromWordArt="0" anchor="ctr" anchorCtr="0" forceAA="0" compatLnSpc="1">
              <a:prstTxWarp prst="textNoShape">
                <a:avLst/>
              </a:prstTxWarp>
              <a:noAutofit/>
            </a:bodyPr>
            <a:lstStyle/>
            <a:p>
              <a:pPr algn="ctr" defTabSz="802000"/>
              <a:endParaRPr lang="en-US" sz="1228" dirty="0">
                <a:solidFill>
                  <a:srgbClr val="FFC000">
                    <a:lumMod val="50000"/>
                  </a:srgbClr>
                </a:solidFill>
                <a:latin typeface="Arial" panose="020B0604020202020204" pitchFamily="34" charset="0"/>
                <a:cs typeface="Arial" panose="020B0604020202020204" pitchFamily="34" charset="0"/>
              </a:endParaRPr>
            </a:p>
          </p:txBody>
        </p:sp>
        <p:sp>
          <p:nvSpPr>
            <p:cNvPr id="17" name="Textfeld 30">
              <a:extLst>
                <a:ext uri="{FF2B5EF4-FFF2-40B4-BE49-F238E27FC236}">
                  <a16:creationId xmlns:a16="http://schemas.microsoft.com/office/drawing/2014/main" id="{C77CBAA3-0D72-4A58-A02A-37952C5B9CD8}"/>
                </a:ext>
              </a:extLst>
            </p:cNvPr>
            <p:cNvSpPr txBox="1"/>
            <p:nvPr/>
          </p:nvSpPr>
          <p:spPr bwMode="gray">
            <a:xfrm rot="14309091">
              <a:off x="3540676" y="2426658"/>
              <a:ext cx="2871090" cy="2871090"/>
            </a:xfrm>
            <a:prstGeom prst="rect">
              <a:avLst/>
            </a:prstGeom>
          </p:spPr>
          <p:txBody>
            <a:bodyPr spcFirstLastPara="1" vert="horz" wrap="none" lIns="0" tIns="0" rIns="0" bIns="0" numCol="1" rtlCol="0">
              <a:prstTxWarp prst="textCircle">
                <a:avLst>
                  <a:gd name="adj" fmla="val 11067927"/>
                </a:avLst>
              </a:prstTxWarp>
              <a:noAutofit/>
            </a:bodyPr>
            <a:lstStyle/>
            <a:p>
              <a:pPr algn="ctr" defTabSz="802020" fontAlgn="base">
                <a:spcBef>
                  <a:spcPct val="0"/>
                </a:spcBef>
                <a:spcAft>
                  <a:spcPct val="0"/>
                </a:spcAft>
              </a:pPr>
              <a:endParaRPr lang="en-US" sz="1053" b="1" noProof="1">
                <a:solidFill>
                  <a:srgbClr val="FFC000">
                    <a:lumMod val="50000"/>
                  </a:srgbClr>
                </a:solidFill>
                <a:latin typeface="Arial" panose="020B0604020202020204" pitchFamily="34" charset="0"/>
                <a:cs typeface="Arial" panose="020B0604020202020204" pitchFamily="34" charset="0"/>
              </a:endParaRPr>
            </a:p>
          </p:txBody>
        </p:sp>
        <p:sp>
          <p:nvSpPr>
            <p:cNvPr id="19" name="Textfeld 32">
              <a:extLst>
                <a:ext uri="{FF2B5EF4-FFF2-40B4-BE49-F238E27FC236}">
                  <a16:creationId xmlns:a16="http://schemas.microsoft.com/office/drawing/2014/main" id="{569074F4-E0F0-4241-94E8-D87579D57760}"/>
                </a:ext>
              </a:extLst>
            </p:cNvPr>
            <p:cNvSpPr txBox="1"/>
            <p:nvPr/>
          </p:nvSpPr>
          <p:spPr bwMode="gray">
            <a:xfrm rot="17221608">
              <a:off x="3558495" y="2370737"/>
              <a:ext cx="2871090" cy="2871091"/>
            </a:xfrm>
            <a:prstGeom prst="rect">
              <a:avLst/>
            </a:prstGeom>
          </p:spPr>
          <p:txBody>
            <a:bodyPr spcFirstLastPara="1" vert="horz" wrap="none" lIns="0" tIns="0" rIns="0" bIns="0" numCol="1" rtlCol="0">
              <a:prstTxWarp prst="textArchDown">
                <a:avLst/>
              </a:prstTxWarp>
              <a:noAutofit/>
            </a:bodyPr>
            <a:lstStyle/>
            <a:p>
              <a:pPr algn="ctr" defTabSz="802000"/>
              <a:r>
                <a:rPr lang="en-US" sz="1228" b="1" noProof="1">
                  <a:solidFill>
                    <a:srgbClr val="FFC000">
                      <a:lumMod val="50000"/>
                    </a:srgbClr>
                  </a:solidFill>
                  <a:latin typeface="Arial" panose="020B0604020202020204" pitchFamily="34" charset="0"/>
                  <a:cs typeface="Arial" panose="020B0604020202020204" pitchFamily="34" charset="0"/>
                </a:rPr>
                <a:t>Digital Mapping   </a:t>
              </a:r>
            </a:p>
          </p:txBody>
        </p:sp>
      </p:grpSp>
      <p:sp>
        <p:nvSpPr>
          <p:cNvPr id="21" name="TextBox 20">
            <a:extLst>
              <a:ext uri="{FF2B5EF4-FFF2-40B4-BE49-F238E27FC236}">
                <a16:creationId xmlns:a16="http://schemas.microsoft.com/office/drawing/2014/main" id="{A8109EA7-C1C9-4AC6-94D3-4ACB071D14B4}"/>
              </a:ext>
            </a:extLst>
          </p:cNvPr>
          <p:cNvSpPr txBox="1"/>
          <p:nvPr/>
        </p:nvSpPr>
        <p:spPr>
          <a:xfrm>
            <a:off x="70040" y="1600508"/>
            <a:ext cx="4420234" cy="1517658"/>
          </a:xfrm>
          <a:prstGeom prst="rect">
            <a:avLst/>
          </a:prstGeom>
          <a:solidFill>
            <a:schemeClr val="tx2">
              <a:lumMod val="20000"/>
              <a:lumOff val="80000"/>
            </a:schemeClr>
          </a:solidFill>
        </p:spPr>
        <p:txBody>
          <a:bodyPr wrap="square" lIns="63150" tIns="63150" rIns="63150" bIns="63150" rtlCol="0">
            <a:spAutoFit/>
          </a:bodyPr>
          <a:lstStyle/>
          <a:p>
            <a:pPr defTabSz="802020">
              <a:buClr>
                <a:srgbClr val="ED7D31"/>
              </a:buClr>
            </a:pPr>
            <a:r>
              <a:rPr lang="en-US" sz="1228" b="1" dirty="0">
                <a:solidFill>
                  <a:srgbClr val="E31F13">
                    <a:lumMod val="50000"/>
                  </a:srgbClr>
                </a:solidFill>
                <a:latin typeface="Arial" panose="020B0604020202020204" pitchFamily="34" charset="0"/>
                <a:cs typeface="Arial" panose="020B0604020202020204" pitchFamily="34" charset="0"/>
              </a:rPr>
              <a:t>Our Strategic Approach to modernisation</a:t>
            </a:r>
          </a:p>
          <a:p>
            <a:pPr defTabSz="802020">
              <a:buClr>
                <a:srgbClr val="ED7D31"/>
              </a:buClr>
            </a:pPr>
            <a:endParaRPr lang="en-GB" sz="877" dirty="0">
              <a:solidFill>
                <a:srgbClr val="E31F13">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E31F13">
                    <a:lumMod val="50000"/>
                  </a:srgbClr>
                </a:solidFill>
                <a:latin typeface="Arial" panose="020B0604020202020204" pitchFamily="34" charset="0"/>
                <a:cs typeface="Arial" panose="020B0604020202020204" pitchFamily="34" charset="0"/>
              </a:rPr>
              <a:t>Create transparency about energy market digitalisation plans</a:t>
            </a:r>
          </a:p>
          <a:p>
            <a:pPr marL="250626" indent="-250626" defTabSz="802020">
              <a:buClr>
                <a:srgbClr val="ED7D31"/>
              </a:buClr>
              <a:buFont typeface="Wingdings 3" panose="05040102010807070707" pitchFamily="18" charset="2"/>
              <a:buChar char="}"/>
            </a:pPr>
            <a:endParaRPr lang="en-GB" sz="526" dirty="0">
              <a:solidFill>
                <a:srgbClr val="E31F13">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E31F13">
                    <a:lumMod val="50000"/>
                  </a:srgbClr>
                </a:solidFill>
                <a:latin typeface="Arial" panose="020B0604020202020204" pitchFamily="34" charset="0"/>
                <a:cs typeface="Arial" panose="020B0604020202020204" pitchFamily="34" charset="0"/>
              </a:rPr>
              <a:t>Define “data best practice” (eg “presumed open”) owned by BEIS &amp; Ofgem</a:t>
            </a:r>
          </a:p>
          <a:p>
            <a:pPr defTabSz="802020">
              <a:buClr>
                <a:srgbClr val="ED7D31"/>
              </a:buClr>
            </a:pPr>
            <a:endParaRPr lang="en-GB" sz="526" dirty="0">
              <a:solidFill>
                <a:srgbClr val="E31F13">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E31F13">
                    <a:lumMod val="50000"/>
                  </a:srgbClr>
                </a:solidFill>
                <a:latin typeface="Arial" panose="020B0604020202020204" pitchFamily="34" charset="0"/>
                <a:cs typeface="Arial" panose="020B0604020202020204" pitchFamily="34" charset="0"/>
              </a:rPr>
              <a:t>Assure quality with subject matter experts (eg NCSC for cyber security)</a:t>
            </a:r>
          </a:p>
          <a:p>
            <a:pPr marL="250626" indent="-250626" defTabSz="802020">
              <a:buClr>
                <a:srgbClr val="ED7D31"/>
              </a:buClr>
              <a:buFont typeface="Wingdings 3" panose="05040102010807070707" pitchFamily="18" charset="2"/>
              <a:buChar char="}"/>
            </a:pPr>
            <a:endParaRPr lang="en-GB" sz="526" dirty="0">
              <a:solidFill>
                <a:srgbClr val="E31F13">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E31F13">
                    <a:lumMod val="50000"/>
                  </a:srgbClr>
                </a:solidFill>
                <a:latin typeface="Arial" panose="020B0604020202020204" pitchFamily="34" charset="0"/>
                <a:cs typeface="Arial" panose="020B0604020202020204" pitchFamily="34" charset="0"/>
              </a:rPr>
              <a:t>Collaborate across non-energy sectors, coordinate. Re-use this work</a:t>
            </a:r>
          </a:p>
          <a:p>
            <a:pPr marL="250626" indent="-250626" defTabSz="802020">
              <a:buClr>
                <a:srgbClr val="ED7D31"/>
              </a:buClr>
              <a:buFont typeface="Wingdings 3" panose="05040102010807070707" pitchFamily="18" charset="2"/>
              <a:buChar char="}"/>
            </a:pPr>
            <a:endParaRPr lang="en-GB" sz="526" dirty="0">
              <a:solidFill>
                <a:srgbClr val="E31F13">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E31F13">
                    <a:lumMod val="50000"/>
                  </a:srgbClr>
                </a:solidFill>
                <a:latin typeface="Arial" panose="020B0604020202020204" pitchFamily="34" charset="0"/>
                <a:cs typeface="Arial" panose="020B0604020202020204" pitchFamily="34" charset="0"/>
              </a:rPr>
              <a:t>Prioritise: ongoing feedback, iteration and delivering some benefit early</a:t>
            </a:r>
          </a:p>
        </p:txBody>
      </p:sp>
      <p:sp>
        <p:nvSpPr>
          <p:cNvPr id="23" name="TextBox 22">
            <a:extLst>
              <a:ext uri="{FF2B5EF4-FFF2-40B4-BE49-F238E27FC236}">
                <a16:creationId xmlns:a16="http://schemas.microsoft.com/office/drawing/2014/main" id="{E9B04CE3-621E-4639-A7D7-6CB57CB7397A}"/>
              </a:ext>
            </a:extLst>
          </p:cNvPr>
          <p:cNvSpPr txBox="1"/>
          <p:nvPr/>
        </p:nvSpPr>
        <p:spPr>
          <a:xfrm>
            <a:off x="6897837" y="4053393"/>
            <a:ext cx="3669181" cy="1220846"/>
          </a:xfrm>
          <a:prstGeom prst="rect">
            <a:avLst/>
          </a:prstGeom>
          <a:solidFill>
            <a:schemeClr val="accent4">
              <a:lumMod val="20000"/>
              <a:lumOff val="80000"/>
            </a:schemeClr>
          </a:solidFill>
        </p:spPr>
        <p:txBody>
          <a:bodyPr wrap="square" lIns="63150" tIns="63150" rIns="63150" bIns="63150" rtlCol="0">
            <a:spAutoFit/>
          </a:bodyPr>
          <a:lstStyle/>
          <a:p>
            <a:pPr defTabSz="802020">
              <a:buClr>
                <a:srgbClr val="ED7D31"/>
              </a:buClr>
            </a:pPr>
            <a:r>
              <a:rPr lang="en-US" sz="1228" b="1" dirty="0">
                <a:solidFill>
                  <a:srgbClr val="FFC000">
                    <a:lumMod val="50000"/>
                  </a:srgbClr>
                </a:solidFill>
                <a:latin typeface="Arial" panose="020B0604020202020204" pitchFamily="34" charset="0"/>
                <a:cs typeface="Arial" panose="020B0604020202020204" pitchFamily="34" charset="0"/>
              </a:rPr>
              <a:t>Open source data models for mapping services</a:t>
            </a:r>
          </a:p>
          <a:p>
            <a:pPr marL="250626" indent="-250626" defTabSz="802020">
              <a:buClr>
                <a:srgbClr val="ED7D31"/>
              </a:buClr>
              <a:buFont typeface="Wingdings 3" panose="05040102010807070707" pitchFamily="18" charset="2"/>
              <a:buChar char="}"/>
            </a:pPr>
            <a:endParaRPr lang="en-GB" sz="965"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Publicly available, insightful energy system visual maps</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Easy for users to layer additional datasets, as they choose</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ENA is leading development of an open-source solution</a:t>
            </a:r>
          </a:p>
          <a:p>
            <a:pPr marL="250626" indent="-250626" defTabSz="802020">
              <a:buClr>
                <a:srgbClr val="ED7D31"/>
              </a:buClr>
              <a:buFont typeface="Wingdings 3" panose="05040102010807070707" pitchFamily="18" charset="2"/>
              <a:buChar char="}"/>
            </a:pPr>
            <a:endParaRPr lang="en-GB" sz="965" dirty="0">
              <a:solidFill>
                <a:srgbClr val="FFC000">
                  <a:lumMod val="50000"/>
                </a:srgbClr>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760A9FCF-B8E9-4D8E-867D-68F11E1E6955}"/>
              </a:ext>
            </a:extLst>
          </p:cNvPr>
          <p:cNvSpPr txBox="1"/>
          <p:nvPr/>
        </p:nvSpPr>
        <p:spPr>
          <a:xfrm>
            <a:off x="6427765" y="5486345"/>
            <a:ext cx="4135924" cy="1072344"/>
          </a:xfrm>
          <a:prstGeom prst="rect">
            <a:avLst/>
          </a:prstGeom>
          <a:solidFill>
            <a:schemeClr val="accent4">
              <a:lumMod val="20000"/>
              <a:lumOff val="80000"/>
            </a:schemeClr>
          </a:solidFill>
        </p:spPr>
        <p:txBody>
          <a:bodyPr wrap="square" lIns="63150" tIns="63150" rIns="63150" bIns="63150" rtlCol="0">
            <a:spAutoFit/>
          </a:bodyPr>
          <a:lstStyle/>
          <a:p>
            <a:pPr defTabSz="802020">
              <a:buClr>
                <a:srgbClr val="ED7D31"/>
              </a:buClr>
            </a:pPr>
            <a:r>
              <a:rPr lang="en-US" sz="1228" b="1" dirty="0">
                <a:solidFill>
                  <a:srgbClr val="FFC000">
                    <a:lumMod val="50000"/>
                  </a:srgbClr>
                </a:solidFill>
                <a:latin typeface="Arial" panose="020B0604020202020204" pitchFamily="34" charset="0"/>
                <a:cs typeface="Arial" panose="020B0604020202020204" pitchFamily="34" charset="0"/>
              </a:rPr>
              <a:t>Common, modern asset registration</a:t>
            </a:r>
          </a:p>
          <a:p>
            <a:pPr marL="250626" indent="-250626" defTabSz="802020">
              <a:buClr>
                <a:srgbClr val="ED7D31"/>
              </a:buClr>
              <a:buFont typeface="Wingdings 3" panose="05040102010807070707" pitchFamily="18" charset="2"/>
              <a:buChar char="}"/>
            </a:pPr>
            <a:endParaRPr lang="en-GB" sz="965"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Painless registration; resumed open access; cross-register matching</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Researching with register owners &amp; users together to discuss options</a:t>
            </a:r>
          </a:p>
          <a:p>
            <a:pPr defTabSz="802020">
              <a:buClr>
                <a:srgbClr val="ED7D31"/>
              </a:buCl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First workshop held (29</a:t>
            </a:r>
            <a:r>
              <a:rPr lang="en-GB" sz="965" baseline="30000" dirty="0">
                <a:solidFill>
                  <a:srgbClr val="FFC000">
                    <a:lumMod val="50000"/>
                  </a:srgbClr>
                </a:solidFill>
                <a:latin typeface="Arial" panose="020B0604020202020204" pitchFamily="34" charset="0"/>
                <a:cs typeface="Arial" panose="020B0604020202020204" pitchFamily="34" charset="0"/>
              </a:rPr>
              <a:t>th</a:t>
            </a:r>
            <a:r>
              <a:rPr lang="en-GB" sz="965" dirty="0">
                <a:solidFill>
                  <a:srgbClr val="FFC000">
                    <a:lumMod val="50000"/>
                  </a:srgbClr>
                </a:solidFill>
                <a:latin typeface="Arial" panose="020B0604020202020204" pitchFamily="34" charset="0"/>
                <a:cs typeface="Arial" panose="020B0604020202020204" pitchFamily="34" charset="0"/>
              </a:rPr>
              <a:t> Oct 2019), more will follow</a:t>
            </a:r>
            <a:endParaRPr lang="en-US" sz="965" dirty="0">
              <a:solidFill>
                <a:srgbClr val="FFC000">
                  <a:lumMod val="50000"/>
                </a:srgbClr>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0A3FBEC2-628E-46EA-9D15-C39752BAE4B1}"/>
              </a:ext>
            </a:extLst>
          </p:cNvPr>
          <p:cNvSpPr txBox="1"/>
          <p:nvPr/>
        </p:nvSpPr>
        <p:spPr>
          <a:xfrm>
            <a:off x="6808954" y="2580289"/>
            <a:ext cx="3830608" cy="1409808"/>
          </a:xfrm>
          <a:prstGeom prst="rect">
            <a:avLst/>
          </a:prstGeom>
          <a:solidFill>
            <a:schemeClr val="accent6">
              <a:lumMod val="20000"/>
              <a:lumOff val="80000"/>
            </a:schemeClr>
          </a:solidFill>
        </p:spPr>
        <p:txBody>
          <a:bodyPr wrap="square" lIns="63150" tIns="94725" rIns="63150" bIns="31575" rtlCol="0">
            <a:spAutoFit/>
          </a:bodyPr>
          <a:lstStyle>
            <a:defPPr>
              <a:defRPr lang="de-DE"/>
            </a:defPPr>
            <a:lvl1pPr marL="285750" indent="-285750">
              <a:buClr>
                <a:schemeClr val="accent2"/>
              </a:buClr>
              <a:buFont typeface="Wingdings 3" panose="05040102010807070707" pitchFamily="18" charset="2"/>
              <a:buChar char="}"/>
              <a:defRPr sz="1300">
                <a:solidFill>
                  <a:schemeClr val="tx1">
                    <a:lumMod val="75000"/>
                    <a:lumOff val="25000"/>
                  </a:schemeClr>
                </a:solidFill>
              </a:defRPr>
            </a:lvl1pPr>
          </a:lstStyle>
          <a:p>
            <a:pPr marL="0" indent="0" defTabSz="802020">
              <a:buClr>
                <a:srgbClr val="ED7D31"/>
              </a:buClr>
              <a:buNone/>
            </a:pPr>
            <a:r>
              <a:rPr lang="en-US" sz="1228" b="1" dirty="0">
                <a:solidFill>
                  <a:srgbClr val="4B643A"/>
                </a:solidFill>
                <a:latin typeface="Arial" panose="020B0604020202020204" pitchFamily="34" charset="0"/>
                <a:cs typeface="Arial" panose="020B0604020202020204" pitchFamily="34" charset="0"/>
              </a:rPr>
              <a:t>Socialise our intentions (get feedback, iterate)</a:t>
            </a:r>
          </a:p>
          <a:p>
            <a:pPr marL="250631" indent="-250631" defTabSz="802020">
              <a:buClr>
                <a:srgbClr val="ED7D31"/>
              </a:buClr>
            </a:pPr>
            <a:endParaRPr lang="en-GB" sz="965" dirty="0">
              <a:solidFill>
                <a:srgbClr val="4B643A"/>
              </a:solidFill>
              <a:latin typeface="Arial" panose="020B0604020202020204" pitchFamily="34" charset="0"/>
              <a:cs typeface="Arial" panose="020B0604020202020204" pitchFamily="34" charset="0"/>
            </a:endParaRPr>
          </a:p>
          <a:p>
            <a:pPr marL="250631" indent="-250631" defTabSz="802020">
              <a:buClr>
                <a:srgbClr val="ED7D31"/>
              </a:buClr>
            </a:pPr>
            <a:r>
              <a:rPr lang="en-GB" sz="965" dirty="0">
                <a:solidFill>
                  <a:srgbClr val="4B643A"/>
                </a:solidFill>
                <a:latin typeface="Arial" panose="020B0604020202020204" pitchFamily="34" charset="0"/>
                <a:cs typeface="Arial" panose="020B0604020202020204" pitchFamily="34" charset="0"/>
              </a:rPr>
              <a:t>BEIS &amp; Ofgem formally endorsed EDTF recommendations</a:t>
            </a:r>
          </a:p>
          <a:p>
            <a:pPr marL="250631" indent="-250631" defTabSz="802020">
              <a:buClr>
                <a:srgbClr val="ED7D31"/>
              </a:buClr>
            </a:pPr>
            <a:endParaRPr lang="en-GB" sz="526" dirty="0">
              <a:solidFill>
                <a:srgbClr val="4B643A"/>
              </a:solidFill>
              <a:latin typeface="Arial" panose="020B0604020202020204" pitchFamily="34" charset="0"/>
              <a:cs typeface="Arial" panose="020B0604020202020204" pitchFamily="34" charset="0"/>
            </a:endParaRPr>
          </a:p>
          <a:p>
            <a:pPr marL="250631" indent="-250631" defTabSz="802020">
              <a:buClr>
                <a:srgbClr val="ED7D31"/>
              </a:buClr>
            </a:pPr>
            <a:r>
              <a:rPr lang="en-GB" sz="965" dirty="0">
                <a:solidFill>
                  <a:srgbClr val="4B643A"/>
                </a:solidFill>
                <a:latin typeface="Arial" panose="020B0604020202020204" pitchFamily="34" charset="0"/>
                <a:cs typeface="Arial" panose="020B0604020202020204" pitchFamily="34" charset="0"/>
              </a:rPr>
              <a:t>Ongoing collaboration (“Modernising Energy Data”) to deliver</a:t>
            </a:r>
          </a:p>
          <a:p>
            <a:pPr marL="551389" lvl="2" defTabSz="802020"/>
            <a:r>
              <a:rPr lang="en-GB" sz="702" dirty="0">
                <a:solidFill>
                  <a:srgbClr val="4B643A"/>
                </a:solidFill>
                <a:latin typeface="Arial" panose="020B0604020202020204" pitchFamily="34" charset="0"/>
                <a:cs typeface="Arial" panose="020B0604020202020204" pitchFamily="34" charset="0"/>
              </a:rPr>
              <a:t>Updates: </a:t>
            </a:r>
            <a:r>
              <a:rPr lang="en-GB" sz="702" dirty="0">
                <a:solidFill>
                  <a:srgbClr val="4B643A"/>
                </a:solidFill>
                <a:latin typeface="Arial" panose="020B0604020202020204"/>
                <a:hlinkClick r:id="rId6"/>
              </a:rPr>
              <a:t>https://www.ofgem.gov.uk/about-us/ofgem-data-and-cyber-security</a:t>
            </a:r>
            <a:endParaRPr lang="en-GB" sz="702" dirty="0">
              <a:solidFill>
                <a:srgbClr val="4B643A"/>
              </a:solidFill>
              <a:latin typeface="Arial" panose="020B0604020202020204" pitchFamily="34" charset="0"/>
              <a:cs typeface="Arial" panose="020B0604020202020204" pitchFamily="34" charset="0"/>
            </a:endParaRPr>
          </a:p>
          <a:p>
            <a:pPr marL="250631" indent="-250631" defTabSz="802020">
              <a:buClr>
                <a:srgbClr val="ED7D31"/>
              </a:buClr>
            </a:pPr>
            <a:endParaRPr lang="en-GB" sz="526" dirty="0">
              <a:solidFill>
                <a:srgbClr val="4B643A"/>
              </a:solidFill>
              <a:latin typeface="Arial" panose="020B0604020202020204" pitchFamily="34" charset="0"/>
              <a:cs typeface="Arial" panose="020B0604020202020204" pitchFamily="34" charset="0"/>
            </a:endParaRPr>
          </a:p>
          <a:p>
            <a:pPr marL="250631" indent="-250631" defTabSz="802020">
              <a:buClr>
                <a:srgbClr val="ED7D31"/>
              </a:buClr>
            </a:pPr>
            <a:r>
              <a:rPr lang="en-GB" sz="965" dirty="0">
                <a:solidFill>
                  <a:srgbClr val="4B643A"/>
                </a:solidFill>
                <a:latin typeface="Arial" panose="020B0604020202020204" pitchFamily="34" charset="0"/>
                <a:cs typeface="Arial" panose="020B0604020202020204" pitchFamily="34" charset="0"/>
              </a:rPr>
              <a:t>Modernising BEIS and Ofgem digital and data services</a:t>
            </a:r>
          </a:p>
          <a:p>
            <a:pPr marL="250631" indent="-250631" defTabSz="802020">
              <a:buClr>
                <a:srgbClr val="ED7D31"/>
              </a:buClr>
            </a:pPr>
            <a:endParaRPr lang="en-GB" sz="526" dirty="0">
              <a:solidFill>
                <a:srgbClr val="4B643A"/>
              </a:solidFill>
              <a:latin typeface="Arial" panose="020B0604020202020204" pitchFamily="34" charset="0"/>
              <a:cs typeface="Arial" panose="020B0604020202020204" pitchFamily="34" charset="0"/>
            </a:endParaRPr>
          </a:p>
          <a:p>
            <a:pPr marL="250631" indent="-250631" defTabSz="802020">
              <a:buClr>
                <a:srgbClr val="ED7D31"/>
              </a:buClr>
            </a:pPr>
            <a:r>
              <a:rPr lang="en-GB" sz="965" dirty="0">
                <a:solidFill>
                  <a:srgbClr val="4B643A"/>
                </a:solidFill>
                <a:latin typeface="Arial" panose="020B0604020202020204" pitchFamily="34" charset="0"/>
                <a:cs typeface="Arial" panose="020B0604020202020204" pitchFamily="34" charset="0"/>
              </a:rPr>
              <a:t>Considering application across wider energy / other sector </a:t>
            </a:r>
          </a:p>
        </p:txBody>
      </p:sp>
      <p:sp>
        <p:nvSpPr>
          <p:cNvPr id="37" name="TextBox 36">
            <a:extLst>
              <a:ext uri="{FF2B5EF4-FFF2-40B4-BE49-F238E27FC236}">
                <a16:creationId xmlns:a16="http://schemas.microsoft.com/office/drawing/2014/main" id="{A8C5E0AC-71A2-4C5C-9799-200329F86682}"/>
              </a:ext>
            </a:extLst>
          </p:cNvPr>
          <p:cNvSpPr txBox="1"/>
          <p:nvPr/>
        </p:nvSpPr>
        <p:spPr>
          <a:xfrm>
            <a:off x="31592" y="3663932"/>
            <a:ext cx="3844830" cy="1598770"/>
          </a:xfrm>
          <a:prstGeom prst="rect">
            <a:avLst/>
          </a:prstGeom>
          <a:solidFill>
            <a:schemeClr val="accent4">
              <a:lumMod val="20000"/>
              <a:lumOff val="80000"/>
            </a:schemeClr>
          </a:solidFill>
        </p:spPr>
        <p:txBody>
          <a:bodyPr wrap="square" lIns="63150" tIns="63150" rIns="63150" bIns="63150" rtlCol="0">
            <a:spAutoFit/>
          </a:bodyPr>
          <a:lstStyle/>
          <a:p>
            <a:pPr defTabSz="802020">
              <a:buClr>
                <a:srgbClr val="ED7D31"/>
              </a:buClr>
            </a:pPr>
            <a:r>
              <a:rPr lang="en-US" sz="1228" b="1" dirty="0">
                <a:solidFill>
                  <a:srgbClr val="FFC000">
                    <a:lumMod val="50000"/>
                  </a:srgbClr>
                </a:solidFill>
                <a:latin typeface="Arial" panose="020B0604020202020204" pitchFamily="34" charset="0"/>
                <a:cs typeface="Arial" panose="020B0604020202020204" pitchFamily="34" charset="0"/>
              </a:rPr>
              <a:t>A common service for re-use by enabling services</a:t>
            </a:r>
          </a:p>
          <a:p>
            <a:pPr marL="250626" indent="-250626" defTabSz="802020">
              <a:buClr>
                <a:srgbClr val="ED7D31"/>
              </a:buClr>
              <a:buFont typeface="Wingdings 3" panose="05040102010807070707" pitchFamily="18" charset="2"/>
              <a:buChar char="}"/>
            </a:pPr>
            <a:endParaRPr lang="en-GB" sz="965"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Ensures interoperation-by-design for enabling services</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Anticipate that it will benefit other enabling digital services</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Delivery by innovators through an Innovate UK competition</a:t>
            </a:r>
          </a:p>
          <a:p>
            <a:pPr marL="250626" indent="-250626" defTabSz="802020">
              <a:buClr>
                <a:srgbClr val="ED7D31"/>
              </a:buClr>
              <a:buFont typeface="Wingdings 3" panose="05040102010807070707" pitchFamily="18" charset="2"/>
              <a:buChar char="}"/>
            </a:pPr>
            <a:endParaRPr lang="en-GB" sz="526" dirty="0">
              <a:solidFill>
                <a:srgbClr val="FFC000">
                  <a:lumMod val="50000"/>
                </a:srgbClr>
              </a:solidFill>
              <a:latin typeface="Arial" panose="020B0604020202020204" pitchFamily="34" charset="0"/>
              <a:cs typeface="Arial" panose="020B0604020202020204" pitchFamily="34" charset="0"/>
            </a:endParaRPr>
          </a:p>
          <a:p>
            <a:pPr marL="250626" indent="-250626" defTabSz="802020">
              <a:buClr>
                <a:srgbClr val="ED7D31"/>
              </a:buClr>
              <a:buFont typeface="Wingdings 3" panose="05040102010807070707" pitchFamily="18" charset="2"/>
              <a:buChar char="}"/>
            </a:pPr>
            <a:r>
              <a:rPr lang="en-GB" sz="965" dirty="0">
                <a:solidFill>
                  <a:srgbClr val="FFC000">
                    <a:lumMod val="50000"/>
                  </a:srgbClr>
                </a:solidFill>
                <a:latin typeface="Arial" panose="020B0604020202020204" pitchFamily="34" charset="0"/>
                <a:cs typeface="Arial" panose="020B0604020202020204" pitchFamily="34" charset="0"/>
              </a:rPr>
              <a:t>Find the “Modernising Energy Data Access” competition here:</a:t>
            </a:r>
          </a:p>
          <a:p>
            <a:pPr marL="401010" lvl="1" defTabSz="802020">
              <a:buClr>
                <a:srgbClr val="ED7D31"/>
              </a:buClr>
            </a:pPr>
            <a:r>
              <a:rPr lang="en-GB" sz="702" dirty="0">
                <a:solidFill>
                  <a:srgbClr val="1E1348"/>
                </a:solidFill>
                <a:latin typeface="Arial" panose="020B0604020202020204"/>
                <a:hlinkClick r:id="rId7"/>
              </a:rPr>
              <a:t>https://apply-for-innovation-funding.service.gov.uk/competition/491/overview</a:t>
            </a:r>
            <a:endParaRPr lang="en-GB" sz="702" dirty="0">
              <a:solidFill>
                <a:srgbClr val="FFC000">
                  <a:lumMod val="50000"/>
                </a:srgbClr>
              </a:solidFill>
              <a:latin typeface="Arial" panose="020B0604020202020204" pitchFamily="34" charset="0"/>
              <a:cs typeface="Arial" panose="020B0604020202020204" pitchFamily="34" charset="0"/>
            </a:endParaRPr>
          </a:p>
        </p:txBody>
      </p:sp>
      <p:sp>
        <p:nvSpPr>
          <p:cNvPr id="39" name="Pie 9">
            <a:extLst>
              <a:ext uri="{FF2B5EF4-FFF2-40B4-BE49-F238E27FC236}">
                <a16:creationId xmlns:a16="http://schemas.microsoft.com/office/drawing/2014/main" id="{359CDB30-38E7-4CE7-A773-3EA4D50AA10C}"/>
              </a:ext>
            </a:extLst>
          </p:cNvPr>
          <p:cNvSpPr/>
          <p:nvPr/>
        </p:nvSpPr>
        <p:spPr>
          <a:xfrm rot="16857280">
            <a:off x="4466413" y="3524069"/>
            <a:ext cx="1796618" cy="1796618"/>
          </a:xfrm>
          <a:prstGeom prst="pie">
            <a:avLst>
              <a:gd name="adj1" fmla="val 3519217"/>
              <a:gd name="adj2" fmla="val 1610319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2105" dirty="0">
              <a:solidFill>
                <a:srgbClr val="1E1348"/>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9D50B83B-4F20-4A60-969E-D0259020D0F7}"/>
              </a:ext>
            </a:extLst>
          </p:cNvPr>
          <p:cNvSpPr txBox="1"/>
          <p:nvPr/>
        </p:nvSpPr>
        <p:spPr>
          <a:xfrm>
            <a:off x="4603254" y="4427678"/>
            <a:ext cx="1545972" cy="659219"/>
          </a:xfrm>
          <a:prstGeom prst="rect">
            <a:avLst/>
          </a:prstGeom>
          <a:noFill/>
        </p:spPr>
        <p:txBody>
          <a:bodyPr wrap="square" rtlCol="0">
            <a:spAutoFit/>
          </a:bodyPr>
          <a:lstStyle/>
          <a:p>
            <a:pPr algn="ctr" defTabSz="802020"/>
            <a:r>
              <a:rPr lang="en-GB" sz="1228" b="1" dirty="0">
                <a:solidFill>
                  <a:srgbClr val="FFC000">
                    <a:lumMod val="50000"/>
                  </a:srgbClr>
                </a:solidFill>
                <a:latin typeface="Arial" panose="020B0604020202020204" pitchFamily="34" charset="0"/>
                <a:cs typeface="Arial" panose="020B0604020202020204" pitchFamily="34" charset="0"/>
              </a:rPr>
              <a:t>Common Data </a:t>
            </a:r>
          </a:p>
          <a:p>
            <a:pPr algn="ctr" defTabSz="802020"/>
            <a:r>
              <a:rPr lang="en-GB" sz="1228" b="1" dirty="0">
                <a:solidFill>
                  <a:srgbClr val="FFC000">
                    <a:lumMod val="50000"/>
                  </a:srgbClr>
                </a:solidFill>
                <a:latin typeface="Arial" panose="020B0604020202020204" pitchFamily="34" charset="0"/>
                <a:cs typeface="Arial" panose="020B0604020202020204" pitchFamily="34" charset="0"/>
              </a:rPr>
              <a:t>Architecture for enabling services</a:t>
            </a:r>
          </a:p>
        </p:txBody>
      </p:sp>
      <p:grpSp>
        <p:nvGrpSpPr>
          <p:cNvPr id="46" name="Group 45">
            <a:extLst>
              <a:ext uri="{FF2B5EF4-FFF2-40B4-BE49-F238E27FC236}">
                <a16:creationId xmlns:a16="http://schemas.microsoft.com/office/drawing/2014/main" id="{39F4CAAA-A28A-4421-AD70-8F26F0F4C94B}"/>
              </a:ext>
            </a:extLst>
          </p:cNvPr>
          <p:cNvGrpSpPr/>
          <p:nvPr/>
        </p:nvGrpSpPr>
        <p:grpSpPr>
          <a:xfrm flipH="1" flipV="1">
            <a:off x="6625555" y="4823505"/>
            <a:ext cx="3938135" cy="433326"/>
            <a:chOff x="334963" y="2306350"/>
            <a:chExt cx="4201887" cy="196032"/>
          </a:xfrm>
          <a:solidFill>
            <a:schemeClr val="accent4">
              <a:lumMod val="75000"/>
            </a:schemeClr>
          </a:solidFill>
        </p:grpSpPr>
        <p:sp>
          <p:nvSpPr>
            <p:cNvPr id="47" name="Rectangle 46">
              <a:extLst>
                <a:ext uri="{FF2B5EF4-FFF2-40B4-BE49-F238E27FC236}">
                  <a16:creationId xmlns:a16="http://schemas.microsoft.com/office/drawing/2014/main" id="{0BEA9A92-12F2-4C8E-975B-95E01118BCE5}"/>
                </a:ext>
              </a:extLst>
            </p:cNvPr>
            <p:cNvSpPr/>
            <p:nvPr/>
          </p:nvSpPr>
          <p:spPr>
            <a:xfrm>
              <a:off x="334963" y="2306350"/>
              <a:ext cx="415131" cy="45719"/>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48" name="Straight Connector 47">
              <a:extLst>
                <a:ext uri="{FF2B5EF4-FFF2-40B4-BE49-F238E27FC236}">
                  <a16:creationId xmlns:a16="http://schemas.microsoft.com/office/drawing/2014/main" id="{3E8A389C-A53F-4C6B-A826-1FC3E2EE1628}"/>
                </a:ext>
              </a:extLst>
            </p:cNvPr>
            <p:cNvCxnSpPr>
              <a:cxnSpLocks/>
            </p:cNvCxnSpPr>
            <p:nvPr/>
          </p:nvCxnSpPr>
          <p:spPr>
            <a:xfrm>
              <a:off x="334963" y="2306350"/>
              <a:ext cx="3993197" cy="0"/>
            </a:xfrm>
            <a:prstGeom prst="line">
              <a:avLst/>
            </a:prstGeom>
            <a:grpFill/>
            <a:ln>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C5BFCE8-A6F9-4870-AA70-6A0CFB8FA768}"/>
                </a:ext>
              </a:extLst>
            </p:cNvPr>
            <p:cNvCxnSpPr>
              <a:cxnSpLocks/>
            </p:cNvCxnSpPr>
            <p:nvPr/>
          </p:nvCxnSpPr>
          <p:spPr>
            <a:xfrm>
              <a:off x="4328159" y="2309746"/>
              <a:ext cx="208691" cy="192636"/>
            </a:xfrm>
            <a:prstGeom prst="line">
              <a:avLst/>
            </a:prstGeom>
            <a:grpFill/>
            <a:ln>
              <a:solidFill>
                <a:schemeClr val="accent4">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1848B27D-9BA9-4581-8ED8-8758F3ECE808}"/>
              </a:ext>
            </a:extLst>
          </p:cNvPr>
          <p:cNvSpPr txBox="1"/>
          <p:nvPr/>
        </p:nvSpPr>
        <p:spPr>
          <a:xfrm>
            <a:off x="254796" y="5054792"/>
            <a:ext cx="3719146" cy="230153"/>
          </a:xfrm>
          <a:prstGeom prst="rect">
            <a:avLst/>
          </a:prstGeom>
          <a:solidFill>
            <a:srgbClr val="FFC000"/>
          </a:solidFill>
        </p:spPr>
        <p:txBody>
          <a:bodyPr wrap="square" tIns="31575" bIns="31575" rtlCol="0">
            <a:noAutofit/>
          </a:bodyPr>
          <a:lstStyle/>
          <a:p>
            <a:pPr algn="ctr" defTabSz="802020"/>
            <a:r>
              <a:rPr lang="en-GB" sz="1228" b="1" dirty="0">
                <a:solidFill>
                  <a:srgbClr val="FFC000">
                    <a:lumMod val="50000"/>
                  </a:srgbClr>
                </a:solidFill>
                <a:latin typeface="Arial" panose="020B0604020202020204" pitchFamily="34" charset="0"/>
                <a:cs typeface="Arial" panose="020B0604020202020204" pitchFamily="34" charset="0"/>
              </a:rPr>
              <a:t>Easy inter-operation between enabling services</a:t>
            </a:r>
          </a:p>
        </p:txBody>
      </p:sp>
      <p:sp>
        <p:nvSpPr>
          <p:cNvPr id="53" name="TextBox 52">
            <a:extLst>
              <a:ext uri="{FF2B5EF4-FFF2-40B4-BE49-F238E27FC236}">
                <a16:creationId xmlns:a16="http://schemas.microsoft.com/office/drawing/2014/main" id="{6B8F056A-7511-414D-B48B-4E42BA03CCC6}"/>
              </a:ext>
            </a:extLst>
          </p:cNvPr>
          <p:cNvSpPr txBox="1"/>
          <p:nvPr/>
        </p:nvSpPr>
        <p:spPr>
          <a:xfrm>
            <a:off x="6885302" y="5174676"/>
            <a:ext cx="3452143" cy="281295"/>
          </a:xfrm>
          <a:prstGeom prst="rect">
            <a:avLst/>
          </a:prstGeom>
          <a:solidFill>
            <a:srgbClr val="FFC000"/>
          </a:solidFill>
        </p:spPr>
        <p:txBody>
          <a:bodyPr wrap="square" rtlCol="0">
            <a:spAutoFit/>
          </a:bodyPr>
          <a:lstStyle/>
          <a:p>
            <a:pPr algn="ctr" defTabSz="802020"/>
            <a:r>
              <a:rPr lang="en-GB" sz="1228" b="1" dirty="0">
                <a:solidFill>
                  <a:srgbClr val="FFC000">
                    <a:lumMod val="50000"/>
                  </a:srgbClr>
                </a:solidFill>
                <a:latin typeface="Arial" panose="020B0604020202020204" pitchFamily="34" charset="0"/>
                <a:cs typeface="Arial" panose="020B0604020202020204" pitchFamily="34" charset="0"/>
              </a:rPr>
              <a:t>Enabling Service: EDTF Recommendation 5</a:t>
            </a:r>
          </a:p>
        </p:txBody>
      </p:sp>
      <p:sp>
        <p:nvSpPr>
          <p:cNvPr id="56" name="Ellipse 5">
            <a:extLst>
              <a:ext uri="{FF2B5EF4-FFF2-40B4-BE49-F238E27FC236}">
                <a16:creationId xmlns:a16="http://schemas.microsoft.com/office/drawing/2014/main" id="{B0971409-E492-47DE-A318-7B54C56777FB}"/>
              </a:ext>
            </a:extLst>
          </p:cNvPr>
          <p:cNvSpPr/>
          <p:nvPr/>
        </p:nvSpPr>
        <p:spPr bwMode="gray">
          <a:xfrm rot="12696560">
            <a:off x="5089410" y="3145745"/>
            <a:ext cx="1672872" cy="623394"/>
          </a:xfrm>
          <a:custGeom>
            <a:avLst/>
            <a:gdLst>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2962275 w 3486150"/>
              <a:gd name="connsiteY11" fmla="*/ 1742166 h 3485241"/>
              <a:gd name="connsiteX12" fmla="*/ 2911604 w 3486150"/>
              <a:gd name="connsiteY12" fmla="*/ 1395215 h 3485241"/>
              <a:gd name="connsiteX13" fmla="*/ 3406400 w 3486150"/>
              <a:gd name="connsiteY13" fmla="*/ 1234446 h 3485241"/>
              <a:gd name="connsiteX14" fmla="*/ 3395275 w 3486150"/>
              <a:gd name="connsiteY14" fmla="*/ 1200208 h 3485241"/>
              <a:gd name="connsiteX15" fmla="*/ 2900535 w 3486150"/>
              <a:gd name="connsiteY15" fmla="*/ 1360959 h 3485241"/>
              <a:gd name="connsiteX16" fmla="*/ 1761075 w 3486150"/>
              <a:gd name="connsiteY16" fmla="*/ 523875 h 3485241"/>
              <a:gd name="connsiteX17" fmla="*/ 1761075 w 3486150"/>
              <a:gd name="connsiteY17" fmla="*/ 0 h 3485241"/>
              <a:gd name="connsiteX18" fmla="*/ 1725075 w 3486150"/>
              <a:gd name="connsiteY18" fmla="*/ 0 h 3485241"/>
              <a:gd name="connsiteX19" fmla="*/ 1725075 w 3486150"/>
              <a:gd name="connsiteY19" fmla="*/ 523875 h 3485241"/>
              <a:gd name="connsiteX20" fmla="*/ 90875 w 3486150"/>
              <a:gd name="connsiteY20" fmla="*/ 1200205 h 3485241"/>
              <a:gd name="connsiteX21" fmla="*/ 79751 w 3486150"/>
              <a:gd name="connsiteY21" fmla="*/ 1234443 h 3485241"/>
              <a:gd name="connsiteX22" fmla="*/ 574547 w 3486150"/>
              <a:gd name="connsiteY22" fmla="*/ 1395212 h 3485241"/>
              <a:gd name="connsiteX23" fmla="*/ 523875 w 3486150"/>
              <a:gd name="connsiteY23" fmla="*/ 1742166 h 3485241"/>
              <a:gd name="connsiteX24" fmla="*/ 1048510 w 3486150"/>
              <a:gd name="connsiteY24" fmla="*/ 2743501 h 3485241"/>
              <a:gd name="connsiteX25" fmla="*/ 740891 w 3486150"/>
              <a:gd name="connsiteY25" fmla="*/ 3166902 h 3485241"/>
              <a:gd name="connsiteX26" fmla="*/ 0 w 3486150"/>
              <a:gd name="connsiteY26" fmla="*/ 1742166 h 3485241"/>
              <a:gd name="connsiteX27" fmla="*/ 1725075 w 3486150"/>
              <a:gd name="connsiteY27" fmla="*/ 0 h 3485241"/>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2962275 w 3486150"/>
              <a:gd name="connsiteY11" fmla="*/ 1742166 h 3485241"/>
              <a:gd name="connsiteX12" fmla="*/ 2911604 w 3486150"/>
              <a:gd name="connsiteY12" fmla="*/ 1395215 h 3485241"/>
              <a:gd name="connsiteX13" fmla="*/ 3406400 w 3486150"/>
              <a:gd name="connsiteY13" fmla="*/ 1234446 h 3485241"/>
              <a:gd name="connsiteX14" fmla="*/ 3395275 w 3486150"/>
              <a:gd name="connsiteY14" fmla="*/ 1200208 h 3485241"/>
              <a:gd name="connsiteX15" fmla="*/ 2900535 w 3486150"/>
              <a:gd name="connsiteY15" fmla="*/ 1360959 h 3485241"/>
              <a:gd name="connsiteX16" fmla="*/ 1761075 w 3486150"/>
              <a:gd name="connsiteY16" fmla="*/ 523875 h 3485241"/>
              <a:gd name="connsiteX17" fmla="*/ 1761075 w 3486150"/>
              <a:gd name="connsiteY17" fmla="*/ 0 h 3485241"/>
              <a:gd name="connsiteX18" fmla="*/ 1725075 w 3486150"/>
              <a:gd name="connsiteY18" fmla="*/ 0 h 3485241"/>
              <a:gd name="connsiteX19" fmla="*/ 90875 w 3486150"/>
              <a:gd name="connsiteY19" fmla="*/ 1200205 h 3485241"/>
              <a:gd name="connsiteX20" fmla="*/ 79751 w 3486150"/>
              <a:gd name="connsiteY20" fmla="*/ 1234443 h 3485241"/>
              <a:gd name="connsiteX21" fmla="*/ 574547 w 3486150"/>
              <a:gd name="connsiteY21" fmla="*/ 1395212 h 3485241"/>
              <a:gd name="connsiteX22" fmla="*/ 523875 w 3486150"/>
              <a:gd name="connsiteY22" fmla="*/ 1742166 h 3485241"/>
              <a:gd name="connsiteX23" fmla="*/ 1048510 w 3486150"/>
              <a:gd name="connsiteY23" fmla="*/ 2743501 h 3485241"/>
              <a:gd name="connsiteX24" fmla="*/ 740891 w 3486150"/>
              <a:gd name="connsiteY24" fmla="*/ 3166902 h 3485241"/>
              <a:gd name="connsiteX25" fmla="*/ 0 w 3486150"/>
              <a:gd name="connsiteY25" fmla="*/ 1742166 h 3485241"/>
              <a:gd name="connsiteX26" fmla="*/ 1725075 w 3486150"/>
              <a:gd name="connsiteY26" fmla="*/ 0 h 3485241"/>
              <a:gd name="connsiteX0" fmla="*/ 2461582 w 3519904"/>
              <a:gd name="connsiteY0" fmla="*/ 2750838 h 3485241"/>
              <a:gd name="connsiteX1" fmla="*/ 2769201 w 3519904"/>
              <a:gd name="connsiteY1" fmla="*/ 3174240 h 3485241"/>
              <a:gd name="connsiteX2" fmla="*/ 1776829 w 3519904"/>
              <a:gd name="connsiteY2" fmla="*/ 3485241 h 3485241"/>
              <a:gd name="connsiteX3" fmla="*/ 803565 w 3519904"/>
              <a:gd name="connsiteY3" fmla="*/ 3188345 h 3485241"/>
              <a:gd name="connsiteX4" fmla="*/ 1112224 w 3519904"/>
              <a:gd name="connsiteY4" fmla="*/ 2763511 h 3485241"/>
              <a:gd name="connsiteX5" fmla="*/ 1776829 w 3519904"/>
              <a:gd name="connsiteY5" fmla="*/ 2961366 h 3485241"/>
              <a:gd name="connsiteX6" fmla="*/ 2461582 w 3519904"/>
              <a:gd name="connsiteY6" fmla="*/ 2750838 h 3485241"/>
              <a:gd name="connsiteX7" fmla="*/ 1794829 w 3519904"/>
              <a:gd name="connsiteY7" fmla="*/ 0 h 3485241"/>
              <a:gd name="connsiteX8" fmla="*/ 3519904 w 3519904"/>
              <a:gd name="connsiteY8" fmla="*/ 1742166 h 3485241"/>
              <a:gd name="connsiteX9" fmla="*/ 2798034 w 3519904"/>
              <a:gd name="connsiteY9" fmla="*/ 3152678 h 3485241"/>
              <a:gd name="connsiteX10" fmla="*/ 2490415 w 3519904"/>
              <a:gd name="connsiteY10" fmla="*/ 2729277 h 3485241"/>
              <a:gd name="connsiteX11" fmla="*/ 2996029 w 3519904"/>
              <a:gd name="connsiteY11" fmla="*/ 1742166 h 3485241"/>
              <a:gd name="connsiteX12" fmla="*/ 2945358 w 3519904"/>
              <a:gd name="connsiteY12" fmla="*/ 1395215 h 3485241"/>
              <a:gd name="connsiteX13" fmla="*/ 3440154 w 3519904"/>
              <a:gd name="connsiteY13" fmla="*/ 1234446 h 3485241"/>
              <a:gd name="connsiteX14" fmla="*/ 3429029 w 3519904"/>
              <a:gd name="connsiteY14" fmla="*/ 1200208 h 3485241"/>
              <a:gd name="connsiteX15" fmla="*/ 2934289 w 3519904"/>
              <a:gd name="connsiteY15" fmla="*/ 1360959 h 3485241"/>
              <a:gd name="connsiteX16" fmla="*/ 1794829 w 3519904"/>
              <a:gd name="connsiteY16" fmla="*/ 523875 h 3485241"/>
              <a:gd name="connsiteX17" fmla="*/ 1794829 w 3519904"/>
              <a:gd name="connsiteY17" fmla="*/ 0 h 3485241"/>
              <a:gd name="connsiteX18" fmla="*/ 33754 w 3519904"/>
              <a:gd name="connsiteY18" fmla="*/ 1742166 h 3485241"/>
              <a:gd name="connsiteX19" fmla="*/ 124629 w 3519904"/>
              <a:gd name="connsiteY19" fmla="*/ 1200205 h 3485241"/>
              <a:gd name="connsiteX20" fmla="*/ 113505 w 3519904"/>
              <a:gd name="connsiteY20" fmla="*/ 1234443 h 3485241"/>
              <a:gd name="connsiteX21" fmla="*/ 608301 w 3519904"/>
              <a:gd name="connsiteY21" fmla="*/ 1395212 h 3485241"/>
              <a:gd name="connsiteX22" fmla="*/ 557629 w 3519904"/>
              <a:gd name="connsiteY22" fmla="*/ 1742166 h 3485241"/>
              <a:gd name="connsiteX23" fmla="*/ 1082264 w 3519904"/>
              <a:gd name="connsiteY23" fmla="*/ 2743501 h 3485241"/>
              <a:gd name="connsiteX24" fmla="*/ 774645 w 3519904"/>
              <a:gd name="connsiteY24" fmla="*/ 3166902 h 3485241"/>
              <a:gd name="connsiteX25" fmla="*/ 33754 w 3519904"/>
              <a:gd name="connsiteY25" fmla="*/ 1742166 h 3485241"/>
              <a:gd name="connsiteX0" fmla="*/ 2461583 w 3519905"/>
              <a:gd name="connsiteY0" fmla="*/ 2750838 h 3485241"/>
              <a:gd name="connsiteX1" fmla="*/ 2769202 w 3519905"/>
              <a:gd name="connsiteY1" fmla="*/ 3174240 h 3485241"/>
              <a:gd name="connsiteX2" fmla="*/ 1776830 w 3519905"/>
              <a:gd name="connsiteY2" fmla="*/ 3485241 h 3485241"/>
              <a:gd name="connsiteX3" fmla="*/ 803566 w 3519905"/>
              <a:gd name="connsiteY3" fmla="*/ 3188345 h 3485241"/>
              <a:gd name="connsiteX4" fmla="*/ 1112225 w 3519905"/>
              <a:gd name="connsiteY4" fmla="*/ 2763511 h 3485241"/>
              <a:gd name="connsiteX5" fmla="*/ 1776830 w 3519905"/>
              <a:gd name="connsiteY5" fmla="*/ 2961366 h 3485241"/>
              <a:gd name="connsiteX6" fmla="*/ 2461583 w 3519905"/>
              <a:gd name="connsiteY6" fmla="*/ 2750838 h 3485241"/>
              <a:gd name="connsiteX7" fmla="*/ 1794830 w 3519905"/>
              <a:gd name="connsiteY7" fmla="*/ 0 h 3485241"/>
              <a:gd name="connsiteX8" fmla="*/ 3519905 w 3519905"/>
              <a:gd name="connsiteY8" fmla="*/ 1742166 h 3485241"/>
              <a:gd name="connsiteX9" fmla="*/ 2798035 w 3519905"/>
              <a:gd name="connsiteY9" fmla="*/ 3152678 h 3485241"/>
              <a:gd name="connsiteX10" fmla="*/ 2490416 w 3519905"/>
              <a:gd name="connsiteY10" fmla="*/ 2729277 h 3485241"/>
              <a:gd name="connsiteX11" fmla="*/ 2996030 w 3519905"/>
              <a:gd name="connsiteY11" fmla="*/ 1742166 h 3485241"/>
              <a:gd name="connsiteX12" fmla="*/ 2945359 w 3519905"/>
              <a:gd name="connsiteY12" fmla="*/ 1395215 h 3485241"/>
              <a:gd name="connsiteX13" fmla="*/ 3440155 w 3519905"/>
              <a:gd name="connsiteY13" fmla="*/ 1234446 h 3485241"/>
              <a:gd name="connsiteX14" fmla="*/ 3429030 w 3519905"/>
              <a:gd name="connsiteY14" fmla="*/ 1200208 h 3485241"/>
              <a:gd name="connsiteX15" fmla="*/ 2934290 w 3519905"/>
              <a:gd name="connsiteY15" fmla="*/ 1360959 h 3485241"/>
              <a:gd name="connsiteX16" fmla="*/ 1794830 w 3519905"/>
              <a:gd name="connsiteY16" fmla="*/ 523875 h 3485241"/>
              <a:gd name="connsiteX17" fmla="*/ 1794830 w 3519905"/>
              <a:gd name="connsiteY17" fmla="*/ 0 h 3485241"/>
              <a:gd name="connsiteX18" fmla="*/ 33755 w 3519905"/>
              <a:gd name="connsiteY18" fmla="*/ 1742166 h 3485241"/>
              <a:gd name="connsiteX19" fmla="*/ 124630 w 3519905"/>
              <a:gd name="connsiteY19" fmla="*/ 1200205 h 3485241"/>
              <a:gd name="connsiteX20" fmla="*/ 608302 w 3519905"/>
              <a:gd name="connsiteY20" fmla="*/ 1395212 h 3485241"/>
              <a:gd name="connsiteX21" fmla="*/ 557630 w 3519905"/>
              <a:gd name="connsiteY21" fmla="*/ 1742166 h 3485241"/>
              <a:gd name="connsiteX22" fmla="*/ 1082265 w 3519905"/>
              <a:gd name="connsiteY22" fmla="*/ 2743501 h 3485241"/>
              <a:gd name="connsiteX23" fmla="*/ 774646 w 3519905"/>
              <a:gd name="connsiteY23" fmla="*/ 3166902 h 3485241"/>
              <a:gd name="connsiteX24" fmla="*/ 33755 w 3519905"/>
              <a:gd name="connsiteY24" fmla="*/ 1742166 h 3485241"/>
              <a:gd name="connsiteX0" fmla="*/ 2461583 w 3519905"/>
              <a:gd name="connsiteY0" fmla="*/ 2750838 h 3485241"/>
              <a:gd name="connsiteX1" fmla="*/ 2769202 w 3519905"/>
              <a:gd name="connsiteY1" fmla="*/ 3174240 h 3485241"/>
              <a:gd name="connsiteX2" fmla="*/ 1776830 w 3519905"/>
              <a:gd name="connsiteY2" fmla="*/ 3485241 h 3485241"/>
              <a:gd name="connsiteX3" fmla="*/ 803566 w 3519905"/>
              <a:gd name="connsiteY3" fmla="*/ 3188345 h 3485241"/>
              <a:gd name="connsiteX4" fmla="*/ 1112225 w 3519905"/>
              <a:gd name="connsiteY4" fmla="*/ 2763511 h 3485241"/>
              <a:gd name="connsiteX5" fmla="*/ 1776830 w 3519905"/>
              <a:gd name="connsiteY5" fmla="*/ 2961366 h 3485241"/>
              <a:gd name="connsiteX6" fmla="*/ 2461583 w 3519905"/>
              <a:gd name="connsiteY6" fmla="*/ 2750838 h 3485241"/>
              <a:gd name="connsiteX7" fmla="*/ 1794830 w 3519905"/>
              <a:gd name="connsiteY7" fmla="*/ 0 h 3485241"/>
              <a:gd name="connsiteX8" fmla="*/ 3519905 w 3519905"/>
              <a:gd name="connsiteY8" fmla="*/ 1742166 h 3485241"/>
              <a:gd name="connsiteX9" fmla="*/ 2798035 w 3519905"/>
              <a:gd name="connsiteY9" fmla="*/ 3152678 h 3485241"/>
              <a:gd name="connsiteX10" fmla="*/ 2996030 w 3519905"/>
              <a:gd name="connsiteY10" fmla="*/ 1742166 h 3485241"/>
              <a:gd name="connsiteX11" fmla="*/ 2945359 w 3519905"/>
              <a:gd name="connsiteY11" fmla="*/ 1395215 h 3485241"/>
              <a:gd name="connsiteX12" fmla="*/ 3440155 w 3519905"/>
              <a:gd name="connsiteY12" fmla="*/ 1234446 h 3485241"/>
              <a:gd name="connsiteX13" fmla="*/ 3429030 w 3519905"/>
              <a:gd name="connsiteY13" fmla="*/ 1200208 h 3485241"/>
              <a:gd name="connsiteX14" fmla="*/ 2934290 w 3519905"/>
              <a:gd name="connsiteY14" fmla="*/ 1360959 h 3485241"/>
              <a:gd name="connsiteX15" fmla="*/ 1794830 w 3519905"/>
              <a:gd name="connsiteY15" fmla="*/ 523875 h 3485241"/>
              <a:gd name="connsiteX16" fmla="*/ 1794830 w 3519905"/>
              <a:gd name="connsiteY16" fmla="*/ 0 h 3485241"/>
              <a:gd name="connsiteX17" fmla="*/ 33755 w 3519905"/>
              <a:gd name="connsiteY17" fmla="*/ 1742166 h 3485241"/>
              <a:gd name="connsiteX18" fmla="*/ 124630 w 3519905"/>
              <a:gd name="connsiteY18" fmla="*/ 1200205 h 3485241"/>
              <a:gd name="connsiteX19" fmla="*/ 608302 w 3519905"/>
              <a:gd name="connsiteY19" fmla="*/ 1395212 h 3485241"/>
              <a:gd name="connsiteX20" fmla="*/ 557630 w 3519905"/>
              <a:gd name="connsiteY20" fmla="*/ 1742166 h 3485241"/>
              <a:gd name="connsiteX21" fmla="*/ 1082265 w 3519905"/>
              <a:gd name="connsiteY21" fmla="*/ 2743501 h 3485241"/>
              <a:gd name="connsiteX22" fmla="*/ 774646 w 3519905"/>
              <a:gd name="connsiteY22" fmla="*/ 3166902 h 3485241"/>
              <a:gd name="connsiteX23" fmla="*/ 33755 w 3519905"/>
              <a:gd name="connsiteY23" fmla="*/ 1742166 h 3485241"/>
              <a:gd name="connsiteX0" fmla="*/ 2461583 w 3559037"/>
              <a:gd name="connsiteY0" fmla="*/ 2750838 h 3485241"/>
              <a:gd name="connsiteX1" fmla="*/ 2769202 w 3559037"/>
              <a:gd name="connsiteY1" fmla="*/ 3174240 h 3485241"/>
              <a:gd name="connsiteX2" fmla="*/ 1776830 w 3559037"/>
              <a:gd name="connsiteY2" fmla="*/ 3485241 h 3485241"/>
              <a:gd name="connsiteX3" fmla="*/ 803566 w 3559037"/>
              <a:gd name="connsiteY3" fmla="*/ 3188345 h 3485241"/>
              <a:gd name="connsiteX4" fmla="*/ 1112225 w 3559037"/>
              <a:gd name="connsiteY4" fmla="*/ 2763511 h 3485241"/>
              <a:gd name="connsiteX5" fmla="*/ 1776830 w 3559037"/>
              <a:gd name="connsiteY5" fmla="*/ 2961366 h 3485241"/>
              <a:gd name="connsiteX6" fmla="*/ 2461583 w 3559037"/>
              <a:gd name="connsiteY6" fmla="*/ 2750838 h 3485241"/>
              <a:gd name="connsiteX7" fmla="*/ 1794830 w 3559037"/>
              <a:gd name="connsiteY7" fmla="*/ 0 h 3485241"/>
              <a:gd name="connsiteX8" fmla="*/ 3519905 w 3559037"/>
              <a:gd name="connsiteY8" fmla="*/ 1742166 h 3485241"/>
              <a:gd name="connsiteX9" fmla="*/ 2996030 w 3559037"/>
              <a:gd name="connsiteY9" fmla="*/ 1742166 h 3485241"/>
              <a:gd name="connsiteX10" fmla="*/ 2945359 w 3559037"/>
              <a:gd name="connsiteY10" fmla="*/ 1395215 h 3485241"/>
              <a:gd name="connsiteX11" fmla="*/ 3440155 w 3559037"/>
              <a:gd name="connsiteY11" fmla="*/ 1234446 h 3485241"/>
              <a:gd name="connsiteX12" fmla="*/ 3429030 w 3559037"/>
              <a:gd name="connsiteY12" fmla="*/ 1200208 h 3485241"/>
              <a:gd name="connsiteX13" fmla="*/ 2934290 w 3559037"/>
              <a:gd name="connsiteY13" fmla="*/ 1360959 h 3485241"/>
              <a:gd name="connsiteX14" fmla="*/ 1794830 w 3559037"/>
              <a:gd name="connsiteY14" fmla="*/ 523875 h 3485241"/>
              <a:gd name="connsiteX15" fmla="*/ 1794830 w 3559037"/>
              <a:gd name="connsiteY15" fmla="*/ 0 h 3485241"/>
              <a:gd name="connsiteX16" fmla="*/ 33755 w 3559037"/>
              <a:gd name="connsiteY16" fmla="*/ 1742166 h 3485241"/>
              <a:gd name="connsiteX17" fmla="*/ 124630 w 3559037"/>
              <a:gd name="connsiteY17" fmla="*/ 1200205 h 3485241"/>
              <a:gd name="connsiteX18" fmla="*/ 608302 w 3559037"/>
              <a:gd name="connsiteY18" fmla="*/ 1395212 h 3485241"/>
              <a:gd name="connsiteX19" fmla="*/ 557630 w 3559037"/>
              <a:gd name="connsiteY19" fmla="*/ 1742166 h 3485241"/>
              <a:gd name="connsiteX20" fmla="*/ 1082265 w 3559037"/>
              <a:gd name="connsiteY20" fmla="*/ 2743501 h 3485241"/>
              <a:gd name="connsiteX21" fmla="*/ 774646 w 3559037"/>
              <a:gd name="connsiteY21" fmla="*/ 3166902 h 3485241"/>
              <a:gd name="connsiteX22" fmla="*/ 33755 w 3559037"/>
              <a:gd name="connsiteY22" fmla="*/ 1742166 h 3485241"/>
              <a:gd name="connsiteX0" fmla="*/ 2461583 w 3440155"/>
              <a:gd name="connsiteY0" fmla="*/ 2750838 h 3485241"/>
              <a:gd name="connsiteX1" fmla="*/ 2769202 w 3440155"/>
              <a:gd name="connsiteY1" fmla="*/ 3174240 h 3485241"/>
              <a:gd name="connsiteX2" fmla="*/ 1776830 w 3440155"/>
              <a:gd name="connsiteY2" fmla="*/ 3485241 h 3485241"/>
              <a:gd name="connsiteX3" fmla="*/ 803566 w 3440155"/>
              <a:gd name="connsiteY3" fmla="*/ 3188345 h 3485241"/>
              <a:gd name="connsiteX4" fmla="*/ 1112225 w 3440155"/>
              <a:gd name="connsiteY4" fmla="*/ 2763511 h 3485241"/>
              <a:gd name="connsiteX5" fmla="*/ 1776830 w 3440155"/>
              <a:gd name="connsiteY5" fmla="*/ 2961366 h 3485241"/>
              <a:gd name="connsiteX6" fmla="*/ 2461583 w 3440155"/>
              <a:gd name="connsiteY6" fmla="*/ 2750838 h 3485241"/>
              <a:gd name="connsiteX7" fmla="*/ 1794830 w 3440155"/>
              <a:gd name="connsiteY7" fmla="*/ 0 h 3485241"/>
              <a:gd name="connsiteX8" fmla="*/ 2996030 w 3440155"/>
              <a:gd name="connsiteY8" fmla="*/ 1742166 h 3485241"/>
              <a:gd name="connsiteX9" fmla="*/ 2945359 w 3440155"/>
              <a:gd name="connsiteY9" fmla="*/ 1395215 h 3485241"/>
              <a:gd name="connsiteX10" fmla="*/ 3440155 w 3440155"/>
              <a:gd name="connsiteY10" fmla="*/ 1234446 h 3485241"/>
              <a:gd name="connsiteX11" fmla="*/ 3429030 w 3440155"/>
              <a:gd name="connsiteY11" fmla="*/ 1200208 h 3485241"/>
              <a:gd name="connsiteX12" fmla="*/ 2934290 w 3440155"/>
              <a:gd name="connsiteY12" fmla="*/ 1360959 h 3485241"/>
              <a:gd name="connsiteX13" fmla="*/ 1794830 w 3440155"/>
              <a:gd name="connsiteY13" fmla="*/ 523875 h 3485241"/>
              <a:gd name="connsiteX14" fmla="*/ 1794830 w 3440155"/>
              <a:gd name="connsiteY14" fmla="*/ 0 h 3485241"/>
              <a:gd name="connsiteX15" fmla="*/ 33755 w 3440155"/>
              <a:gd name="connsiteY15" fmla="*/ 1742166 h 3485241"/>
              <a:gd name="connsiteX16" fmla="*/ 124630 w 3440155"/>
              <a:gd name="connsiteY16" fmla="*/ 1200205 h 3485241"/>
              <a:gd name="connsiteX17" fmla="*/ 608302 w 3440155"/>
              <a:gd name="connsiteY17" fmla="*/ 1395212 h 3485241"/>
              <a:gd name="connsiteX18" fmla="*/ 557630 w 3440155"/>
              <a:gd name="connsiteY18" fmla="*/ 1742166 h 3485241"/>
              <a:gd name="connsiteX19" fmla="*/ 1082265 w 3440155"/>
              <a:gd name="connsiteY19" fmla="*/ 2743501 h 3485241"/>
              <a:gd name="connsiteX20" fmla="*/ 774646 w 3440155"/>
              <a:gd name="connsiteY20" fmla="*/ 3166902 h 3485241"/>
              <a:gd name="connsiteX21" fmla="*/ 33755 w 3440155"/>
              <a:gd name="connsiteY21" fmla="*/ 1742166 h 3485241"/>
              <a:gd name="connsiteX0" fmla="*/ 2461583 w 3440155"/>
              <a:gd name="connsiteY0" fmla="*/ 2750838 h 3485241"/>
              <a:gd name="connsiteX1" fmla="*/ 2769202 w 3440155"/>
              <a:gd name="connsiteY1" fmla="*/ 3174240 h 3485241"/>
              <a:gd name="connsiteX2" fmla="*/ 1776830 w 3440155"/>
              <a:gd name="connsiteY2" fmla="*/ 3485241 h 3485241"/>
              <a:gd name="connsiteX3" fmla="*/ 803566 w 3440155"/>
              <a:gd name="connsiteY3" fmla="*/ 3188345 h 3485241"/>
              <a:gd name="connsiteX4" fmla="*/ 1112225 w 3440155"/>
              <a:gd name="connsiteY4" fmla="*/ 2763511 h 3485241"/>
              <a:gd name="connsiteX5" fmla="*/ 1776830 w 3440155"/>
              <a:gd name="connsiteY5" fmla="*/ 2961366 h 3485241"/>
              <a:gd name="connsiteX6" fmla="*/ 2461583 w 3440155"/>
              <a:gd name="connsiteY6" fmla="*/ 2750838 h 3485241"/>
              <a:gd name="connsiteX7" fmla="*/ 1794830 w 3440155"/>
              <a:gd name="connsiteY7" fmla="*/ 0 h 3485241"/>
              <a:gd name="connsiteX8" fmla="*/ 2945359 w 3440155"/>
              <a:gd name="connsiteY8" fmla="*/ 1395215 h 3485241"/>
              <a:gd name="connsiteX9" fmla="*/ 3440155 w 3440155"/>
              <a:gd name="connsiteY9" fmla="*/ 1234446 h 3485241"/>
              <a:gd name="connsiteX10" fmla="*/ 3429030 w 3440155"/>
              <a:gd name="connsiteY10" fmla="*/ 1200208 h 3485241"/>
              <a:gd name="connsiteX11" fmla="*/ 2934290 w 3440155"/>
              <a:gd name="connsiteY11" fmla="*/ 1360959 h 3485241"/>
              <a:gd name="connsiteX12" fmla="*/ 1794830 w 3440155"/>
              <a:gd name="connsiteY12" fmla="*/ 523875 h 3485241"/>
              <a:gd name="connsiteX13" fmla="*/ 1794830 w 3440155"/>
              <a:gd name="connsiteY13" fmla="*/ 0 h 3485241"/>
              <a:gd name="connsiteX14" fmla="*/ 33755 w 3440155"/>
              <a:gd name="connsiteY14" fmla="*/ 1742166 h 3485241"/>
              <a:gd name="connsiteX15" fmla="*/ 124630 w 3440155"/>
              <a:gd name="connsiteY15" fmla="*/ 1200205 h 3485241"/>
              <a:gd name="connsiteX16" fmla="*/ 608302 w 3440155"/>
              <a:gd name="connsiteY16" fmla="*/ 1395212 h 3485241"/>
              <a:gd name="connsiteX17" fmla="*/ 557630 w 3440155"/>
              <a:gd name="connsiteY17" fmla="*/ 1742166 h 3485241"/>
              <a:gd name="connsiteX18" fmla="*/ 1082265 w 3440155"/>
              <a:gd name="connsiteY18" fmla="*/ 2743501 h 3485241"/>
              <a:gd name="connsiteX19" fmla="*/ 774646 w 3440155"/>
              <a:gd name="connsiteY19" fmla="*/ 3166902 h 3485241"/>
              <a:gd name="connsiteX20" fmla="*/ 33755 w 3440155"/>
              <a:gd name="connsiteY20" fmla="*/ 1742166 h 3485241"/>
              <a:gd name="connsiteX0" fmla="*/ 2461583 w 3440155"/>
              <a:gd name="connsiteY0" fmla="*/ 2750838 h 3485241"/>
              <a:gd name="connsiteX1" fmla="*/ 2769202 w 3440155"/>
              <a:gd name="connsiteY1" fmla="*/ 3174240 h 3485241"/>
              <a:gd name="connsiteX2" fmla="*/ 1776830 w 3440155"/>
              <a:gd name="connsiteY2" fmla="*/ 3485241 h 3485241"/>
              <a:gd name="connsiteX3" fmla="*/ 803566 w 3440155"/>
              <a:gd name="connsiteY3" fmla="*/ 3188345 h 3485241"/>
              <a:gd name="connsiteX4" fmla="*/ 1112225 w 3440155"/>
              <a:gd name="connsiteY4" fmla="*/ 2763511 h 3485241"/>
              <a:gd name="connsiteX5" fmla="*/ 1776830 w 3440155"/>
              <a:gd name="connsiteY5" fmla="*/ 2961366 h 3485241"/>
              <a:gd name="connsiteX6" fmla="*/ 2461583 w 3440155"/>
              <a:gd name="connsiteY6" fmla="*/ 2750838 h 3485241"/>
              <a:gd name="connsiteX7" fmla="*/ 1794830 w 3440155"/>
              <a:gd name="connsiteY7" fmla="*/ 0 h 3485241"/>
              <a:gd name="connsiteX8" fmla="*/ 2945359 w 3440155"/>
              <a:gd name="connsiteY8" fmla="*/ 1395215 h 3485241"/>
              <a:gd name="connsiteX9" fmla="*/ 3440155 w 3440155"/>
              <a:gd name="connsiteY9" fmla="*/ 1234446 h 3485241"/>
              <a:gd name="connsiteX10" fmla="*/ 3429030 w 3440155"/>
              <a:gd name="connsiteY10" fmla="*/ 1200208 h 3485241"/>
              <a:gd name="connsiteX11" fmla="*/ 1794830 w 3440155"/>
              <a:gd name="connsiteY11" fmla="*/ 523875 h 3485241"/>
              <a:gd name="connsiteX12" fmla="*/ 1794830 w 3440155"/>
              <a:gd name="connsiteY12" fmla="*/ 0 h 3485241"/>
              <a:gd name="connsiteX13" fmla="*/ 33755 w 3440155"/>
              <a:gd name="connsiteY13" fmla="*/ 1742166 h 3485241"/>
              <a:gd name="connsiteX14" fmla="*/ 124630 w 3440155"/>
              <a:gd name="connsiteY14" fmla="*/ 1200205 h 3485241"/>
              <a:gd name="connsiteX15" fmla="*/ 608302 w 3440155"/>
              <a:gd name="connsiteY15" fmla="*/ 1395212 h 3485241"/>
              <a:gd name="connsiteX16" fmla="*/ 557630 w 3440155"/>
              <a:gd name="connsiteY16" fmla="*/ 1742166 h 3485241"/>
              <a:gd name="connsiteX17" fmla="*/ 1082265 w 3440155"/>
              <a:gd name="connsiteY17" fmla="*/ 2743501 h 3485241"/>
              <a:gd name="connsiteX18" fmla="*/ 774646 w 3440155"/>
              <a:gd name="connsiteY18" fmla="*/ 3166902 h 3485241"/>
              <a:gd name="connsiteX19" fmla="*/ 33755 w 3440155"/>
              <a:gd name="connsiteY19" fmla="*/ 1742166 h 3485241"/>
              <a:gd name="connsiteX0" fmla="*/ 2461583 w 3440155"/>
              <a:gd name="connsiteY0" fmla="*/ 2750838 h 3485241"/>
              <a:gd name="connsiteX1" fmla="*/ 2769202 w 3440155"/>
              <a:gd name="connsiteY1" fmla="*/ 3174240 h 3485241"/>
              <a:gd name="connsiteX2" fmla="*/ 1776830 w 3440155"/>
              <a:gd name="connsiteY2" fmla="*/ 3485241 h 3485241"/>
              <a:gd name="connsiteX3" fmla="*/ 803566 w 3440155"/>
              <a:gd name="connsiteY3" fmla="*/ 3188345 h 3485241"/>
              <a:gd name="connsiteX4" fmla="*/ 1112225 w 3440155"/>
              <a:gd name="connsiteY4" fmla="*/ 2763511 h 3485241"/>
              <a:gd name="connsiteX5" fmla="*/ 1776830 w 3440155"/>
              <a:gd name="connsiteY5" fmla="*/ 2961366 h 3485241"/>
              <a:gd name="connsiteX6" fmla="*/ 2461583 w 3440155"/>
              <a:gd name="connsiteY6" fmla="*/ 2750838 h 3485241"/>
              <a:gd name="connsiteX7" fmla="*/ 1794830 w 3440155"/>
              <a:gd name="connsiteY7" fmla="*/ 0 h 3485241"/>
              <a:gd name="connsiteX8" fmla="*/ 2945359 w 3440155"/>
              <a:gd name="connsiteY8" fmla="*/ 1395215 h 3485241"/>
              <a:gd name="connsiteX9" fmla="*/ 3440155 w 3440155"/>
              <a:gd name="connsiteY9" fmla="*/ 1234446 h 3485241"/>
              <a:gd name="connsiteX10" fmla="*/ 1794830 w 3440155"/>
              <a:gd name="connsiteY10" fmla="*/ 523875 h 3485241"/>
              <a:gd name="connsiteX11" fmla="*/ 1794830 w 3440155"/>
              <a:gd name="connsiteY11" fmla="*/ 0 h 3485241"/>
              <a:gd name="connsiteX12" fmla="*/ 33755 w 3440155"/>
              <a:gd name="connsiteY12" fmla="*/ 1742166 h 3485241"/>
              <a:gd name="connsiteX13" fmla="*/ 124630 w 3440155"/>
              <a:gd name="connsiteY13" fmla="*/ 1200205 h 3485241"/>
              <a:gd name="connsiteX14" fmla="*/ 608302 w 3440155"/>
              <a:gd name="connsiteY14" fmla="*/ 1395212 h 3485241"/>
              <a:gd name="connsiteX15" fmla="*/ 557630 w 3440155"/>
              <a:gd name="connsiteY15" fmla="*/ 1742166 h 3485241"/>
              <a:gd name="connsiteX16" fmla="*/ 1082265 w 3440155"/>
              <a:gd name="connsiteY16" fmla="*/ 2743501 h 3485241"/>
              <a:gd name="connsiteX17" fmla="*/ 774646 w 3440155"/>
              <a:gd name="connsiteY17" fmla="*/ 3166902 h 3485241"/>
              <a:gd name="connsiteX18" fmla="*/ 33755 w 3440155"/>
              <a:gd name="connsiteY18" fmla="*/ 1742166 h 3485241"/>
              <a:gd name="connsiteX0" fmla="*/ 2461583 w 3440155"/>
              <a:gd name="connsiteY0" fmla="*/ 2750838 h 3485241"/>
              <a:gd name="connsiteX1" fmla="*/ 2769202 w 3440155"/>
              <a:gd name="connsiteY1" fmla="*/ 3174240 h 3485241"/>
              <a:gd name="connsiteX2" fmla="*/ 1776830 w 3440155"/>
              <a:gd name="connsiteY2" fmla="*/ 3485241 h 3485241"/>
              <a:gd name="connsiteX3" fmla="*/ 803566 w 3440155"/>
              <a:gd name="connsiteY3" fmla="*/ 3188345 h 3485241"/>
              <a:gd name="connsiteX4" fmla="*/ 1112225 w 3440155"/>
              <a:gd name="connsiteY4" fmla="*/ 2763511 h 3485241"/>
              <a:gd name="connsiteX5" fmla="*/ 1776830 w 3440155"/>
              <a:gd name="connsiteY5" fmla="*/ 2961366 h 3485241"/>
              <a:gd name="connsiteX6" fmla="*/ 2461583 w 3440155"/>
              <a:gd name="connsiteY6" fmla="*/ 2750838 h 3485241"/>
              <a:gd name="connsiteX7" fmla="*/ 1794830 w 3440155"/>
              <a:gd name="connsiteY7" fmla="*/ 0 h 3485241"/>
              <a:gd name="connsiteX8" fmla="*/ 3440155 w 3440155"/>
              <a:gd name="connsiteY8" fmla="*/ 1234446 h 3485241"/>
              <a:gd name="connsiteX9" fmla="*/ 1794830 w 3440155"/>
              <a:gd name="connsiteY9" fmla="*/ 523875 h 3485241"/>
              <a:gd name="connsiteX10" fmla="*/ 1794830 w 3440155"/>
              <a:gd name="connsiteY10" fmla="*/ 0 h 3485241"/>
              <a:gd name="connsiteX11" fmla="*/ 33755 w 3440155"/>
              <a:gd name="connsiteY11" fmla="*/ 1742166 h 3485241"/>
              <a:gd name="connsiteX12" fmla="*/ 124630 w 3440155"/>
              <a:gd name="connsiteY12" fmla="*/ 1200205 h 3485241"/>
              <a:gd name="connsiteX13" fmla="*/ 608302 w 3440155"/>
              <a:gd name="connsiteY13" fmla="*/ 1395212 h 3485241"/>
              <a:gd name="connsiteX14" fmla="*/ 557630 w 3440155"/>
              <a:gd name="connsiteY14" fmla="*/ 1742166 h 3485241"/>
              <a:gd name="connsiteX15" fmla="*/ 1082265 w 3440155"/>
              <a:gd name="connsiteY15" fmla="*/ 2743501 h 3485241"/>
              <a:gd name="connsiteX16" fmla="*/ 774646 w 3440155"/>
              <a:gd name="connsiteY16" fmla="*/ 3166902 h 3485241"/>
              <a:gd name="connsiteX17" fmla="*/ 33755 w 3440155"/>
              <a:gd name="connsiteY17" fmla="*/ 1742166 h 3485241"/>
              <a:gd name="connsiteX0" fmla="*/ 2461583 w 2769202"/>
              <a:gd name="connsiteY0" fmla="*/ 2750838 h 3485241"/>
              <a:gd name="connsiteX1" fmla="*/ 2769202 w 2769202"/>
              <a:gd name="connsiteY1" fmla="*/ 3174240 h 3485241"/>
              <a:gd name="connsiteX2" fmla="*/ 1776830 w 2769202"/>
              <a:gd name="connsiteY2" fmla="*/ 3485241 h 3485241"/>
              <a:gd name="connsiteX3" fmla="*/ 803566 w 2769202"/>
              <a:gd name="connsiteY3" fmla="*/ 3188345 h 3485241"/>
              <a:gd name="connsiteX4" fmla="*/ 1112225 w 2769202"/>
              <a:gd name="connsiteY4" fmla="*/ 2763511 h 3485241"/>
              <a:gd name="connsiteX5" fmla="*/ 1776830 w 2769202"/>
              <a:gd name="connsiteY5" fmla="*/ 2961366 h 3485241"/>
              <a:gd name="connsiteX6" fmla="*/ 2461583 w 2769202"/>
              <a:gd name="connsiteY6" fmla="*/ 2750838 h 3485241"/>
              <a:gd name="connsiteX7" fmla="*/ 1794830 w 2769202"/>
              <a:gd name="connsiteY7" fmla="*/ 0 h 3485241"/>
              <a:gd name="connsiteX8" fmla="*/ 1794830 w 2769202"/>
              <a:gd name="connsiteY8" fmla="*/ 523875 h 3485241"/>
              <a:gd name="connsiteX9" fmla="*/ 1794830 w 2769202"/>
              <a:gd name="connsiteY9" fmla="*/ 0 h 3485241"/>
              <a:gd name="connsiteX10" fmla="*/ 33755 w 2769202"/>
              <a:gd name="connsiteY10" fmla="*/ 1742166 h 3485241"/>
              <a:gd name="connsiteX11" fmla="*/ 124630 w 2769202"/>
              <a:gd name="connsiteY11" fmla="*/ 1200205 h 3485241"/>
              <a:gd name="connsiteX12" fmla="*/ 608302 w 2769202"/>
              <a:gd name="connsiteY12" fmla="*/ 1395212 h 3485241"/>
              <a:gd name="connsiteX13" fmla="*/ 557630 w 2769202"/>
              <a:gd name="connsiteY13" fmla="*/ 1742166 h 3485241"/>
              <a:gd name="connsiteX14" fmla="*/ 1082265 w 2769202"/>
              <a:gd name="connsiteY14" fmla="*/ 2743501 h 3485241"/>
              <a:gd name="connsiteX15" fmla="*/ 774646 w 2769202"/>
              <a:gd name="connsiteY15" fmla="*/ 3166902 h 3485241"/>
              <a:gd name="connsiteX16" fmla="*/ 33755 w 2769202"/>
              <a:gd name="connsiteY16" fmla="*/ 1742166 h 3485241"/>
              <a:gd name="connsiteX0" fmla="*/ 2461583 w 2769202"/>
              <a:gd name="connsiteY0" fmla="*/ 1550633 h 2285036"/>
              <a:gd name="connsiteX1" fmla="*/ 2769202 w 2769202"/>
              <a:gd name="connsiteY1" fmla="*/ 1974035 h 2285036"/>
              <a:gd name="connsiteX2" fmla="*/ 1776830 w 2769202"/>
              <a:gd name="connsiteY2" fmla="*/ 2285036 h 2285036"/>
              <a:gd name="connsiteX3" fmla="*/ 803566 w 2769202"/>
              <a:gd name="connsiteY3" fmla="*/ 1988140 h 2285036"/>
              <a:gd name="connsiteX4" fmla="*/ 1112225 w 2769202"/>
              <a:gd name="connsiteY4" fmla="*/ 1563306 h 2285036"/>
              <a:gd name="connsiteX5" fmla="*/ 1776830 w 2769202"/>
              <a:gd name="connsiteY5" fmla="*/ 1761161 h 2285036"/>
              <a:gd name="connsiteX6" fmla="*/ 2461583 w 2769202"/>
              <a:gd name="connsiteY6" fmla="*/ 1550633 h 2285036"/>
              <a:gd name="connsiteX7" fmla="*/ 33755 w 2769202"/>
              <a:gd name="connsiteY7" fmla="*/ 541961 h 2285036"/>
              <a:gd name="connsiteX8" fmla="*/ 124630 w 2769202"/>
              <a:gd name="connsiteY8" fmla="*/ 0 h 2285036"/>
              <a:gd name="connsiteX9" fmla="*/ 608302 w 2769202"/>
              <a:gd name="connsiteY9" fmla="*/ 195007 h 2285036"/>
              <a:gd name="connsiteX10" fmla="*/ 557630 w 2769202"/>
              <a:gd name="connsiteY10" fmla="*/ 541961 h 2285036"/>
              <a:gd name="connsiteX11" fmla="*/ 1082265 w 2769202"/>
              <a:gd name="connsiteY11" fmla="*/ 1543296 h 2285036"/>
              <a:gd name="connsiteX12" fmla="*/ 774646 w 2769202"/>
              <a:gd name="connsiteY12" fmla="*/ 1966697 h 2285036"/>
              <a:gd name="connsiteX13" fmla="*/ 33755 w 2769202"/>
              <a:gd name="connsiteY13" fmla="*/ 541961 h 2285036"/>
              <a:gd name="connsiteX0" fmla="*/ 2336953 w 2644572"/>
              <a:gd name="connsiteY0" fmla="*/ 1550633 h 2285036"/>
              <a:gd name="connsiteX1" fmla="*/ 2644572 w 2644572"/>
              <a:gd name="connsiteY1" fmla="*/ 1974035 h 2285036"/>
              <a:gd name="connsiteX2" fmla="*/ 1652200 w 2644572"/>
              <a:gd name="connsiteY2" fmla="*/ 2285036 h 2285036"/>
              <a:gd name="connsiteX3" fmla="*/ 678936 w 2644572"/>
              <a:gd name="connsiteY3" fmla="*/ 1988140 h 2285036"/>
              <a:gd name="connsiteX4" fmla="*/ 987595 w 2644572"/>
              <a:gd name="connsiteY4" fmla="*/ 1563306 h 2285036"/>
              <a:gd name="connsiteX5" fmla="*/ 1652200 w 2644572"/>
              <a:gd name="connsiteY5" fmla="*/ 1761161 h 2285036"/>
              <a:gd name="connsiteX6" fmla="*/ 2336953 w 2644572"/>
              <a:gd name="connsiteY6" fmla="*/ 1550633 h 2285036"/>
              <a:gd name="connsiteX7" fmla="*/ 650016 w 2644572"/>
              <a:gd name="connsiteY7" fmla="*/ 1966697 h 2285036"/>
              <a:gd name="connsiteX8" fmla="*/ 0 w 2644572"/>
              <a:gd name="connsiteY8" fmla="*/ 0 h 2285036"/>
              <a:gd name="connsiteX9" fmla="*/ 483672 w 2644572"/>
              <a:gd name="connsiteY9" fmla="*/ 195007 h 2285036"/>
              <a:gd name="connsiteX10" fmla="*/ 433000 w 2644572"/>
              <a:gd name="connsiteY10" fmla="*/ 541961 h 2285036"/>
              <a:gd name="connsiteX11" fmla="*/ 957635 w 2644572"/>
              <a:gd name="connsiteY11" fmla="*/ 1543296 h 2285036"/>
              <a:gd name="connsiteX12" fmla="*/ 650016 w 2644572"/>
              <a:gd name="connsiteY12" fmla="*/ 1966697 h 2285036"/>
              <a:gd name="connsiteX0" fmla="*/ 1903953 w 2211572"/>
              <a:gd name="connsiteY0" fmla="*/ 1355626 h 2090029"/>
              <a:gd name="connsiteX1" fmla="*/ 2211572 w 2211572"/>
              <a:gd name="connsiteY1" fmla="*/ 1779028 h 2090029"/>
              <a:gd name="connsiteX2" fmla="*/ 1219200 w 2211572"/>
              <a:gd name="connsiteY2" fmla="*/ 2090029 h 2090029"/>
              <a:gd name="connsiteX3" fmla="*/ 245936 w 2211572"/>
              <a:gd name="connsiteY3" fmla="*/ 1793133 h 2090029"/>
              <a:gd name="connsiteX4" fmla="*/ 554595 w 2211572"/>
              <a:gd name="connsiteY4" fmla="*/ 1368299 h 2090029"/>
              <a:gd name="connsiteX5" fmla="*/ 1219200 w 2211572"/>
              <a:gd name="connsiteY5" fmla="*/ 1566154 h 2090029"/>
              <a:gd name="connsiteX6" fmla="*/ 1903953 w 2211572"/>
              <a:gd name="connsiteY6" fmla="*/ 1355626 h 2090029"/>
              <a:gd name="connsiteX7" fmla="*/ 217016 w 2211572"/>
              <a:gd name="connsiteY7" fmla="*/ 1771690 h 2090029"/>
              <a:gd name="connsiteX8" fmla="*/ 50672 w 2211572"/>
              <a:gd name="connsiteY8" fmla="*/ 0 h 2090029"/>
              <a:gd name="connsiteX9" fmla="*/ 0 w 2211572"/>
              <a:gd name="connsiteY9" fmla="*/ 346954 h 2090029"/>
              <a:gd name="connsiteX10" fmla="*/ 524635 w 2211572"/>
              <a:gd name="connsiteY10" fmla="*/ 1348289 h 2090029"/>
              <a:gd name="connsiteX11" fmla="*/ 217016 w 2211572"/>
              <a:gd name="connsiteY11" fmla="*/ 1771690 h 2090029"/>
              <a:gd name="connsiteX0" fmla="*/ 1912945 w 2220564"/>
              <a:gd name="connsiteY0" fmla="*/ 1012811 h 1747214"/>
              <a:gd name="connsiteX1" fmla="*/ 2220564 w 2220564"/>
              <a:gd name="connsiteY1" fmla="*/ 1436213 h 1747214"/>
              <a:gd name="connsiteX2" fmla="*/ 1228192 w 2220564"/>
              <a:gd name="connsiteY2" fmla="*/ 1747214 h 1747214"/>
              <a:gd name="connsiteX3" fmla="*/ 254928 w 2220564"/>
              <a:gd name="connsiteY3" fmla="*/ 1450318 h 1747214"/>
              <a:gd name="connsiteX4" fmla="*/ 563587 w 2220564"/>
              <a:gd name="connsiteY4" fmla="*/ 1025484 h 1747214"/>
              <a:gd name="connsiteX5" fmla="*/ 1228192 w 2220564"/>
              <a:gd name="connsiteY5" fmla="*/ 1223339 h 1747214"/>
              <a:gd name="connsiteX6" fmla="*/ 1912945 w 2220564"/>
              <a:gd name="connsiteY6" fmla="*/ 1012811 h 1747214"/>
              <a:gd name="connsiteX7" fmla="*/ 226008 w 2220564"/>
              <a:gd name="connsiteY7" fmla="*/ 1428875 h 1747214"/>
              <a:gd name="connsiteX8" fmla="*/ 8992 w 2220564"/>
              <a:gd name="connsiteY8" fmla="*/ 4139 h 1747214"/>
              <a:gd name="connsiteX9" fmla="*/ 533627 w 2220564"/>
              <a:gd name="connsiteY9" fmla="*/ 1005474 h 1747214"/>
              <a:gd name="connsiteX10" fmla="*/ 226008 w 2220564"/>
              <a:gd name="connsiteY10" fmla="*/ 1428875 h 1747214"/>
              <a:gd name="connsiteX0" fmla="*/ 1686937 w 1994556"/>
              <a:gd name="connsiteY0" fmla="*/ 7337 h 741740"/>
              <a:gd name="connsiteX1" fmla="*/ 1994556 w 1994556"/>
              <a:gd name="connsiteY1" fmla="*/ 430739 h 741740"/>
              <a:gd name="connsiteX2" fmla="*/ 1002184 w 1994556"/>
              <a:gd name="connsiteY2" fmla="*/ 741740 h 741740"/>
              <a:gd name="connsiteX3" fmla="*/ 28920 w 1994556"/>
              <a:gd name="connsiteY3" fmla="*/ 444844 h 741740"/>
              <a:gd name="connsiteX4" fmla="*/ 337579 w 1994556"/>
              <a:gd name="connsiteY4" fmla="*/ 20010 h 741740"/>
              <a:gd name="connsiteX5" fmla="*/ 1002184 w 1994556"/>
              <a:gd name="connsiteY5" fmla="*/ 217865 h 741740"/>
              <a:gd name="connsiteX6" fmla="*/ 1686937 w 1994556"/>
              <a:gd name="connsiteY6" fmla="*/ 7337 h 741740"/>
              <a:gd name="connsiteX7" fmla="*/ 0 w 1994556"/>
              <a:gd name="connsiteY7" fmla="*/ 423401 h 741740"/>
              <a:gd name="connsiteX8" fmla="*/ 307619 w 1994556"/>
              <a:gd name="connsiteY8" fmla="*/ 0 h 741740"/>
              <a:gd name="connsiteX9" fmla="*/ 0 w 1994556"/>
              <a:gd name="connsiteY9" fmla="*/ 423401 h 741740"/>
              <a:gd name="connsiteX0" fmla="*/ 1658017 w 1965636"/>
              <a:gd name="connsiteY0" fmla="*/ 0 h 734403"/>
              <a:gd name="connsiteX1" fmla="*/ 1965636 w 1965636"/>
              <a:gd name="connsiteY1" fmla="*/ 423402 h 734403"/>
              <a:gd name="connsiteX2" fmla="*/ 973264 w 1965636"/>
              <a:gd name="connsiteY2" fmla="*/ 734403 h 734403"/>
              <a:gd name="connsiteX3" fmla="*/ 0 w 1965636"/>
              <a:gd name="connsiteY3" fmla="*/ 437507 h 734403"/>
              <a:gd name="connsiteX4" fmla="*/ 308659 w 1965636"/>
              <a:gd name="connsiteY4" fmla="*/ 12673 h 734403"/>
              <a:gd name="connsiteX5" fmla="*/ 973264 w 1965636"/>
              <a:gd name="connsiteY5" fmla="*/ 210528 h 734403"/>
              <a:gd name="connsiteX6" fmla="*/ 1658017 w 1965636"/>
              <a:gd name="connsiteY6" fmla="*/ 0 h 73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36" h="734403">
                <a:moveTo>
                  <a:pt x="1658017" y="0"/>
                </a:moveTo>
                <a:lnTo>
                  <a:pt x="1965636" y="423402"/>
                </a:lnTo>
                <a:cubicBezTo>
                  <a:pt x="1684423" y="619764"/>
                  <a:pt x="1342231" y="734403"/>
                  <a:pt x="973264" y="734403"/>
                </a:cubicBezTo>
                <a:cubicBezTo>
                  <a:pt x="612808" y="734403"/>
                  <a:pt x="277907" y="624992"/>
                  <a:pt x="0" y="437507"/>
                </a:cubicBezTo>
                <a:lnTo>
                  <a:pt x="308659" y="12673"/>
                </a:lnTo>
                <a:cubicBezTo>
                  <a:pt x="499482" y="138053"/>
                  <a:pt x="727909" y="210528"/>
                  <a:pt x="973264" y="210528"/>
                </a:cubicBezTo>
                <a:cubicBezTo>
                  <a:pt x="1227149" y="210528"/>
                  <a:pt x="1462909" y="132926"/>
                  <a:pt x="1658017" y="0"/>
                </a:cubicBezTo>
                <a:close/>
              </a:path>
            </a:pathLst>
          </a:custGeom>
          <a:solidFill>
            <a:srgbClr val="9BBB59"/>
          </a:solidFill>
          <a:ln w="9525" cap="flat" cmpd="sng" algn="ctr">
            <a:solidFill>
              <a:schemeClr val="accent3">
                <a:lumMod val="75000"/>
              </a:schemeClr>
            </a:solidFill>
            <a:prstDash val="solid"/>
            <a:round/>
            <a:headEnd type="none" w="med" len="med"/>
            <a:tailEnd type="none" w="med" len="med"/>
          </a:ln>
          <a:effectLst/>
        </p:spPr>
        <p:txBody>
          <a:bodyPr rot="0" spcFirstLastPara="0" vertOverflow="overflow" horzOverflow="overflow" vert="horz" wrap="none" lIns="78938" tIns="41048" rIns="78938" bIns="41048" numCol="1" spcCol="0" rtlCol="0" fromWordArt="0" anchor="ctr" anchorCtr="0" forceAA="0" compatLnSpc="1">
            <a:prstTxWarp prst="textNoShape">
              <a:avLst/>
            </a:prstTxWarp>
            <a:noAutofit/>
          </a:bodyPr>
          <a:lstStyle/>
          <a:p>
            <a:pPr algn="ctr" defTabSz="802000"/>
            <a:endParaRPr lang="en-US" sz="1228" dirty="0">
              <a:solidFill>
                <a:srgbClr val="000000"/>
              </a:solidFill>
              <a:latin typeface="Arial" panose="020B0604020202020204" pitchFamily="34" charset="0"/>
              <a:cs typeface="Arial" panose="020B0604020202020204" pitchFamily="34" charset="0"/>
            </a:endParaRPr>
          </a:p>
        </p:txBody>
      </p:sp>
      <p:sp>
        <p:nvSpPr>
          <p:cNvPr id="57" name="Textfeld 33">
            <a:extLst>
              <a:ext uri="{FF2B5EF4-FFF2-40B4-BE49-F238E27FC236}">
                <a16:creationId xmlns:a16="http://schemas.microsoft.com/office/drawing/2014/main" id="{7625ACD0-657E-4F0B-B25F-083D0A516254}"/>
              </a:ext>
            </a:extLst>
          </p:cNvPr>
          <p:cNvSpPr txBox="1"/>
          <p:nvPr/>
        </p:nvSpPr>
        <p:spPr bwMode="gray">
          <a:xfrm rot="20948701">
            <a:off x="4195454" y="3320531"/>
            <a:ext cx="2361185" cy="2361893"/>
          </a:xfrm>
          <a:prstGeom prst="rect">
            <a:avLst/>
          </a:prstGeom>
        </p:spPr>
        <p:txBody>
          <a:bodyPr spcFirstLastPara="1" vert="horz" wrap="none" lIns="0" tIns="0" rIns="0" bIns="0" numCol="1" rtlCol="0">
            <a:prstTxWarp prst="textArchDown">
              <a:avLst/>
            </a:prstTxWarp>
            <a:noAutofit/>
          </a:bodyPr>
          <a:lstStyle/>
          <a:p>
            <a:pPr algn="ctr" defTabSz="802000"/>
            <a:r>
              <a:rPr lang="en-US" sz="1228" b="1" noProof="1">
                <a:solidFill>
                  <a:srgbClr val="FFC000">
                    <a:lumMod val="50000"/>
                  </a:srgbClr>
                </a:solidFill>
                <a:latin typeface="Arial" panose="020B0604020202020204" pitchFamily="34" charset="0"/>
                <a:cs typeface="Arial" panose="020B0604020202020204" pitchFamily="34" charset="0"/>
              </a:rPr>
              <a:t>Asset registration   </a:t>
            </a:r>
          </a:p>
        </p:txBody>
      </p:sp>
      <p:grpSp>
        <p:nvGrpSpPr>
          <p:cNvPr id="58" name="Group 57">
            <a:extLst>
              <a:ext uri="{FF2B5EF4-FFF2-40B4-BE49-F238E27FC236}">
                <a16:creationId xmlns:a16="http://schemas.microsoft.com/office/drawing/2014/main" id="{7231FCE8-78AF-49CC-98B8-8F25D930881D}"/>
              </a:ext>
            </a:extLst>
          </p:cNvPr>
          <p:cNvGrpSpPr/>
          <p:nvPr/>
        </p:nvGrpSpPr>
        <p:grpSpPr>
          <a:xfrm flipH="1" flipV="1">
            <a:off x="5477623" y="5802534"/>
            <a:ext cx="5077205" cy="764318"/>
            <a:chOff x="334962" y="2296502"/>
            <a:chExt cx="4617177" cy="372928"/>
          </a:xfrm>
          <a:solidFill>
            <a:schemeClr val="accent4">
              <a:lumMod val="75000"/>
            </a:schemeClr>
          </a:solidFill>
        </p:grpSpPr>
        <p:sp>
          <p:nvSpPr>
            <p:cNvPr id="59" name="Rectangle 58">
              <a:extLst>
                <a:ext uri="{FF2B5EF4-FFF2-40B4-BE49-F238E27FC236}">
                  <a16:creationId xmlns:a16="http://schemas.microsoft.com/office/drawing/2014/main" id="{7A99E71B-06CC-4213-84D5-CEA808B225FD}"/>
                </a:ext>
              </a:extLst>
            </p:cNvPr>
            <p:cNvSpPr/>
            <p:nvPr/>
          </p:nvSpPr>
          <p:spPr>
            <a:xfrm>
              <a:off x="334963" y="2306350"/>
              <a:ext cx="415131" cy="35034"/>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60" name="Straight Connector 59">
              <a:extLst>
                <a:ext uri="{FF2B5EF4-FFF2-40B4-BE49-F238E27FC236}">
                  <a16:creationId xmlns:a16="http://schemas.microsoft.com/office/drawing/2014/main" id="{F2C2E0ED-A2F0-4152-90E3-613C230FFDB3}"/>
                </a:ext>
              </a:extLst>
            </p:cNvPr>
            <p:cNvCxnSpPr>
              <a:cxnSpLocks/>
            </p:cNvCxnSpPr>
            <p:nvPr/>
          </p:nvCxnSpPr>
          <p:spPr>
            <a:xfrm flipV="1">
              <a:off x="334962" y="2296502"/>
              <a:ext cx="4139583" cy="9848"/>
            </a:xfrm>
            <a:prstGeom prst="line">
              <a:avLst/>
            </a:prstGeom>
            <a:grpFill/>
            <a:ln>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BD6461C-9994-4FB3-AD11-9E1892E6B1B2}"/>
                </a:ext>
              </a:extLst>
            </p:cNvPr>
            <p:cNvCxnSpPr>
              <a:cxnSpLocks/>
            </p:cNvCxnSpPr>
            <p:nvPr/>
          </p:nvCxnSpPr>
          <p:spPr>
            <a:xfrm>
              <a:off x="4479845" y="2301426"/>
              <a:ext cx="472294" cy="368004"/>
            </a:xfrm>
            <a:prstGeom prst="line">
              <a:avLst/>
            </a:prstGeom>
            <a:grpFill/>
            <a:ln>
              <a:solidFill>
                <a:schemeClr val="accent4">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3" name="Textfeld 34">
            <a:extLst>
              <a:ext uri="{FF2B5EF4-FFF2-40B4-BE49-F238E27FC236}">
                <a16:creationId xmlns:a16="http://schemas.microsoft.com/office/drawing/2014/main" id="{4EAA8522-433D-4B3B-A7BD-544BB08DC674}"/>
              </a:ext>
            </a:extLst>
          </p:cNvPr>
          <p:cNvSpPr txBox="1"/>
          <p:nvPr/>
        </p:nvSpPr>
        <p:spPr bwMode="gray">
          <a:xfrm rot="3522397">
            <a:off x="4186653" y="3248663"/>
            <a:ext cx="2361893" cy="2462963"/>
          </a:xfrm>
          <a:prstGeom prst="rect">
            <a:avLst/>
          </a:prstGeom>
        </p:spPr>
        <p:txBody>
          <a:bodyPr spcFirstLastPara="1" vert="horz" wrap="none" lIns="0" tIns="0" rIns="0" bIns="0" numCol="1" rtlCol="0">
            <a:prstTxWarp prst="textArchDown">
              <a:avLst/>
            </a:prstTxWarp>
            <a:noAutofit/>
          </a:bodyPr>
          <a:lstStyle/>
          <a:p>
            <a:pPr algn="ctr" defTabSz="802000"/>
            <a:r>
              <a:rPr lang="en-US" sz="1228" b="1" noProof="1">
                <a:solidFill>
                  <a:srgbClr val="FFC000">
                    <a:lumMod val="50000"/>
                  </a:srgbClr>
                </a:solidFill>
                <a:latin typeface="Arial" panose="020B0604020202020204" pitchFamily="34" charset="0"/>
                <a:cs typeface="Arial" panose="020B0604020202020204" pitchFamily="34" charset="0"/>
              </a:rPr>
              <a:t>Data Visibility        </a:t>
            </a:r>
          </a:p>
        </p:txBody>
      </p:sp>
      <p:sp>
        <p:nvSpPr>
          <p:cNvPr id="68" name="Ellipse 5">
            <a:extLst>
              <a:ext uri="{FF2B5EF4-FFF2-40B4-BE49-F238E27FC236}">
                <a16:creationId xmlns:a16="http://schemas.microsoft.com/office/drawing/2014/main" id="{47240B38-7FE3-4CC1-841A-D348332F90B2}"/>
              </a:ext>
            </a:extLst>
          </p:cNvPr>
          <p:cNvSpPr/>
          <p:nvPr/>
        </p:nvSpPr>
        <p:spPr bwMode="gray">
          <a:xfrm rot="4054981">
            <a:off x="4211089" y="2819426"/>
            <a:ext cx="862294" cy="1617898"/>
          </a:xfrm>
          <a:custGeom>
            <a:avLst/>
            <a:gdLst>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2962275 w 3486150"/>
              <a:gd name="connsiteY11" fmla="*/ 1742166 h 3485241"/>
              <a:gd name="connsiteX12" fmla="*/ 2911604 w 3486150"/>
              <a:gd name="connsiteY12" fmla="*/ 1395215 h 3485241"/>
              <a:gd name="connsiteX13" fmla="*/ 3406400 w 3486150"/>
              <a:gd name="connsiteY13" fmla="*/ 1234446 h 3485241"/>
              <a:gd name="connsiteX14" fmla="*/ 3395275 w 3486150"/>
              <a:gd name="connsiteY14" fmla="*/ 1200208 h 3485241"/>
              <a:gd name="connsiteX15" fmla="*/ 1761075 w 3486150"/>
              <a:gd name="connsiteY15" fmla="*/ 523875 h 3485241"/>
              <a:gd name="connsiteX16" fmla="*/ 1761075 w 3486150"/>
              <a:gd name="connsiteY16" fmla="*/ 0 h 3485241"/>
              <a:gd name="connsiteX17" fmla="*/ 1725075 w 3486150"/>
              <a:gd name="connsiteY17" fmla="*/ 0 h 3485241"/>
              <a:gd name="connsiteX18" fmla="*/ 1725075 w 3486150"/>
              <a:gd name="connsiteY18" fmla="*/ 523875 h 3485241"/>
              <a:gd name="connsiteX19" fmla="*/ 585616 w 3486150"/>
              <a:gd name="connsiteY19" fmla="*/ 1360957 h 3485241"/>
              <a:gd name="connsiteX20" fmla="*/ 90875 w 3486150"/>
              <a:gd name="connsiteY20" fmla="*/ 1200205 h 3485241"/>
              <a:gd name="connsiteX21" fmla="*/ 79751 w 3486150"/>
              <a:gd name="connsiteY21" fmla="*/ 1234443 h 3485241"/>
              <a:gd name="connsiteX22" fmla="*/ 574547 w 3486150"/>
              <a:gd name="connsiteY22" fmla="*/ 1395212 h 3485241"/>
              <a:gd name="connsiteX23" fmla="*/ 523875 w 3486150"/>
              <a:gd name="connsiteY23" fmla="*/ 1742166 h 3485241"/>
              <a:gd name="connsiteX24" fmla="*/ 1048510 w 3486150"/>
              <a:gd name="connsiteY24" fmla="*/ 2743501 h 3485241"/>
              <a:gd name="connsiteX25" fmla="*/ 740891 w 3486150"/>
              <a:gd name="connsiteY25" fmla="*/ 3166902 h 3485241"/>
              <a:gd name="connsiteX26" fmla="*/ 0 w 3486150"/>
              <a:gd name="connsiteY26" fmla="*/ 1742166 h 3485241"/>
              <a:gd name="connsiteX27" fmla="*/ 1725075 w 3486150"/>
              <a:gd name="connsiteY27" fmla="*/ 0 h 3485241"/>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2962275 w 3486150"/>
              <a:gd name="connsiteY11" fmla="*/ 1742166 h 3485241"/>
              <a:gd name="connsiteX12" fmla="*/ 2911604 w 3486150"/>
              <a:gd name="connsiteY12" fmla="*/ 1395215 h 3485241"/>
              <a:gd name="connsiteX13" fmla="*/ 3406400 w 3486150"/>
              <a:gd name="connsiteY13" fmla="*/ 1234446 h 3485241"/>
              <a:gd name="connsiteX14" fmla="*/ 1761075 w 3486150"/>
              <a:gd name="connsiteY14" fmla="*/ 523875 h 3485241"/>
              <a:gd name="connsiteX15" fmla="*/ 1761075 w 3486150"/>
              <a:gd name="connsiteY15" fmla="*/ 0 h 3485241"/>
              <a:gd name="connsiteX16" fmla="*/ 1725075 w 3486150"/>
              <a:gd name="connsiteY16" fmla="*/ 0 h 3485241"/>
              <a:gd name="connsiteX17" fmla="*/ 1725075 w 3486150"/>
              <a:gd name="connsiteY17" fmla="*/ 523875 h 3485241"/>
              <a:gd name="connsiteX18" fmla="*/ 585616 w 3486150"/>
              <a:gd name="connsiteY18" fmla="*/ 1360957 h 3485241"/>
              <a:gd name="connsiteX19" fmla="*/ 90875 w 3486150"/>
              <a:gd name="connsiteY19" fmla="*/ 1200205 h 3485241"/>
              <a:gd name="connsiteX20" fmla="*/ 79751 w 3486150"/>
              <a:gd name="connsiteY20" fmla="*/ 1234443 h 3485241"/>
              <a:gd name="connsiteX21" fmla="*/ 574547 w 3486150"/>
              <a:gd name="connsiteY21" fmla="*/ 1395212 h 3485241"/>
              <a:gd name="connsiteX22" fmla="*/ 523875 w 3486150"/>
              <a:gd name="connsiteY22" fmla="*/ 1742166 h 3485241"/>
              <a:gd name="connsiteX23" fmla="*/ 1048510 w 3486150"/>
              <a:gd name="connsiteY23" fmla="*/ 2743501 h 3485241"/>
              <a:gd name="connsiteX24" fmla="*/ 740891 w 3486150"/>
              <a:gd name="connsiteY24" fmla="*/ 3166902 h 3485241"/>
              <a:gd name="connsiteX25" fmla="*/ 0 w 3486150"/>
              <a:gd name="connsiteY25" fmla="*/ 1742166 h 3485241"/>
              <a:gd name="connsiteX26" fmla="*/ 1725075 w 3486150"/>
              <a:gd name="connsiteY26" fmla="*/ 0 h 3485241"/>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2962275 w 3486150"/>
              <a:gd name="connsiteY11" fmla="*/ 1742166 h 3485241"/>
              <a:gd name="connsiteX12" fmla="*/ 2911604 w 3486150"/>
              <a:gd name="connsiteY12" fmla="*/ 1395215 h 3485241"/>
              <a:gd name="connsiteX13" fmla="*/ 1761075 w 3486150"/>
              <a:gd name="connsiteY13" fmla="*/ 523875 h 3485241"/>
              <a:gd name="connsiteX14" fmla="*/ 1761075 w 3486150"/>
              <a:gd name="connsiteY14" fmla="*/ 0 h 3485241"/>
              <a:gd name="connsiteX15" fmla="*/ 1725075 w 3486150"/>
              <a:gd name="connsiteY15" fmla="*/ 0 h 3485241"/>
              <a:gd name="connsiteX16" fmla="*/ 1725075 w 3486150"/>
              <a:gd name="connsiteY16" fmla="*/ 523875 h 3485241"/>
              <a:gd name="connsiteX17" fmla="*/ 585616 w 3486150"/>
              <a:gd name="connsiteY17" fmla="*/ 1360957 h 3485241"/>
              <a:gd name="connsiteX18" fmla="*/ 90875 w 3486150"/>
              <a:gd name="connsiteY18" fmla="*/ 1200205 h 3485241"/>
              <a:gd name="connsiteX19" fmla="*/ 79751 w 3486150"/>
              <a:gd name="connsiteY19" fmla="*/ 1234443 h 3485241"/>
              <a:gd name="connsiteX20" fmla="*/ 574547 w 3486150"/>
              <a:gd name="connsiteY20" fmla="*/ 1395212 h 3485241"/>
              <a:gd name="connsiteX21" fmla="*/ 523875 w 3486150"/>
              <a:gd name="connsiteY21" fmla="*/ 1742166 h 3485241"/>
              <a:gd name="connsiteX22" fmla="*/ 1048510 w 3486150"/>
              <a:gd name="connsiteY22" fmla="*/ 2743501 h 3485241"/>
              <a:gd name="connsiteX23" fmla="*/ 740891 w 3486150"/>
              <a:gd name="connsiteY23" fmla="*/ 3166902 h 3485241"/>
              <a:gd name="connsiteX24" fmla="*/ 0 w 3486150"/>
              <a:gd name="connsiteY24" fmla="*/ 1742166 h 3485241"/>
              <a:gd name="connsiteX25" fmla="*/ 1725075 w 3486150"/>
              <a:gd name="connsiteY25" fmla="*/ 0 h 3485241"/>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2962275 w 3486150"/>
              <a:gd name="connsiteY11" fmla="*/ 1742166 h 3485241"/>
              <a:gd name="connsiteX12" fmla="*/ 1761075 w 3486150"/>
              <a:gd name="connsiteY12" fmla="*/ 523875 h 3485241"/>
              <a:gd name="connsiteX13" fmla="*/ 1761075 w 3486150"/>
              <a:gd name="connsiteY13" fmla="*/ 0 h 3485241"/>
              <a:gd name="connsiteX14" fmla="*/ 1725075 w 3486150"/>
              <a:gd name="connsiteY14" fmla="*/ 0 h 3485241"/>
              <a:gd name="connsiteX15" fmla="*/ 1725075 w 3486150"/>
              <a:gd name="connsiteY15" fmla="*/ 523875 h 3485241"/>
              <a:gd name="connsiteX16" fmla="*/ 585616 w 3486150"/>
              <a:gd name="connsiteY16" fmla="*/ 1360957 h 3485241"/>
              <a:gd name="connsiteX17" fmla="*/ 90875 w 3486150"/>
              <a:gd name="connsiteY17" fmla="*/ 1200205 h 3485241"/>
              <a:gd name="connsiteX18" fmla="*/ 79751 w 3486150"/>
              <a:gd name="connsiteY18" fmla="*/ 1234443 h 3485241"/>
              <a:gd name="connsiteX19" fmla="*/ 574547 w 3486150"/>
              <a:gd name="connsiteY19" fmla="*/ 1395212 h 3485241"/>
              <a:gd name="connsiteX20" fmla="*/ 523875 w 3486150"/>
              <a:gd name="connsiteY20" fmla="*/ 1742166 h 3485241"/>
              <a:gd name="connsiteX21" fmla="*/ 1048510 w 3486150"/>
              <a:gd name="connsiteY21" fmla="*/ 2743501 h 3485241"/>
              <a:gd name="connsiteX22" fmla="*/ 740891 w 3486150"/>
              <a:gd name="connsiteY22" fmla="*/ 3166902 h 3485241"/>
              <a:gd name="connsiteX23" fmla="*/ 0 w 3486150"/>
              <a:gd name="connsiteY23" fmla="*/ 1742166 h 3485241"/>
              <a:gd name="connsiteX24" fmla="*/ 1725075 w 3486150"/>
              <a:gd name="connsiteY24" fmla="*/ 0 h 3485241"/>
              <a:gd name="connsiteX0" fmla="*/ 2427828 w 3486150"/>
              <a:gd name="connsiteY0" fmla="*/ 2750838 h 3485241"/>
              <a:gd name="connsiteX1" fmla="*/ 2735447 w 3486150"/>
              <a:gd name="connsiteY1" fmla="*/ 3174240 h 3485241"/>
              <a:gd name="connsiteX2" fmla="*/ 1743075 w 3486150"/>
              <a:gd name="connsiteY2" fmla="*/ 3485241 h 3485241"/>
              <a:gd name="connsiteX3" fmla="*/ 769811 w 3486150"/>
              <a:gd name="connsiteY3" fmla="*/ 3188345 h 3485241"/>
              <a:gd name="connsiteX4" fmla="*/ 1078470 w 3486150"/>
              <a:gd name="connsiteY4" fmla="*/ 2763511 h 3485241"/>
              <a:gd name="connsiteX5" fmla="*/ 1743075 w 3486150"/>
              <a:gd name="connsiteY5" fmla="*/ 2961366 h 3485241"/>
              <a:gd name="connsiteX6" fmla="*/ 2427828 w 3486150"/>
              <a:gd name="connsiteY6" fmla="*/ 2750838 h 3485241"/>
              <a:gd name="connsiteX7" fmla="*/ 1761075 w 3486150"/>
              <a:gd name="connsiteY7" fmla="*/ 0 h 3485241"/>
              <a:gd name="connsiteX8" fmla="*/ 3486150 w 3486150"/>
              <a:gd name="connsiteY8" fmla="*/ 1742166 h 3485241"/>
              <a:gd name="connsiteX9" fmla="*/ 2764280 w 3486150"/>
              <a:gd name="connsiteY9" fmla="*/ 3152678 h 3485241"/>
              <a:gd name="connsiteX10" fmla="*/ 2456661 w 3486150"/>
              <a:gd name="connsiteY10" fmla="*/ 2729277 h 3485241"/>
              <a:gd name="connsiteX11" fmla="*/ 1761075 w 3486150"/>
              <a:gd name="connsiteY11" fmla="*/ 523875 h 3485241"/>
              <a:gd name="connsiteX12" fmla="*/ 1761075 w 3486150"/>
              <a:gd name="connsiteY12" fmla="*/ 0 h 3485241"/>
              <a:gd name="connsiteX13" fmla="*/ 1725075 w 3486150"/>
              <a:gd name="connsiteY13" fmla="*/ 0 h 3485241"/>
              <a:gd name="connsiteX14" fmla="*/ 1725075 w 3486150"/>
              <a:gd name="connsiteY14" fmla="*/ 523875 h 3485241"/>
              <a:gd name="connsiteX15" fmla="*/ 585616 w 3486150"/>
              <a:gd name="connsiteY15" fmla="*/ 1360957 h 3485241"/>
              <a:gd name="connsiteX16" fmla="*/ 90875 w 3486150"/>
              <a:gd name="connsiteY16" fmla="*/ 1200205 h 3485241"/>
              <a:gd name="connsiteX17" fmla="*/ 79751 w 3486150"/>
              <a:gd name="connsiteY17" fmla="*/ 1234443 h 3485241"/>
              <a:gd name="connsiteX18" fmla="*/ 574547 w 3486150"/>
              <a:gd name="connsiteY18" fmla="*/ 1395212 h 3485241"/>
              <a:gd name="connsiteX19" fmla="*/ 523875 w 3486150"/>
              <a:gd name="connsiteY19" fmla="*/ 1742166 h 3485241"/>
              <a:gd name="connsiteX20" fmla="*/ 1048510 w 3486150"/>
              <a:gd name="connsiteY20" fmla="*/ 2743501 h 3485241"/>
              <a:gd name="connsiteX21" fmla="*/ 740891 w 3486150"/>
              <a:gd name="connsiteY21" fmla="*/ 3166902 h 3485241"/>
              <a:gd name="connsiteX22" fmla="*/ 0 w 3486150"/>
              <a:gd name="connsiteY22" fmla="*/ 1742166 h 3485241"/>
              <a:gd name="connsiteX23" fmla="*/ 1725075 w 3486150"/>
              <a:gd name="connsiteY23" fmla="*/ 0 h 3485241"/>
              <a:gd name="connsiteX0" fmla="*/ 2427828 w 2764280"/>
              <a:gd name="connsiteY0" fmla="*/ 2750838 h 3485241"/>
              <a:gd name="connsiteX1" fmla="*/ 2735447 w 2764280"/>
              <a:gd name="connsiteY1" fmla="*/ 3174240 h 3485241"/>
              <a:gd name="connsiteX2" fmla="*/ 1743075 w 2764280"/>
              <a:gd name="connsiteY2" fmla="*/ 3485241 h 3485241"/>
              <a:gd name="connsiteX3" fmla="*/ 769811 w 2764280"/>
              <a:gd name="connsiteY3" fmla="*/ 3188345 h 3485241"/>
              <a:gd name="connsiteX4" fmla="*/ 1078470 w 2764280"/>
              <a:gd name="connsiteY4" fmla="*/ 2763511 h 3485241"/>
              <a:gd name="connsiteX5" fmla="*/ 1743075 w 2764280"/>
              <a:gd name="connsiteY5" fmla="*/ 2961366 h 3485241"/>
              <a:gd name="connsiteX6" fmla="*/ 2427828 w 2764280"/>
              <a:gd name="connsiteY6" fmla="*/ 2750838 h 3485241"/>
              <a:gd name="connsiteX7" fmla="*/ 1761075 w 2764280"/>
              <a:gd name="connsiteY7" fmla="*/ 0 h 3485241"/>
              <a:gd name="connsiteX8" fmla="*/ 2764280 w 2764280"/>
              <a:gd name="connsiteY8" fmla="*/ 3152678 h 3485241"/>
              <a:gd name="connsiteX9" fmla="*/ 2456661 w 2764280"/>
              <a:gd name="connsiteY9" fmla="*/ 2729277 h 3485241"/>
              <a:gd name="connsiteX10" fmla="*/ 1761075 w 2764280"/>
              <a:gd name="connsiteY10" fmla="*/ 523875 h 3485241"/>
              <a:gd name="connsiteX11" fmla="*/ 1761075 w 2764280"/>
              <a:gd name="connsiteY11" fmla="*/ 0 h 3485241"/>
              <a:gd name="connsiteX12" fmla="*/ 1725075 w 2764280"/>
              <a:gd name="connsiteY12" fmla="*/ 0 h 3485241"/>
              <a:gd name="connsiteX13" fmla="*/ 1725075 w 2764280"/>
              <a:gd name="connsiteY13" fmla="*/ 523875 h 3485241"/>
              <a:gd name="connsiteX14" fmla="*/ 585616 w 2764280"/>
              <a:gd name="connsiteY14" fmla="*/ 1360957 h 3485241"/>
              <a:gd name="connsiteX15" fmla="*/ 90875 w 2764280"/>
              <a:gd name="connsiteY15" fmla="*/ 1200205 h 3485241"/>
              <a:gd name="connsiteX16" fmla="*/ 79751 w 2764280"/>
              <a:gd name="connsiteY16" fmla="*/ 1234443 h 3485241"/>
              <a:gd name="connsiteX17" fmla="*/ 574547 w 2764280"/>
              <a:gd name="connsiteY17" fmla="*/ 1395212 h 3485241"/>
              <a:gd name="connsiteX18" fmla="*/ 523875 w 2764280"/>
              <a:gd name="connsiteY18" fmla="*/ 1742166 h 3485241"/>
              <a:gd name="connsiteX19" fmla="*/ 1048510 w 2764280"/>
              <a:gd name="connsiteY19" fmla="*/ 2743501 h 3485241"/>
              <a:gd name="connsiteX20" fmla="*/ 740891 w 2764280"/>
              <a:gd name="connsiteY20" fmla="*/ 3166902 h 3485241"/>
              <a:gd name="connsiteX21" fmla="*/ 0 w 2764280"/>
              <a:gd name="connsiteY21" fmla="*/ 1742166 h 3485241"/>
              <a:gd name="connsiteX22" fmla="*/ 1725075 w 2764280"/>
              <a:gd name="connsiteY22" fmla="*/ 0 h 3485241"/>
              <a:gd name="connsiteX0" fmla="*/ 2427828 w 2764280"/>
              <a:gd name="connsiteY0" fmla="*/ 2750838 h 3485241"/>
              <a:gd name="connsiteX1" fmla="*/ 2735447 w 2764280"/>
              <a:gd name="connsiteY1" fmla="*/ 3174240 h 3485241"/>
              <a:gd name="connsiteX2" fmla="*/ 1743075 w 2764280"/>
              <a:gd name="connsiteY2" fmla="*/ 3485241 h 3485241"/>
              <a:gd name="connsiteX3" fmla="*/ 769811 w 2764280"/>
              <a:gd name="connsiteY3" fmla="*/ 3188345 h 3485241"/>
              <a:gd name="connsiteX4" fmla="*/ 1078470 w 2764280"/>
              <a:gd name="connsiteY4" fmla="*/ 2763511 h 3485241"/>
              <a:gd name="connsiteX5" fmla="*/ 1743075 w 2764280"/>
              <a:gd name="connsiteY5" fmla="*/ 2961366 h 3485241"/>
              <a:gd name="connsiteX6" fmla="*/ 2427828 w 2764280"/>
              <a:gd name="connsiteY6" fmla="*/ 2750838 h 3485241"/>
              <a:gd name="connsiteX7" fmla="*/ 1761075 w 2764280"/>
              <a:gd name="connsiteY7" fmla="*/ 0 h 3485241"/>
              <a:gd name="connsiteX8" fmla="*/ 2764280 w 2764280"/>
              <a:gd name="connsiteY8" fmla="*/ 3152678 h 3485241"/>
              <a:gd name="connsiteX9" fmla="*/ 1761075 w 2764280"/>
              <a:gd name="connsiteY9" fmla="*/ 523875 h 3485241"/>
              <a:gd name="connsiteX10" fmla="*/ 1761075 w 2764280"/>
              <a:gd name="connsiteY10" fmla="*/ 0 h 3485241"/>
              <a:gd name="connsiteX11" fmla="*/ 1725075 w 2764280"/>
              <a:gd name="connsiteY11" fmla="*/ 0 h 3485241"/>
              <a:gd name="connsiteX12" fmla="*/ 1725075 w 2764280"/>
              <a:gd name="connsiteY12" fmla="*/ 523875 h 3485241"/>
              <a:gd name="connsiteX13" fmla="*/ 585616 w 2764280"/>
              <a:gd name="connsiteY13" fmla="*/ 1360957 h 3485241"/>
              <a:gd name="connsiteX14" fmla="*/ 90875 w 2764280"/>
              <a:gd name="connsiteY14" fmla="*/ 1200205 h 3485241"/>
              <a:gd name="connsiteX15" fmla="*/ 79751 w 2764280"/>
              <a:gd name="connsiteY15" fmla="*/ 1234443 h 3485241"/>
              <a:gd name="connsiteX16" fmla="*/ 574547 w 2764280"/>
              <a:gd name="connsiteY16" fmla="*/ 1395212 h 3485241"/>
              <a:gd name="connsiteX17" fmla="*/ 523875 w 2764280"/>
              <a:gd name="connsiteY17" fmla="*/ 1742166 h 3485241"/>
              <a:gd name="connsiteX18" fmla="*/ 1048510 w 2764280"/>
              <a:gd name="connsiteY18" fmla="*/ 2743501 h 3485241"/>
              <a:gd name="connsiteX19" fmla="*/ 740891 w 2764280"/>
              <a:gd name="connsiteY19" fmla="*/ 3166902 h 3485241"/>
              <a:gd name="connsiteX20" fmla="*/ 0 w 2764280"/>
              <a:gd name="connsiteY20" fmla="*/ 1742166 h 3485241"/>
              <a:gd name="connsiteX21" fmla="*/ 1725075 w 2764280"/>
              <a:gd name="connsiteY21" fmla="*/ 0 h 3485241"/>
              <a:gd name="connsiteX0" fmla="*/ 2427828 w 2735447"/>
              <a:gd name="connsiteY0" fmla="*/ 2750838 h 3485241"/>
              <a:gd name="connsiteX1" fmla="*/ 2735447 w 2735447"/>
              <a:gd name="connsiteY1" fmla="*/ 3174240 h 3485241"/>
              <a:gd name="connsiteX2" fmla="*/ 1743075 w 2735447"/>
              <a:gd name="connsiteY2" fmla="*/ 3485241 h 3485241"/>
              <a:gd name="connsiteX3" fmla="*/ 769811 w 2735447"/>
              <a:gd name="connsiteY3" fmla="*/ 3188345 h 3485241"/>
              <a:gd name="connsiteX4" fmla="*/ 1078470 w 2735447"/>
              <a:gd name="connsiteY4" fmla="*/ 2763511 h 3485241"/>
              <a:gd name="connsiteX5" fmla="*/ 1743075 w 2735447"/>
              <a:gd name="connsiteY5" fmla="*/ 2961366 h 3485241"/>
              <a:gd name="connsiteX6" fmla="*/ 2427828 w 2735447"/>
              <a:gd name="connsiteY6" fmla="*/ 2750838 h 3485241"/>
              <a:gd name="connsiteX7" fmla="*/ 1761075 w 2735447"/>
              <a:gd name="connsiteY7" fmla="*/ 0 h 3485241"/>
              <a:gd name="connsiteX8" fmla="*/ 1761075 w 2735447"/>
              <a:gd name="connsiteY8" fmla="*/ 523875 h 3485241"/>
              <a:gd name="connsiteX9" fmla="*/ 1761075 w 2735447"/>
              <a:gd name="connsiteY9" fmla="*/ 0 h 3485241"/>
              <a:gd name="connsiteX10" fmla="*/ 1725075 w 2735447"/>
              <a:gd name="connsiteY10" fmla="*/ 0 h 3485241"/>
              <a:gd name="connsiteX11" fmla="*/ 1725075 w 2735447"/>
              <a:gd name="connsiteY11" fmla="*/ 523875 h 3485241"/>
              <a:gd name="connsiteX12" fmla="*/ 585616 w 2735447"/>
              <a:gd name="connsiteY12" fmla="*/ 1360957 h 3485241"/>
              <a:gd name="connsiteX13" fmla="*/ 90875 w 2735447"/>
              <a:gd name="connsiteY13" fmla="*/ 1200205 h 3485241"/>
              <a:gd name="connsiteX14" fmla="*/ 79751 w 2735447"/>
              <a:gd name="connsiteY14" fmla="*/ 1234443 h 3485241"/>
              <a:gd name="connsiteX15" fmla="*/ 574547 w 2735447"/>
              <a:gd name="connsiteY15" fmla="*/ 1395212 h 3485241"/>
              <a:gd name="connsiteX16" fmla="*/ 523875 w 2735447"/>
              <a:gd name="connsiteY16" fmla="*/ 1742166 h 3485241"/>
              <a:gd name="connsiteX17" fmla="*/ 1048510 w 2735447"/>
              <a:gd name="connsiteY17" fmla="*/ 2743501 h 3485241"/>
              <a:gd name="connsiteX18" fmla="*/ 740891 w 2735447"/>
              <a:gd name="connsiteY18" fmla="*/ 3166902 h 3485241"/>
              <a:gd name="connsiteX19" fmla="*/ 0 w 2735447"/>
              <a:gd name="connsiteY19" fmla="*/ 1742166 h 3485241"/>
              <a:gd name="connsiteX20" fmla="*/ 1725075 w 2735447"/>
              <a:gd name="connsiteY20" fmla="*/ 0 h 3485241"/>
              <a:gd name="connsiteX0" fmla="*/ 1743075 w 2735447"/>
              <a:gd name="connsiteY0" fmla="*/ 2961366 h 3485241"/>
              <a:gd name="connsiteX1" fmla="*/ 2735447 w 2735447"/>
              <a:gd name="connsiteY1" fmla="*/ 3174240 h 3485241"/>
              <a:gd name="connsiteX2" fmla="*/ 1743075 w 2735447"/>
              <a:gd name="connsiteY2" fmla="*/ 3485241 h 3485241"/>
              <a:gd name="connsiteX3" fmla="*/ 769811 w 2735447"/>
              <a:gd name="connsiteY3" fmla="*/ 3188345 h 3485241"/>
              <a:gd name="connsiteX4" fmla="*/ 1078470 w 2735447"/>
              <a:gd name="connsiteY4" fmla="*/ 2763511 h 3485241"/>
              <a:gd name="connsiteX5" fmla="*/ 1743075 w 2735447"/>
              <a:gd name="connsiteY5" fmla="*/ 2961366 h 3485241"/>
              <a:gd name="connsiteX6" fmla="*/ 1761075 w 2735447"/>
              <a:gd name="connsiteY6" fmla="*/ 0 h 3485241"/>
              <a:gd name="connsiteX7" fmla="*/ 1761075 w 2735447"/>
              <a:gd name="connsiteY7" fmla="*/ 523875 h 3485241"/>
              <a:gd name="connsiteX8" fmla="*/ 1761075 w 2735447"/>
              <a:gd name="connsiteY8" fmla="*/ 0 h 3485241"/>
              <a:gd name="connsiteX9" fmla="*/ 1725075 w 2735447"/>
              <a:gd name="connsiteY9" fmla="*/ 0 h 3485241"/>
              <a:gd name="connsiteX10" fmla="*/ 1725075 w 2735447"/>
              <a:gd name="connsiteY10" fmla="*/ 523875 h 3485241"/>
              <a:gd name="connsiteX11" fmla="*/ 585616 w 2735447"/>
              <a:gd name="connsiteY11" fmla="*/ 1360957 h 3485241"/>
              <a:gd name="connsiteX12" fmla="*/ 90875 w 2735447"/>
              <a:gd name="connsiteY12" fmla="*/ 1200205 h 3485241"/>
              <a:gd name="connsiteX13" fmla="*/ 79751 w 2735447"/>
              <a:gd name="connsiteY13" fmla="*/ 1234443 h 3485241"/>
              <a:gd name="connsiteX14" fmla="*/ 574547 w 2735447"/>
              <a:gd name="connsiteY14" fmla="*/ 1395212 h 3485241"/>
              <a:gd name="connsiteX15" fmla="*/ 523875 w 2735447"/>
              <a:gd name="connsiteY15" fmla="*/ 1742166 h 3485241"/>
              <a:gd name="connsiteX16" fmla="*/ 1048510 w 2735447"/>
              <a:gd name="connsiteY16" fmla="*/ 2743501 h 3485241"/>
              <a:gd name="connsiteX17" fmla="*/ 740891 w 2735447"/>
              <a:gd name="connsiteY17" fmla="*/ 3166902 h 3485241"/>
              <a:gd name="connsiteX18" fmla="*/ 0 w 2735447"/>
              <a:gd name="connsiteY18" fmla="*/ 1742166 h 3485241"/>
              <a:gd name="connsiteX19" fmla="*/ 1725075 w 2735447"/>
              <a:gd name="connsiteY19" fmla="*/ 0 h 3485241"/>
              <a:gd name="connsiteX0" fmla="*/ 1743075 w 1846335"/>
              <a:gd name="connsiteY0" fmla="*/ 2961366 h 3491205"/>
              <a:gd name="connsiteX1" fmla="*/ 1743075 w 1846335"/>
              <a:gd name="connsiteY1" fmla="*/ 3485241 h 3491205"/>
              <a:gd name="connsiteX2" fmla="*/ 769811 w 1846335"/>
              <a:gd name="connsiteY2" fmla="*/ 3188345 h 3491205"/>
              <a:gd name="connsiteX3" fmla="*/ 1078470 w 1846335"/>
              <a:gd name="connsiteY3" fmla="*/ 2763511 h 3491205"/>
              <a:gd name="connsiteX4" fmla="*/ 1743075 w 1846335"/>
              <a:gd name="connsiteY4" fmla="*/ 2961366 h 3491205"/>
              <a:gd name="connsiteX5" fmla="*/ 1761075 w 1846335"/>
              <a:gd name="connsiteY5" fmla="*/ 0 h 3491205"/>
              <a:gd name="connsiteX6" fmla="*/ 1761075 w 1846335"/>
              <a:gd name="connsiteY6" fmla="*/ 523875 h 3491205"/>
              <a:gd name="connsiteX7" fmla="*/ 1761075 w 1846335"/>
              <a:gd name="connsiteY7" fmla="*/ 0 h 3491205"/>
              <a:gd name="connsiteX8" fmla="*/ 1725075 w 1846335"/>
              <a:gd name="connsiteY8" fmla="*/ 0 h 3491205"/>
              <a:gd name="connsiteX9" fmla="*/ 1725075 w 1846335"/>
              <a:gd name="connsiteY9" fmla="*/ 523875 h 3491205"/>
              <a:gd name="connsiteX10" fmla="*/ 585616 w 1846335"/>
              <a:gd name="connsiteY10" fmla="*/ 1360957 h 3491205"/>
              <a:gd name="connsiteX11" fmla="*/ 90875 w 1846335"/>
              <a:gd name="connsiteY11" fmla="*/ 1200205 h 3491205"/>
              <a:gd name="connsiteX12" fmla="*/ 79751 w 1846335"/>
              <a:gd name="connsiteY12" fmla="*/ 1234443 h 3491205"/>
              <a:gd name="connsiteX13" fmla="*/ 574547 w 1846335"/>
              <a:gd name="connsiteY13" fmla="*/ 1395212 h 3491205"/>
              <a:gd name="connsiteX14" fmla="*/ 523875 w 1846335"/>
              <a:gd name="connsiteY14" fmla="*/ 1742166 h 3491205"/>
              <a:gd name="connsiteX15" fmla="*/ 1048510 w 1846335"/>
              <a:gd name="connsiteY15" fmla="*/ 2743501 h 3491205"/>
              <a:gd name="connsiteX16" fmla="*/ 740891 w 1846335"/>
              <a:gd name="connsiteY16" fmla="*/ 3166902 h 3491205"/>
              <a:gd name="connsiteX17" fmla="*/ 0 w 1846335"/>
              <a:gd name="connsiteY17" fmla="*/ 1742166 h 3491205"/>
              <a:gd name="connsiteX18" fmla="*/ 1725075 w 1846335"/>
              <a:gd name="connsiteY18" fmla="*/ 0 h 3491205"/>
              <a:gd name="connsiteX0" fmla="*/ 1743075 w 1761075"/>
              <a:gd name="connsiteY0" fmla="*/ 2961366 h 3192169"/>
              <a:gd name="connsiteX1" fmla="*/ 769811 w 1761075"/>
              <a:gd name="connsiteY1" fmla="*/ 3188345 h 3192169"/>
              <a:gd name="connsiteX2" fmla="*/ 1078470 w 1761075"/>
              <a:gd name="connsiteY2" fmla="*/ 2763511 h 3192169"/>
              <a:gd name="connsiteX3" fmla="*/ 1743075 w 1761075"/>
              <a:gd name="connsiteY3" fmla="*/ 2961366 h 3192169"/>
              <a:gd name="connsiteX4" fmla="*/ 1761075 w 1761075"/>
              <a:gd name="connsiteY4" fmla="*/ 0 h 3192169"/>
              <a:gd name="connsiteX5" fmla="*/ 1761075 w 1761075"/>
              <a:gd name="connsiteY5" fmla="*/ 523875 h 3192169"/>
              <a:gd name="connsiteX6" fmla="*/ 1761075 w 1761075"/>
              <a:gd name="connsiteY6" fmla="*/ 0 h 3192169"/>
              <a:gd name="connsiteX7" fmla="*/ 1725075 w 1761075"/>
              <a:gd name="connsiteY7" fmla="*/ 0 h 3192169"/>
              <a:gd name="connsiteX8" fmla="*/ 1725075 w 1761075"/>
              <a:gd name="connsiteY8" fmla="*/ 523875 h 3192169"/>
              <a:gd name="connsiteX9" fmla="*/ 585616 w 1761075"/>
              <a:gd name="connsiteY9" fmla="*/ 1360957 h 3192169"/>
              <a:gd name="connsiteX10" fmla="*/ 90875 w 1761075"/>
              <a:gd name="connsiteY10" fmla="*/ 1200205 h 3192169"/>
              <a:gd name="connsiteX11" fmla="*/ 79751 w 1761075"/>
              <a:gd name="connsiteY11" fmla="*/ 1234443 h 3192169"/>
              <a:gd name="connsiteX12" fmla="*/ 574547 w 1761075"/>
              <a:gd name="connsiteY12" fmla="*/ 1395212 h 3192169"/>
              <a:gd name="connsiteX13" fmla="*/ 523875 w 1761075"/>
              <a:gd name="connsiteY13" fmla="*/ 1742166 h 3192169"/>
              <a:gd name="connsiteX14" fmla="*/ 1048510 w 1761075"/>
              <a:gd name="connsiteY14" fmla="*/ 2743501 h 3192169"/>
              <a:gd name="connsiteX15" fmla="*/ 740891 w 1761075"/>
              <a:gd name="connsiteY15" fmla="*/ 3166902 h 3192169"/>
              <a:gd name="connsiteX16" fmla="*/ 0 w 1761075"/>
              <a:gd name="connsiteY16" fmla="*/ 1742166 h 3192169"/>
              <a:gd name="connsiteX17" fmla="*/ 1725075 w 1761075"/>
              <a:gd name="connsiteY17" fmla="*/ 0 h 3192169"/>
              <a:gd name="connsiteX0" fmla="*/ 1078470 w 1761075"/>
              <a:gd name="connsiteY0" fmla="*/ 2763511 h 3188345"/>
              <a:gd name="connsiteX1" fmla="*/ 769811 w 1761075"/>
              <a:gd name="connsiteY1" fmla="*/ 3188345 h 3188345"/>
              <a:gd name="connsiteX2" fmla="*/ 1078470 w 1761075"/>
              <a:gd name="connsiteY2" fmla="*/ 2763511 h 3188345"/>
              <a:gd name="connsiteX3" fmla="*/ 1761075 w 1761075"/>
              <a:gd name="connsiteY3" fmla="*/ 0 h 3188345"/>
              <a:gd name="connsiteX4" fmla="*/ 1761075 w 1761075"/>
              <a:gd name="connsiteY4" fmla="*/ 523875 h 3188345"/>
              <a:gd name="connsiteX5" fmla="*/ 1761075 w 1761075"/>
              <a:gd name="connsiteY5" fmla="*/ 0 h 3188345"/>
              <a:gd name="connsiteX6" fmla="*/ 1725075 w 1761075"/>
              <a:gd name="connsiteY6" fmla="*/ 0 h 3188345"/>
              <a:gd name="connsiteX7" fmla="*/ 1725075 w 1761075"/>
              <a:gd name="connsiteY7" fmla="*/ 523875 h 3188345"/>
              <a:gd name="connsiteX8" fmla="*/ 585616 w 1761075"/>
              <a:gd name="connsiteY8" fmla="*/ 1360957 h 3188345"/>
              <a:gd name="connsiteX9" fmla="*/ 90875 w 1761075"/>
              <a:gd name="connsiteY9" fmla="*/ 1200205 h 3188345"/>
              <a:gd name="connsiteX10" fmla="*/ 79751 w 1761075"/>
              <a:gd name="connsiteY10" fmla="*/ 1234443 h 3188345"/>
              <a:gd name="connsiteX11" fmla="*/ 574547 w 1761075"/>
              <a:gd name="connsiteY11" fmla="*/ 1395212 h 3188345"/>
              <a:gd name="connsiteX12" fmla="*/ 523875 w 1761075"/>
              <a:gd name="connsiteY12" fmla="*/ 1742166 h 3188345"/>
              <a:gd name="connsiteX13" fmla="*/ 1048510 w 1761075"/>
              <a:gd name="connsiteY13" fmla="*/ 2743501 h 3188345"/>
              <a:gd name="connsiteX14" fmla="*/ 740891 w 1761075"/>
              <a:gd name="connsiteY14" fmla="*/ 3166902 h 3188345"/>
              <a:gd name="connsiteX15" fmla="*/ 0 w 1761075"/>
              <a:gd name="connsiteY15" fmla="*/ 1742166 h 3188345"/>
              <a:gd name="connsiteX16" fmla="*/ 1725075 w 1761075"/>
              <a:gd name="connsiteY16" fmla="*/ 0 h 3188345"/>
              <a:gd name="connsiteX0" fmla="*/ 1761075 w 1761075"/>
              <a:gd name="connsiteY0" fmla="*/ 0 h 3166902"/>
              <a:gd name="connsiteX1" fmla="*/ 1761075 w 1761075"/>
              <a:gd name="connsiteY1" fmla="*/ 523875 h 3166902"/>
              <a:gd name="connsiteX2" fmla="*/ 1761075 w 1761075"/>
              <a:gd name="connsiteY2" fmla="*/ 0 h 3166902"/>
              <a:gd name="connsiteX3" fmla="*/ 1725075 w 1761075"/>
              <a:gd name="connsiteY3" fmla="*/ 0 h 3166902"/>
              <a:gd name="connsiteX4" fmla="*/ 1725075 w 1761075"/>
              <a:gd name="connsiteY4" fmla="*/ 523875 h 3166902"/>
              <a:gd name="connsiteX5" fmla="*/ 585616 w 1761075"/>
              <a:gd name="connsiteY5" fmla="*/ 1360957 h 3166902"/>
              <a:gd name="connsiteX6" fmla="*/ 90875 w 1761075"/>
              <a:gd name="connsiteY6" fmla="*/ 1200205 h 3166902"/>
              <a:gd name="connsiteX7" fmla="*/ 79751 w 1761075"/>
              <a:gd name="connsiteY7" fmla="*/ 1234443 h 3166902"/>
              <a:gd name="connsiteX8" fmla="*/ 574547 w 1761075"/>
              <a:gd name="connsiteY8" fmla="*/ 1395212 h 3166902"/>
              <a:gd name="connsiteX9" fmla="*/ 523875 w 1761075"/>
              <a:gd name="connsiteY9" fmla="*/ 1742166 h 3166902"/>
              <a:gd name="connsiteX10" fmla="*/ 1048510 w 1761075"/>
              <a:gd name="connsiteY10" fmla="*/ 2743501 h 3166902"/>
              <a:gd name="connsiteX11" fmla="*/ 740891 w 1761075"/>
              <a:gd name="connsiteY11" fmla="*/ 3166902 h 3166902"/>
              <a:gd name="connsiteX12" fmla="*/ 0 w 1761075"/>
              <a:gd name="connsiteY12" fmla="*/ 1742166 h 3166902"/>
              <a:gd name="connsiteX13" fmla="*/ 1725075 w 1761075"/>
              <a:gd name="connsiteY13" fmla="*/ 0 h 3166902"/>
              <a:gd name="connsiteX0" fmla="*/ 1761075 w 1761075"/>
              <a:gd name="connsiteY0" fmla="*/ 0 h 3166902"/>
              <a:gd name="connsiteX1" fmla="*/ 1761075 w 1761075"/>
              <a:gd name="connsiteY1" fmla="*/ 523875 h 3166902"/>
              <a:gd name="connsiteX2" fmla="*/ 1761075 w 1761075"/>
              <a:gd name="connsiteY2" fmla="*/ 0 h 3166902"/>
              <a:gd name="connsiteX3" fmla="*/ 1725075 w 1761075"/>
              <a:gd name="connsiteY3" fmla="*/ 0 h 3166902"/>
              <a:gd name="connsiteX4" fmla="*/ 585616 w 1761075"/>
              <a:gd name="connsiteY4" fmla="*/ 1360957 h 3166902"/>
              <a:gd name="connsiteX5" fmla="*/ 90875 w 1761075"/>
              <a:gd name="connsiteY5" fmla="*/ 1200205 h 3166902"/>
              <a:gd name="connsiteX6" fmla="*/ 79751 w 1761075"/>
              <a:gd name="connsiteY6" fmla="*/ 1234443 h 3166902"/>
              <a:gd name="connsiteX7" fmla="*/ 574547 w 1761075"/>
              <a:gd name="connsiteY7" fmla="*/ 1395212 h 3166902"/>
              <a:gd name="connsiteX8" fmla="*/ 523875 w 1761075"/>
              <a:gd name="connsiteY8" fmla="*/ 1742166 h 3166902"/>
              <a:gd name="connsiteX9" fmla="*/ 1048510 w 1761075"/>
              <a:gd name="connsiteY9" fmla="*/ 2743501 h 3166902"/>
              <a:gd name="connsiteX10" fmla="*/ 740891 w 1761075"/>
              <a:gd name="connsiteY10" fmla="*/ 3166902 h 3166902"/>
              <a:gd name="connsiteX11" fmla="*/ 0 w 1761075"/>
              <a:gd name="connsiteY11" fmla="*/ 1742166 h 3166902"/>
              <a:gd name="connsiteX12" fmla="*/ 1725075 w 1761075"/>
              <a:gd name="connsiteY12" fmla="*/ 0 h 3166902"/>
              <a:gd name="connsiteX0" fmla="*/ 1725075 w 1725074"/>
              <a:gd name="connsiteY0" fmla="*/ 0 h 3166902"/>
              <a:gd name="connsiteX1" fmla="*/ 585616 w 1725074"/>
              <a:gd name="connsiteY1" fmla="*/ 1360957 h 3166902"/>
              <a:gd name="connsiteX2" fmla="*/ 90875 w 1725074"/>
              <a:gd name="connsiteY2" fmla="*/ 1200205 h 3166902"/>
              <a:gd name="connsiteX3" fmla="*/ 79751 w 1725074"/>
              <a:gd name="connsiteY3" fmla="*/ 1234443 h 3166902"/>
              <a:gd name="connsiteX4" fmla="*/ 574547 w 1725074"/>
              <a:gd name="connsiteY4" fmla="*/ 1395212 h 3166902"/>
              <a:gd name="connsiteX5" fmla="*/ 523875 w 1725074"/>
              <a:gd name="connsiteY5" fmla="*/ 1742166 h 3166902"/>
              <a:gd name="connsiteX6" fmla="*/ 1048510 w 1725074"/>
              <a:gd name="connsiteY6" fmla="*/ 2743501 h 3166902"/>
              <a:gd name="connsiteX7" fmla="*/ 740891 w 1725074"/>
              <a:gd name="connsiteY7" fmla="*/ 3166902 h 3166902"/>
              <a:gd name="connsiteX8" fmla="*/ 0 w 1725074"/>
              <a:gd name="connsiteY8" fmla="*/ 1742166 h 3166902"/>
              <a:gd name="connsiteX9" fmla="*/ 1725075 w 1725074"/>
              <a:gd name="connsiteY9" fmla="*/ 0 h 3166902"/>
              <a:gd name="connsiteX0" fmla="*/ 818 w 1049328"/>
              <a:gd name="connsiteY0" fmla="*/ 541961 h 1966697"/>
              <a:gd name="connsiteX1" fmla="*/ 586434 w 1049328"/>
              <a:gd name="connsiteY1" fmla="*/ 160752 h 1966697"/>
              <a:gd name="connsiteX2" fmla="*/ 91693 w 1049328"/>
              <a:gd name="connsiteY2" fmla="*/ 0 h 1966697"/>
              <a:gd name="connsiteX3" fmla="*/ 80569 w 1049328"/>
              <a:gd name="connsiteY3" fmla="*/ 34238 h 1966697"/>
              <a:gd name="connsiteX4" fmla="*/ 575365 w 1049328"/>
              <a:gd name="connsiteY4" fmla="*/ 195007 h 1966697"/>
              <a:gd name="connsiteX5" fmla="*/ 524693 w 1049328"/>
              <a:gd name="connsiteY5" fmla="*/ 541961 h 1966697"/>
              <a:gd name="connsiteX6" fmla="*/ 1049328 w 1049328"/>
              <a:gd name="connsiteY6" fmla="*/ 1543296 h 1966697"/>
              <a:gd name="connsiteX7" fmla="*/ 741709 w 1049328"/>
              <a:gd name="connsiteY7" fmla="*/ 1966697 h 1966697"/>
              <a:gd name="connsiteX8" fmla="*/ 818 w 1049328"/>
              <a:gd name="connsiteY8" fmla="*/ 541961 h 1966697"/>
              <a:gd name="connsiteX0" fmla="*/ 2110 w 1050620"/>
              <a:gd name="connsiteY0" fmla="*/ 541961 h 1966697"/>
              <a:gd name="connsiteX1" fmla="*/ 211868 w 1050620"/>
              <a:gd name="connsiteY1" fmla="*/ 333392 h 1966697"/>
              <a:gd name="connsiteX2" fmla="*/ 92985 w 1050620"/>
              <a:gd name="connsiteY2" fmla="*/ 0 h 1966697"/>
              <a:gd name="connsiteX3" fmla="*/ 81861 w 1050620"/>
              <a:gd name="connsiteY3" fmla="*/ 34238 h 1966697"/>
              <a:gd name="connsiteX4" fmla="*/ 576657 w 1050620"/>
              <a:gd name="connsiteY4" fmla="*/ 195007 h 1966697"/>
              <a:gd name="connsiteX5" fmla="*/ 525985 w 1050620"/>
              <a:gd name="connsiteY5" fmla="*/ 541961 h 1966697"/>
              <a:gd name="connsiteX6" fmla="*/ 1050620 w 1050620"/>
              <a:gd name="connsiteY6" fmla="*/ 1543296 h 1966697"/>
              <a:gd name="connsiteX7" fmla="*/ 743001 w 1050620"/>
              <a:gd name="connsiteY7" fmla="*/ 1966697 h 1966697"/>
              <a:gd name="connsiteX8" fmla="*/ 2110 w 1050620"/>
              <a:gd name="connsiteY8" fmla="*/ 541961 h 1966697"/>
              <a:gd name="connsiteX0" fmla="*/ 33755 w 1082265"/>
              <a:gd name="connsiteY0" fmla="*/ 541961 h 1966697"/>
              <a:gd name="connsiteX1" fmla="*/ 124630 w 1082265"/>
              <a:gd name="connsiteY1" fmla="*/ 0 h 1966697"/>
              <a:gd name="connsiteX2" fmla="*/ 113506 w 1082265"/>
              <a:gd name="connsiteY2" fmla="*/ 34238 h 1966697"/>
              <a:gd name="connsiteX3" fmla="*/ 608302 w 1082265"/>
              <a:gd name="connsiteY3" fmla="*/ 195007 h 1966697"/>
              <a:gd name="connsiteX4" fmla="*/ 557630 w 1082265"/>
              <a:gd name="connsiteY4" fmla="*/ 541961 h 1966697"/>
              <a:gd name="connsiteX5" fmla="*/ 1082265 w 1082265"/>
              <a:gd name="connsiteY5" fmla="*/ 1543296 h 1966697"/>
              <a:gd name="connsiteX6" fmla="*/ 774646 w 1082265"/>
              <a:gd name="connsiteY6" fmla="*/ 1966697 h 1966697"/>
              <a:gd name="connsiteX7" fmla="*/ 33755 w 1082265"/>
              <a:gd name="connsiteY7" fmla="*/ 541961 h 1966697"/>
              <a:gd name="connsiteX0" fmla="*/ 1 w 1048511"/>
              <a:gd name="connsiteY0" fmla="*/ 541961 h 1966697"/>
              <a:gd name="connsiteX1" fmla="*/ 90876 w 1048511"/>
              <a:gd name="connsiteY1" fmla="*/ 0 h 1966697"/>
              <a:gd name="connsiteX2" fmla="*/ 79752 w 1048511"/>
              <a:gd name="connsiteY2" fmla="*/ 34238 h 1966697"/>
              <a:gd name="connsiteX3" fmla="*/ 574548 w 1048511"/>
              <a:gd name="connsiteY3" fmla="*/ 195007 h 1966697"/>
              <a:gd name="connsiteX4" fmla="*/ 523876 w 1048511"/>
              <a:gd name="connsiteY4" fmla="*/ 541961 h 1966697"/>
              <a:gd name="connsiteX5" fmla="*/ 1048511 w 1048511"/>
              <a:gd name="connsiteY5" fmla="*/ 1543296 h 1966697"/>
              <a:gd name="connsiteX6" fmla="*/ 740892 w 1048511"/>
              <a:gd name="connsiteY6" fmla="*/ 1966697 h 1966697"/>
              <a:gd name="connsiteX7" fmla="*/ 1 w 1048511"/>
              <a:gd name="connsiteY7" fmla="*/ 541961 h 1966697"/>
              <a:gd name="connsiteX0" fmla="*/ 0 w 1048510"/>
              <a:gd name="connsiteY0" fmla="*/ 541961 h 1966697"/>
              <a:gd name="connsiteX1" fmla="*/ 90875 w 1048510"/>
              <a:gd name="connsiteY1" fmla="*/ 0 h 1966697"/>
              <a:gd name="connsiteX2" fmla="*/ 79751 w 1048510"/>
              <a:gd name="connsiteY2" fmla="*/ 34238 h 1966697"/>
              <a:gd name="connsiteX3" fmla="*/ 574547 w 1048510"/>
              <a:gd name="connsiteY3" fmla="*/ 195007 h 1966697"/>
              <a:gd name="connsiteX4" fmla="*/ 523875 w 1048510"/>
              <a:gd name="connsiteY4" fmla="*/ 541961 h 1966697"/>
              <a:gd name="connsiteX5" fmla="*/ 1048510 w 1048510"/>
              <a:gd name="connsiteY5" fmla="*/ 1543296 h 1966697"/>
              <a:gd name="connsiteX6" fmla="*/ 740891 w 1048510"/>
              <a:gd name="connsiteY6" fmla="*/ 1966697 h 1966697"/>
              <a:gd name="connsiteX7" fmla="*/ 0 w 1048510"/>
              <a:gd name="connsiteY7" fmla="*/ 541961 h 1966697"/>
              <a:gd name="connsiteX0" fmla="*/ 0 w 1048510"/>
              <a:gd name="connsiteY0" fmla="*/ 541961 h 1966697"/>
              <a:gd name="connsiteX1" fmla="*/ 90875 w 1048510"/>
              <a:gd name="connsiteY1" fmla="*/ 0 h 1966697"/>
              <a:gd name="connsiteX2" fmla="*/ 79751 w 1048510"/>
              <a:gd name="connsiteY2" fmla="*/ 34238 h 1966697"/>
              <a:gd name="connsiteX3" fmla="*/ 574547 w 1048510"/>
              <a:gd name="connsiteY3" fmla="*/ 195007 h 1966697"/>
              <a:gd name="connsiteX4" fmla="*/ 523875 w 1048510"/>
              <a:gd name="connsiteY4" fmla="*/ 541961 h 1966697"/>
              <a:gd name="connsiteX5" fmla="*/ 1048510 w 1048510"/>
              <a:gd name="connsiteY5" fmla="*/ 1543296 h 1966697"/>
              <a:gd name="connsiteX6" fmla="*/ 740891 w 1048510"/>
              <a:gd name="connsiteY6" fmla="*/ 1966697 h 1966697"/>
              <a:gd name="connsiteX7" fmla="*/ 0 w 1048510"/>
              <a:gd name="connsiteY7" fmla="*/ 541961 h 196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8510" h="1966697">
                <a:moveTo>
                  <a:pt x="0" y="541961"/>
                </a:moveTo>
                <a:cubicBezTo>
                  <a:pt x="13564" y="-9238"/>
                  <a:pt x="77583" y="84620"/>
                  <a:pt x="90875" y="0"/>
                </a:cubicBezTo>
                <a:lnTo>
                  <a:pt x="79751" y="34238"/>
                </a:lnTo>
                <a:lnTo>
                  <a:pt x="574547" y="195007"/>
                </a:lnTo>
                <a:cubicBezTo>
                  <a:pt x="541385" y="304856"/>
                  <a:pt x="523875" y="421364"/>
                  <a:pt x="523875" y="541961"/>
                </a:cubicBezTo>
                <a:cubicBezTo>
                  <a:pt x="523875" y="957032"/>
                  <a:pt x="731292" y="1323657"/>
                  <a:pt x="1048510" y="1543296"/>
                </a:cubicBezTo>
                <a:lnTo>
                  <a:pt x="740891" y="1966697"/>
                </a:lnTo>
                <a:cubicBezTo>
                  <a:pt x="292449" y="1652281"/>
                  <a:pt x="0" y="1131274"/>
                  <a:pt x="0" y="541961"/>
                </a:cubicBezTo>
                <a:close/>
              </a:path>
            </a:pathLst>
          </a:custGeom>
          <a:solidFill>
            <a:schemeClr val="tx2">
              <a:lumMod val="60000"/>
              <a:lumOff val="40000"/>
            </a:schemeClr>
          </a:solidFill>
          <a:ln w="9525" cap="flat" cmpd="sng" algn="ctr">
            <a:solidFill>
              <a:schemeClr val="accent3">
                <a:lumMod val="75000"/>
              </a:schemeClr>
            </a:solidFill>
            <a:prstDash val="solid"/>
            <a:round/>
            <a:headEnd type="none" w="med" len="med"/>
            <a:tailEnd type="none" w="med" len="med"/>
          </a:ln>
          <a:effectLst/>
        </p:spPr>
        <p:txBody>
          <a:bodyPr rot="0" spcFirstLastPara="0" vertOverflow="overflow" horzOverflow="overflow" vert="horz" wrap="none" lIns="78938" tIns="41048" rIns="78938" bIns="41048" numCol="1" spcCol="0" rtlCol="0" fromWordArt="0" anchor="ctr" anchorCtr="0" forceAA="0" compatLnSpc="1">
            <a:prstTxWarp prst="textNoShape">
              <a:avLst/>
            </a:prstTxWarp>
            <a:noAutofit/>
          </a:bodyPr>
          <a:lstStyle/>
          <a:p>
            <a:pPr algn="ctr" defTabSz="802020" fontAlgn="base">
              <a:spcBef>
                <a:spcPct val="0"/>
              </a:spcBef>
              <a:spcAft>
                <a:spcPct val="0"/>
              </a:spcAft>
            </a:pPr>
            <a:endParaRPr lang="en-US" sz="1228" dirty="0">
              <a:solidFill>
                <a:srgbClr val="000000"/>
              </a:solidFill>
              <a:latin typeface="Arial" panose="020B0604020202020204"/>
              <a:cs typeface="Arial" panose="020B0604020202020204" pitchFamily="34" charset="0"/>
            </a:endParaRPr>
          </a:p>
        </p:txBody>
      </p:sp>
      <p:sp>
        <p:nvSpPr>
          <p:cNvPr id="69" name="Textfeld 30">
            <a:extLst>
              <a:ext uri="{FF2B5EF4-FFF2-40B4-BE49-F238E27FC236}">
                <a16:creationId xmlns:a16="http://schemas.microsoft.com/office/drawing/2014/main" id="{C77CBAA3-0D72-4A58-A02A-37952C5B9CD8}"/>
              </a:ext>
            </a:extLst>
          </p:cNvPr>
          <p:cNvSpPr txBox="1"/>
          <p:nvPr/>
        </p:nvSpPr>
        <p:spPr bwMode="gray">
          <a:xfrm rot="13676320">
            <a:off x="4251375" y="3247085"/>
            <a:ext cx="2350922" cy="2361184"/>
          </a:xfrm>
          <a:prstGeom prst="rect">
            <a:avLst/>
          </a:prstGeom>
        </p:spPr>
        <p:txBody>
          <a:bodyPr spcFirstLastPara="1" vert="horz" wrap="none" lIns="0" tIns="0" rIns="0" bIns="0" numCol="1" rtlCol="0">
            <a:prstTxWarp prst="textCircle">
              <a:avLst>
                <a:gd name="adj" fmla="val 11067927"/>
              </a:avLst>
            </a:prstTxWarp>
            <a:noAutofit/>
          </a:bodyPr>
          <a:lstStyle/>
          <a:p>
            <a:pPr algn="ctr" defTabSz="802020" fontAlgn="base">
              <a:spcBef>
                <a:spcPct val="0"/>
              </a:spcBef>
              <a:spcAft>
                <a:spcPct val="0"/>
              </a:spcAft>
            </a:pPr>
            <a:r>
              <a:rPr lang="en-US" sz="965" b="1" noProof="1">
                <a:solidFill>
                  <a:srgbClr val="77160F"/>
                </a:solidFill>
                <a:latin typeface="Arial" panose="020B0604020202020204" pitchFamily="34" charset="0"/>
                <a:cs typeface="Arial" panose="020B0604020202020204" pitchFamily="34" charset="0"/>
              </a:rPr>
              <a:t>   Digitalisation + Maximising </a:t>
            </a:r>
            <a:br>
              <a:rPr lang="en-US" sz="965" b="1" noProof="1">
                <a:solidFill>
                  <a:srgbClr val="77160F"/>
                </a:solidFill>
                <a:latin typeface="Arial" panose="020B0604020202020204" pitchFamily="34" charset="0"/>
                <a:cs typeface="Arial" panose="020B0604020202020204" pitchFamily="34" charset="0"/>
              </a:rPr>
            </a:br>
            <a:r>
              <a:rPr lang="en-US" sz="965" b="1" noProof="1">
                <a:solidFill>
                  <a:srgbClr val="77160F"/>
                </a:solidFill>
                <a:latin typeface="Arial" panose="020B0604020202020204" pitchFamily="34" charset="0"/>
                <a:cs typeface="Arial" panose="020B0604020202020204" pitchFamily="34" charset="0"/>
              </a:rPr>
              <a:t>value of data</a:t>
            </a:r>
          </a:p>
        </p:txBody>
      </p:sp>
      <p:grpSp>
        <p:nvGrpSpPr>
          <p:cNvPr id="29" name="Group 28">
            <a:extLst>
              <a:ext uri="{FF2B5EF4-FFF2-40B4-BE49-F238E27FC236}">
                <a16:creationId xmlns:a16="http://schemas.microsoft.com/office/drawing/2014/main" id="{E08DA92B-A996-41BA-9907-0520135CDC49}"/>
              </a:ext>
            </a:extLst>
          </p:cNvPr>
          <p:cNvGrpSpPr/>
          <p:nvPr/>
        </p:nvGrpSpPr>
        <p:grpSpPr>
          <a:xfrm flipV="1">
            <a:off x="81288" y="3059633"/>
            <a:ext cx="4408987" cy="273169"/>
            <a:chOff x="334963" y="2229200"/>
            <a:chExt cx="3925443" cy="91663"/>
          </a:xfrm>
          <a:solidFill>
            <a:srgbClr val="87221B"/>
          </a:solidFill>
        </p:grpSpPr>
        <p:sp>
          <p:nvSpPr>
            <p:cNvPr id="30" name="Rectangle 29">
              <a:extLst>
                <a:ext uri="{FF2B5EF4-FFF2-40B4-BE49-F238E27FC236}">
                  <a16:creationId xmlns:a16="http://schemas.microsoft.com/office/drawing/2014/main" id="{D4F1416A-F26D-443D-A4B6-A4949BA8AC33}"/>
                </a:ext>
              </a:extLst>
            </p:cNvPr>
            <p:cNvSpPr/>
            <p:nvPr/>
          </p:nvSpPr>
          <p:spPr>
            <a:xfrm>
              <a:off x="334963" y="2306350"/>
              <a:ext cx="415131" cy="14513"/>
            </a:xfrm>
            <a:prstGeom prst="rect">
              <a:avLst/>
            </a:prstGeom>
            <a:grpFill/>
            <a:ln>
              <a:solidFill>
                <a:srgbClr val="7918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31" name="Straight Connector 30">
              <a:extLst>
                <a:ext uri="{FF2B5EF4-FFF2-40B4-BE49-F238E27FC236}">
                  <a16:creationId xmlns:a16="http://schemas.microsoft.com/office/drawing/2014/main" id="{7FE9CEAA-202A-4341-8A4F-1100051667A4}"/>
                </a:ext>
              </a:extLst>
            </p:cNvPr>
            <p:cNvCxnSpPr>
              <a:cxnSpLocks/>
            </p:cNvCxnSpPr>
            <p:nvPr/>
          </p:nvCxnSpPr>
          <p:spPr>
            <a:xfrm flipV="1">
              <a:off x="334963" y="2302063"/>
              <a:ext cx="3582646" cy="4287"/>
            </a:xfrm>
            <a:prstGeom prst="line">
              <a:avLst/>
            </a:prstGeom>
            <a:grpFill/>
            <a:ln>
              <a:solidFill>
                <a:srgbClr val="791811"/>
              </a:solidFil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8CE9C1A-950A-44AF-875E-764AFDE3BA0E}"/>
                </a:ext>
              </a:extLst>
            </p:cNvPr>
            <p:cNvCxnSpPr>
              <a:cxnSpLocks/>
            </p:cNvCxnSpPr>
            <p:nvPr/>
          </p:nvCxnSpPr>
          <p:spPr>
            <a:xfrm flipV="1">
              <a:off x="3918282" y="2229200"/>
              <a:ext cx="342124" cy="72857"/>
            </a:xfrm>
            <a:prstGeom prst="line">
              <a:avLst/>
            </a:prstGeom>
            <a:grpFill/>
            <a:ln>
              <a:solidFill>
                <a:srgbClr val="791811"/>
              </a:solidFill>
              <a:tailEnd type="ova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28282" y="3665213"/>
            <a:ext cx="4639451" cy="848855"/>
            <a:chOff x="51482" y="3333958"/>
            <a:chExt cx="5484168" cy="341271"/>
          </a:xfrm>
          <a:solidFill>
            <a:schemeClr val="accent4">
              <a:lumMod val="75000"/>
            </a:schemeClr>
          </a:solidFill>
        </p:grpSpPr>
        <p:grpSp>
          <p:nvGrpSpPr>
            <p:cNvPr id="41" name="Group 40">
              <a:extLst>
                <a:ext uri="{FF2B5EF4-FFF2-40B4-BE49-F238E27FC236}">
                  <a16:creationId xmlns:a16="http://schemas.microsoft.com/office/drawing/2014/main" id="{BA67D756-AC11-469E-A7C1-F1F52662EFC0}"/>
                </a:ext>
              </a:extLst>
            </p:cNvPr>
            <p:cNvGrpSpPr/>
            <p:nvPr/>
          </p:nvGrpSpPr>
          <p:grpSpPr>
            <a:xfrm>
              <a:off x="51482" y="3333958"/>
              <a:ext cx="4612431" cy="22562"/>
              <a:chOff x="334963" y="2306350"/>
              <a:chExt cx="4644169" cy="22562"/>
            </a:xfrm>
            <a:grpFill/>
          </p:grpSpPr>
          <p:sp>
            <p:nvSpPr>
              <p:cNvPr id="42" name="Rectangle 41">
                <a:extLst>
                  <a:ext uri="{FF2B5EF4-FFF2-40B4-BE49-F238E27FC236}">
                    <a16:creationId xmlns:a16="http://schemas.microsoft.com/office/drawing/2014/main" id="{24DA9DBD-8F01-4795-B9A8-67F64E30FCC9}"/>
                  </a:ext>
                </a:extLst>
              </p:cNvPr>
              <p:cNvSpPr/>
              <p:nvPr/>
            </p:nvSpPr>
            <p:spPr>
              <a:xfrm>
                <a:off x="334963" y="2306350"/>
                <a:ext cx="415131" cy="22562"/>
              </a:xfrm>
              <a:prstGeom prst="rect">
                <a:avLst/>
              </a:prstGeom>
              <a:gr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43" name="Straight Connector 42">
                <a:extLst>
                  <a:ext uri="{FF2B5EF4-FFF2-40B4-BE49-F238E27FC236}">
                    <a16:creationId xmlns:a16="http://schemas.microsoft.com/office/drawing/2014/main" id="{FC68956B-DF4A-4AF5-8178-B4E26152FF4F}"/>
                  </a:ext>
                </a:extLst>
              </p:cNvPr>
              <p:cNvCxnSpPr>
                <a:cxnSpLocks/>
              </p:cNvCxnSpPr>
              <p:nvPr/>
            </p:nvCxnSpPr>
            <p:spPr>
              <a:xfrm>
                <a:off x="334963" y="2306350"/>
                <a:ext cx="4644169" cy="0"/>
              </a:xfrm>
              <a:prstGeom prst="line">
                <a:avLst/>
              </a:prstGeom>
              <a:grpFill/>
              <a:ln>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grpSp>
        <p:cxnSp>
          <p:nvCxnSpPr>
            <p:cNvPr id="45" name="Straight Connector 44">
              <a:extLst>
                <a:ext uri="{FF2B5EF4-FFF2-40B4-BE49-F238E27FC236}">
                  <a16:creationId xmlns:a16="http://schemas.microsoft.com/office/drawing/2014/main" id="{0CA04538-FD45-444B-82D3-60028C82FAAC}"/>
                </a:ext>
              </a:extLst>
            </p:cNvPr>
            <p:cNvCxnSpPr>
              <a:cxnSpLocks/>
            </p:cNvCxnSpPr>
            <p:nvPr/>
          </p:nvCxnSpPr>
          <p:spPr>
            <a:xfrm>
              <a:off x="4645577" y="3333958"/>
              <a:ext cx="890073" cy="341271"/>
            </a:xfrm>
            <a:prstGeom prst="line">
              <a:avLst/>
            </a:prstGeom>
            <a:grpFill/>
            <a:ln>
              <a:solidFill>
                <a:schemeClr val="accent4">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71" name="Textfeld 31">
            <a:extLst>
              <a:ext uri="{FF2B5EF4-FFF2-40B4-BE49-F238E27FC236}">
                <a16:creationId xmlns:a16="http://schemas.microsoft.com/office/drawing/2014/main" id="{4B0343A5-79E5-4B19-BD25-DD2E9408AAEB}"/>
              </a:ext>
            </a:extLst>
          </p:cNvPr>
          <p:cNvSpPr txBox="1"/>
          <p:nvPr/>
        </p:nvSpPr>
        <p:spPr bwMode="gray">
          <a:xfrm rot="18145810">
            <a:off x="4175405" y="3227151"/>
            <a:ext cx="2361894" cy="2361184"/>
          </a:xfrm>
          <a:prstGeom prst="rect">
            <a:avLst/>
          </a:prstGeom>
        </p:spPr>
        <p:txBody>
          <a:bodyPr spcFirstLastPara="1" vert="horz" wrap="none" lIns="0" tIns="0" rIns="0" bIns="0" numCol="1" rtlCol="0">
            <a:prstTxWarp prst="textCircle">
              <a:avLst>
                <a:gd name="adj" fmla="val 11067927"/>
              </a:avLst>
            </a:prstTxWarp>
            <a:noAutofit/>
          </a:bodyPr>
          <a:lstStyle/>
          <a:p>
            <a:pPr algn="ctr" defTabSz="802000"/>
            <a:r>
              <a:rPr lang="en-US" sz="1228" b="1" noProof="1">
                <a:solidFill>
                  <a:srgbClr val="385723"/>
                </a:solidFill>
                <a:latin typeface="Arial" panose="020B0604020202020204" pitchFamily="34" charset="0"/>
                <a:cs typeface="Arial" panose="020B0604020202020204" pitchFamily="34" charset="0"/>
              </a:rPr>
              <a:t>Leadership</a:t>
            </a:r>
          </a:p>
        </p:txBody>
      </p:sp>
      <p:sp>
        <p:nvSpPr>
          <p:cNvPr id="51" name="TextBox 50">
            <a:extLst>
              <a:ext uri="{FF2B5EF4-FFF2-40B4-BE49-F238E27FC236}">
                <a16:creationId xmlns:a16="http://schemas.microsoft.com/office/drawing/2014/main" id="{9F98CFBA-FCAE-41A6-8EF8-3DF2191C209A}"/>
              </a:ext>
            </a:extLst>
          </p:cNvPr>
          <p:cNvSpPr txBox="1"/>
          <p:nvPr/>
        </p:nvSpPr>
        <p:spPr>
          <a:xfrm>
            <a:off x="6476668" y="6491812"/>
            <a:ext cx="3567187" cy="281295"/>
          </a:xfrm>
          <a:prstGeom prst="rect">
            <a:avLst/>
          </a:prstGeom>
          <a:solidFill>
            <a:srgbClr val="FFC000"/>
          </a:solidFill>
        </p:spPr>
        <p:txBody>
          <a:bodyPr wrap="square" rtlCol="0">
            <a:spAutoFit/>
          </a:bodyPr>
          <a:lstStyle/>
          <a:p>
            <a:pPr algn="ctr" defTabSz="802020"/>
            <a:r>
              <a:rPr lang="en-GB" sz="1228" b="1" dirty="0">
                <a:solidFill>
                  <a:srgbClr val="FFC000">
                    <a:lumMod val="50000"/>
                  </a:srgbClr>
                </a:solidFill>
                <a:latin typeface="Arial" panose="020B0604020202020204" pitchFamily="34" charset="0"/>
                <a:cs typeface="Arial" panose="020B0604020202020204" pitchFamily="34" charset="0"/>
              </a:rPr>
              <a:t>Enabling Service: EDTF Recommendation 4</a:t>
            </a:r>
          </a:p>
        </p:txBody>
      </p:sp>
      <p:sp>
        <p:nvSpPr>
          <p:cNvPr id="72" name="Pie 9">
            <a:extLst>
              <a:ext uri="{FF2B5EF4-FFF2-40B4-BE49-F238E27FC236}">
                <a16:creationId xmlns:a16="http://schemas.microsoft.com/office/drawing/2014/main" id="{359CDB30-38E7-4CE7-A773-3EA4D50AA10C}"/>
              </a:ext>
            </a:extLst>
          </p:cNvPr>
          <p:cNvSpPr/>
          <p:nvPr/>
        </p:nvSpPr>
        <p:spPr>
          <a:xfrm rot="8328198">
            <a:off x="4473184" y="3515831"/>
            <a:ext cx="1796618" cy="1796618"/>
          </a:xfrm>
          <a:prstGeom prst="pie">
            <a:avLst>
              <a:gd name="adj1" fmla="val 3252206"/>
              <a:gd name="adj2" fmla="val 11691011"/>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2105" dirty="0">
              <a:solidFill>
                <a:srgbClr val="1E1348"/>
              </a:solidFill>
              <a:latin typeface="Arial" panose="020B0604020202020204" pitchFamily="34" charset="0"/>
              <a:cs typeface="Arial" panose="020B0604020202020204" pitchFamily="34" charset="0"/>
            </a:endParaRPr>
          </a:p>
        </p:txBody>
      </p:sp>
      <p:sp>
        <p:nvSpPr>
          <p:cNvPr id="73" name="TextBox 72">
            <a:extLst>
              <a:ext uri="{FF2B5EF4-FFF2-40B4-BE49-F238E27FC236}">
                <a16:creationId xmlns:a16="http://schemas.microsoft.com/office/drawing/2014/main" id="{9D50B83B-4F20-4A60-969E-D0259020D0F7}"/>
              </a:ext>
            </a:extLst>
          </p:cNvPr>
          <p:cNvSpPr txBox="1"/>
          <p:nvPr/>
        </p:nvSpPr>
        <p:spPr>
          <a:xfrm>
            <a:off x="4632361" y="3623030"/>
            <a:ext cx="1403912" cy="659219"/>
          </a:xfrm>
          <a:prstGeom prst="rect">
            <a:avLst/>
          </a:prstGeom>
          <a:noFill/>
        </p:spPr>
        <p:txBody>
          <a:bodyPr wrap="square" rtlCol="0">
            <a:spAutoFit/>
          </a:bodyPr>
          <a:lstStyle/>
          <a:p>
            <a:pPr algn="ctr" defTabSz="802020"/>
            <a:r>
              <a:rPr lang="en-GB" sz="1228" b="1" dirty="0">
                <a:solidFill>
                  <a:srgbClr val="5B9BD5">
                    <a:lumMod val="50000"/>
                  </a:srgbClr>
                </a:solidFill>
                <a:latin typeface="Arial" panose="020B0604020202020204" pitchFamily="34" charset="0"/>
                <a:cs typeface="Arial" panose="020B0604020202020204" pitchFamily="34" charset="0"/>
              </a:rPr>
              <a:t>Policy &amp; Regulatory Rules</a:t>
            </a:r>
          </a:p>
        </p:txBody>
      </p:sp>
      <p:grpSp>
        <p:nvGrpSpPr>
          <p:cNvPr id="33" name="Group 32">
            <a:extLst>
              <a:ext uri="{FF2B5EF4-FFF2-40B4-BE49-F238E27FC236}">
                <a16:creationId xmlns:a16="http://schemas.microsoft.com/office/drawing/2014/main" id="{9C3D552E-7929-42E9-B3CE-91C15AB3BD8B}"/>
              </a:ext>
            </a:extLst>
          </p:cNvPr>
          <p:cNvGrpSpPr/>
          <p:nvPr/>
        </p:nvGrpSpPr>
        <p:grpSpPr>
          <a:xfrm flipH="1">
            <a:off x="6439043" y="2578716"/>
            <a:ext cx="4191655" cy="1142640"/>
            <a:chOff x="334962" y="2302421"/>
            <a:chExt cx="4003867" cy="370201"/>
          </a:xfrm>
          <a:solidFill>
            <a:srgbClr val="47662B"/>
          </a:solidFill>
        </p:grpSpPr>
        <p:sp>
          <p:nvSpPr>
            <p:cNvPr id="34" name="Rectangle 33">
              <a:extLst>
                <a:ext uri="{FF2B5EF4-FFF2-40B4-BE49-F238E27FC236}">
                  <a16:creationId xmlns:a16="http://schemas.microsoft.com/office/drawing/2014/main" id="{E917DE31-0363-4084-B71C-34B9B2A1A8DD}"/>
                </a:ext>
              </a:extLst>
            </p:cNvPr>
            <p:cNvSpPr/>
            <p:nvPr/>
          </p:nvSpPr>
          <p:spPr>
            <a:xfrm>
              <a:off x="334964" y="2306350"/>
              <a:ext cx="415131" cy="23763"/>
            </a:xfrm>
            <a:prstGeom prst="rect">
              <a:avLst/>
            </a:prstGeom>
            <a:grpFill/>
            <a:ln>
              <a:solidFill>
                <a:srgbClr val="3E5D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35" name="Straight Connector 34">
              <a:extLst>
                <a:ext uri="{FF2B5EF4-FFF2-40B4-BE49-F238E27FC236}">
                  <a16:creationId xmlns:a16="http://schemas.microsoft.com/office/drawing/2014/main" id="{FDD9D1E9-A94C-4064-B5C2-4430A6E6833D}"/>
                </a:ext>
              </a:extLst>
            </p:cNvPr>
            <p:cNvCxnSpPr>
              <a:cxnSpLocks/>
            </p:cNvCxnSpPr>
            <p:nvPr/>
          </p:nvCxnSpPr>
          <p:spPr>
            <a:xfrm flipV="1">
              <a:off x="334962" y="2302931"/>
              <a:ext cx="3815703" cy="3419"/>
            </a:xfrm>
            <a:prstGeom prst="line">
              <a:avLst/>
            </a:prstGeom>
            <a:grpFill/>
            <a:ln>
              <a:solidFill>
                <a:srgbClr val="3E5D26"/>
              </a:solidFill>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A4BC93D-687F-43EB-B2F2-92EDC9AD0689}"/>
                </a:ext>
              </a:extLst>
            </p:cNvPr>
            <p:cNvCxnSpPr>
              <a:cxnSpLocks/>
            </p:cNvCxnSpPr>
            <p:nvPr/>
          </p:nvCxnSpPr>
          <p:spPr>
            <a:xfrm>
              <a:off x="4154520" y="2302421"/>
              <a:ext cx="184309" cy="370201"/>
            </a:xfrm>
            <a:prstGeom prst="line">
              <a:avLst/>
            </a:prstGeom>
            <a:grpFill/>
            <a:ln>
              <a:solidFill>
                <a:srgbClr val="3E5D26"/>
              </a:solidFill>
              <a:tailEnd type="oval"/>
            </a:ln>
          </p:spPr>
          <p:style>
            <a:lnRef idx="1">
              <a:schemeClr val="accent1"/>
            </a:lnRef>
            <a:fillRef idx="0">
              <a:schemeClr val="accent1"/>
            </a:fillRef>
            <a:effectRef idx="0">
              <a:schemeClr val="accent1"/>
            </a:effectRef>
            <a:fontRef idx="minor">
              <a:schemeClr val="tx1"/>
            </a:fontRef>
          </p:style>
        </p:cxnSp>
      </p:grpSp>
      <p:sp>
        <p:nvSpPr>
          <p:cNvPr id="81" name="TextBox 80">
            <a:extLst>
              <a:ext uri="{FF2B5EF4-FFF2-40B4-BE49-F238E27FC236}">
                <a16:creationId xmlns:a16="http://schemas.microsoft.com/office/drawing/2014/main" id="{0A3FBEC2-628E-46EA-9D15-C39752BAE4B1}"/>
              </a:ext>
            </a:extLst>
          </p:cNvPr>
          <p:cNvSpPr txBox="1"/>
          <p:nvPr/>
        </p:nvSpPr>
        <p:spPr>
          <a:xfrm>
            <a:off x="4922108" y="1538496"/>
            <a:ext cx="5578392" cy="842922"/>
          </a:xfrm>
          <a:prstGeom prst="rect">
            <a:avLst/>
          </a:prstGeom>
          <a:solidFill>
            <a:schemeClr val="accent5">
              <a:lumMod val="20000"/>
              <a:lumOff val="80000"/>
            </a:schemeClr>
          </a:solidFill>
        </p:spPr>
        <p:txBody>
          <a:bodyPr wrap="square" lIns="63150" tIns="94725" rIns="63150" bIns="31575" rtlCol="0">
            <a:spAutoFit/>
          </a:bodyPr>
          <a:lstStyle>
            <a:defPPr>
              <a:defRPr lang="de-DE"/>
            </a:defPPr>
            <a:lvl1pPr marL="285750" indent="-285750">
              <a:buClr>
                <a:schemeClr val="accent2"/>
              </a:buClr>
              <a:buFont typeface="Wingdings 3" panose="05040102010807070707" pitchFamily="18" charset="2"/>
              <a:buChar char="}"/>
              <a:defRPr sz="1300">
                <a:solidFill>
                  <a:schemeClr val="tx1">
                    <a:lumMod val="75000"/>
                    <a:lumOff val="25000"/>
                  </a:schemeClr>
                </a:solidFill>
              </a:defRPr>
            </a:lvl1pPr>
          </a:lstStyle>
          <a:p>
            <a:pPr marL="0" indent="0" defTabSz="802020">
              <a:buClr>
                <a:srgbClr val="ED7D31"/>
              </a:buClr>
              <a:buNone/>
            </a:pPr>
            <a:r>
              <a:rPr lang="en-US" sz="1228" b="1" dirty="0">
                <a:solidFill>
                  <a:srgbClr val="5B9BD5">
                    <a:lumMod val="50000"/>
                  </a:srgbClr>
                </a:solidFill>
                <a:latin typeface="Arial" panose="020B0604020202020204" pitchFamily="34" charset="0"/>
                <a:cs typeface="Arial" panose="020B0604020202020204" pitchFamily="34" charset="0"/>
              </a:rPr>
              <a:t>Embed modern practices &amp; enabling services into regulation &amp; policy</a:t>
            </a:r>
          </a:p>
          <a:p>
            <a:pPr marL="250631" indent="-250631" defTabSz="802020">
              <a:buClr>
                <a:srgbClr val="ED7D31"/>
              </a:buClr>
            </a:pPr>
            <a:endParaRPr lang="en-GB" sz="965" dirty="0">
              <a:solidFill>
                <a:srgbClr val="5B9BD5">
                  <a:lumMod val="50000"/>
                </a:srgbClr>
              </a:solidFill>
              <a:latin typeface="Arial" panose="020B0604020202020204" pitchFamily="34" charset="0"/>
              <a:cs typeface="Arial" panose="020B0604020202020204" pitchFamily="34" charset="0"/>
            </a:endParaRPr>
          </a:p>
          <a:p>
            <a:pPr marL="250631" indent="-250631" defTabSz="802020">
              <a:buClr>
                <a:srgbClr val="ED7D31"/>
              </a:buClr>
            </a:pPr>
            <a:r>
              <a:rPr lang="en-GB" sz="965" dirty="0">
                <a:solidFill>
                  <a:srgbClr val="5B9BD5">
                    <a:lumMod val="50000"/>
                  </a:srgbClr>
                </a:solidFill>
                <a:latin typeface="Arial" panose="020B0604020202020204" pitchFamily="34" charset="0"/>
                <a:cs typeface="Arial" panose="020B0604020202020204" pitchFamily="34" charset="0"/>
              </a:rPr>
              <a:t>Data-related rules are already being flagged for change to use these practices/services</a:t>
            </a:r>
          </a:p>
          <a:p>
            <a:pPr marL="250631" indent="-250631" defTabSz="802020">
              <a:buClr>
                <a:srgbClr val="ED7D31"/>
              </a:buClr>
            </a:pPr>
            <a:endParaRPr lang="en-GB" sz="526" dirty="0">
              <a:solidFill>
                <a:srgbClr val="5B9BD5">
                  <a:lumMod val="50000"/>
                </a:srgbClr>
              </a:solidFill>
              <a:latin typeface="Arial" panose="020B0604020202020204" pitchFamily="34" charset="0"/>
              <a:cs typeface="Arial" panose="020B0604020202020204" pitchFamily="34" charset="0"/>
            </a:endParaRPr>
          </a:p>
          <a:p>
            <a:pPr marL="250631" indent="-250631" defTabSz="802020">
              <a:buClr>
                <a:srgbClr val="ED7D31"/>
              </a:buClr>
            </a:pPr>
            <a:r>
              <a:rPr lang="en-GB" sz="965" dirty="0">
                <a:solidFill>
                  <a:srgbClr val="5B9BD5">
                    <a:lumMod val="50000"/>
                  </a:srgbClr>
                </a:solidFill>
                <a:latin typeface="Arial" panose="020B0604020202020204" pitchFamily="34" charset="0"/>
                <a:cs typeface="Arial" panose="020B0604020202020204" pitchFamily="34" charset="0"/>
              </a:rPr>
              <a:t>We are being pragmatic about near-term rule changes, setting clear direction for future changes</a:t>
            </a:r>
          </a:p>
        </p:txBody>
      </p:sp>
      <p:grpSp>
        <p:nvGrpSpPr>
          <p:cNvPr id="83" name="Group 82">
            <a:extLst>
              <a:ext uri="{FF2B5EF4-FFF2-40B4-BE49-F238E27FC236}">
                <a16:creationId xmlns:a16="http://schemas.microsoft.com/office/drawing/2014/main" id="{9C3D552E-7929-42E9-B3CE-91C15AB3BD8B}"/>
              </a:ext>
            </a:extLst>
          </p:cNvPr>
          <p:cNvGrpSpPr/>
          <p:nvPr/>
        </p:nvGrpSpPr>
        <p:grpSpPr>
          <a:xfrm flipH="1">
            <a:off x="4609094" y="1538497"/>
            <a:ext cx="5886974" cy="2084533"/>
            <a:chOff x="334962" y="2300386"/>
            <a:chExt cx="4661962" cy="675362"/>
          </a:xfrm>
          <a:solidFill>
            <a:srgbClr val="265580"/>
          </a:solidFill>
        </p:grpSpPr>
        <p:sp>
          <p:nvSpPr>
            <p:cNvPr id="84" name="Rectangle 83">
              <a:extLst>
                <a:ext uri="{FF2B5EF4-FFF2-40B4-BE49-F238E27FC236}">
                  <a16:creationId xmlns:a16="http://schemas.microsoft.com/office/drawing/2014/main" id="{E917DE31-0363-4084-B71C-34B9B2A1A8DD}"/>
                </a:ext>
              </a:extLst>
            </p:cNvPr>
            <p:cNvSpPr/>
            <p:nvPr/>
          </p:nvSpPr>
          <p:spPr>
            <a:xfrm>
              <a:off x="334964" y="2306350"/>
              <a:ext cx="415131" cy="23763"/>
            </a:xfrm>
            <a:prstGeom prst="rect">
              <a:avLst/>
            </a:prstGeom>
            <a:grpFill/>
            <a:ln>
              <a:solidFill>
                <a:srgbClr val="265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85" name="Straight Connector 84">
              <a:extLst>
                <a:ext uri="{FF2B5EF4-FFF2-40B4-BE49-F238E27FC236}">
                  <a16:creationId xmlns:a16="http://schemas.microsoft.com/office/drawing/2014/main" id="{FDD9D1E9-A94C-4064-B5C2-4430A6E6833D}"/>
                </a:ext>
              </a:extLst>
            </p:cNvPr>
            <p:cNvCxnSpPr>
              <a:cxnSpLocks/>
            </p:cNvCxnSpPr>
            <p:nvPr/>
          </p:nvCxnSpPr>
          <p:spPr>
            <a:xfrm flipV="1">
              <a:off x="334962" y="2300386"/>
              <a:ext cx="4661962" cy="5964"/>
            </a:xfrm>
            <a:prstGeom prst="line">
              <a:avLst/>
            </a:prstGeom>
            <a:grpFill/>
            <a:ln>
              <a:solidFill>
                <a:srgbClr val="265580"/>
              </a:solidFill>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FA4BC93D-687F-43EB-B2F2-92EDC9AD0689}"/>
                </a:ext>
              </a:extLst>
            </p:cNvPr>
            <p:cNvCxnSpPr>
              <a:cxnSpLocks/>
              <a:endCxn id="73" idx="0"/>
            </p:cNvCxnSpPr>
            <p:nvPr/>
          </p:nvCxnSpPr>
          <p:spPr>
            <a:xfrm flipH="1">
              <a:off x="4422611" y="2300386"/>
              <a:ext cx="574313" cy="675362"/>
            </a:xfrm>
            <a:prstGeom prst="line">
              <a:avLst/>
            </a:prstGeom>
            <a:grpFill/>
            <a:ln>
              <a:solidFill>
                <a:srgbClr val="265580"/>
              </a:solidFill>
              <a:tailEnd type="oval"/>
            </a:ln>
          </p:spPr>
          <p:style>
            <a:lnRef idx="1">
              <a:schemeClr val="accent1"/>
            </a:lnRef>
            <a:fillRef idx="0">
              <a:schemeClr val="accent1"/>
            </a:fillRef>
            <a:effectRef idx="0">
              <a:schemeClr val="accent1"/>
            </a:effectRef>
            <a:fontRef idx="minor">
              <a:schemeClr val="tx1"/>
            </a:fontRef>
          </p:style>
        </p:cxnSp>
      </p:grpSp>
      <p:grpSp>
        <p:nvGrpSpPr>
          <p:cNvPr id="87" name="Group 86">
            <a:extLst>
              <a:ext uri="{FF2B5EF4-FFF2-40B4-BE49-F238E27FC236}">
                <a16:creationId xmlns:a16="http://schemas.microsoft.com/office/drawing/2014/main" id="{7231FCE8-78AF-49CC-98B8-8F25D930881D}"/>
              </a:ext>
            </a:extLst>
          </p:cNvPr>
          <p:cNvGrpSpPr/>
          <p:nvPr/>
        </p:nvGrpSpPr>
        <p:grpSpPr>
          <a:xfrm flipV="1">
            <a:off x="112595" y="5475750"/>
            <a:ext cx="4459101" cy="1040581"/>
            <a:chOff x="334963" y="2306350"/>
            <a:chExt cx="4316299" cy="478862"/>
          </a:xfrm>
          <a:solidFill>
            <a:schemeClr val="bg2">
              <a:lumMod val="50000"/>
            </a:schemeClr>
          </a:solidFill>
        </p:grpSpPr>
        <p:sp>
          <p:nvSpPr>
            <p:cNvPr id="88" name="Rectangle 87">
              <a:extLst>
                <a:ext uri="{FF2B5EF4-FFF2-40B4-BE49-F238E27FC236}">
                  <a16:creationId xmlns:a16="http://schemas.microsoft.com/office/drawing/2014/main" id="{7A99E71B-06CC-4213-84D5-CEA808B225FD}"/>
                </a:ext>
              </a:extLst>
            </p:cNvPr>
            <p:cNvSpPr/>
            <p:nvPr/>
          </p:nvSpPr>
          <p:spPr>
            <a:xfrm>
              <a:off x="334963" y="2306350"/>
              <a:ext cx="415131" cy="35034"/>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US" sz="2105" dirty="0">
                <a:solidFill>
                  <a:srgbClr val="FFFFFF"/>
                </a:solidFill>
                <a:latin typeface="Arial" panose="020B0604020202020204" pitchFamily="34" charset="0"/>
                <a:cs typeface="Arial" panose="020B0604020202020204" pitchFamily="34" charset="0"/>
              </a:endParaRPr>
            </a:p>
          </p:txBody>
        </p:sp>
        <p:cxnSp>
          <p:nvCxnSpPr>
            <p:cNvPr id="89" name="Straight Connector 88">
              <a:extLst>
                <a:ext uri="{FF2B5EF4-FFF2-40B4-BE49-F238E27FC236}">
                  <a16:creationId xmlns:a16="http://schemas.microsoft.com/office/drawing/2014/main" id="{F2C2E0ED-A2F0-4152-90E3-613C230FFDB3}"/>
                </a:ext>
              </a:extLst>
            </p:cNvPr>
            <p:cNvCxnSpPr>
              <a:cxnSpLocks/>
            </p:cNvCxnSpPr>
            <p:nvPr/>
          </p:nvCxnSpPr>
          <p:spPr>
            <a:xfrm>
              <a:off x="334963" y="2306350"/>
              <a:ext cx="3993197" cy="0"/>
            </a:xfrm>
            <a:prstGeom prst="line">
              <a:avLst/>
            </a:prstGeom>
            <a:grpFill/>
            <a:ln>
              <a:solidFill>
                <a:schemeClr val="bg2">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ABD6461C-9994-4FB3-AD11-9E1892E6B1B2}"/>
                </a:ext>
              </a:extLst>
            </p:cNvPr>
            <p:cNvCxnSpPr>
              <a:cxnSpLocks/>
            </p:cNvCxnSpPr>
            <p:nvPr/>
          </p:nvCxnSpPr>
          <p:spPr>
            <a:xfrm>
              <a:off x="4328159" y="2309746"/>
              <a:ext cx="323103" cy="475466"/>
            </a:xfrm>
            <a:prstGeom prst="line">
              <a:avLst/>
            </a:prstGeom>
            <a:grpFill/>
            <a:ln>
              <a:solidFill>
                <a:schemeClr val="accent4">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2" name="TextBox 51">
            <a:extLst>
              <a:ext uri="{FF2B5EF4-FFF2-40B4-BE49-F238E27FC236}">
                <a16:creationId xmlns:a16="http://schemas.microsoft.com/office/drawing/2014/main" id="{A9E83CC2-B436-4DB7-B527-B69C4E78AD6C}"/>
              </a:ext>
            </a:extLst>
          </p:cNvPr>
          <p:cNvSpPr txBox="1"/>
          <p:nvPr/>
        </p:nvSpPr>
        <p:spPr>
          <a:xfrm>
            <a:off x="715496" y="6472168"/>
            <a:ext cx="3400544" cy="470257"/>
          </a:xfrm>
          <a:prstGeom prst="rect">
            <a:avLst/>
          </a:prstGeom>
          <a:solidFill>
            <a:srgbClr val="FFC000"/>
          </a:solidFill>
        </p:spPr>
        <p:txBody>
          <a:bodyPr wrap="square" rtlCol="0">
            <a:spAutoFit/>
          </a:bodyPr>
          <a:lstStyle/>
          <a:p>
            <a:pPr algn="ctr" defTabSz="802020"/>
            <a:r>
              <a:rPr lang="en-GB" sz="1228" b="1" dirty="0">
                <a:solidFill>
                  <a:srgbClr val="FFC000">
                    <a:lumMod val="50000"/>
                  </a:srgbClr>
                </a:solidFill>
                <a:latin typeface="Arial" panose="020B0604020202020204" pitchFamily="34" charset="0"/>
                <a:cs typeface="Arial" panose="020B0604020202020204" pitchFamily="34" charset="0"/>
              </a:rPr>
              <a:t>Enabling Service: EDTF Recommendation 3</a:t>
            </a:r>
          </a:p>
        </p:txBody>
      </p:sp>
      <p:sp>
        <p:nvSpPr>
          <p:cNvPr id="82" name="TextBox 81">
            <a:extLst>
              <a:ext uri="{FF2B5EF4-FFF2-40B4-BE49-F238E27FC236}">
                <a16:creationId xmlns:a16="http://schemas.microsoft.com/office/drawing/2014/main" id="{D8AE9C02-3DEB-47CC-9C60-91A500D75D44}"/>
              </a:ext>
            </a:extLst>
          </p:cNvPr>
          <p:cNvSpPr txBox="1"/>
          <p:nvPr/>
        </p:nvSpPr>
        <p:spPr>
          <a:xfrm>
            <a:off x="6067291" y="1367977"/>
            <a:ext cx="2363216" cy="281295"/>
          </a:xfrm>
          <a:prstGeom prst="rect">
            <a:avLst/>
          </a:prstGeom>
          <a:solidFill>
            <a:schemeClr val="accent5">
              <a:lumMod val="60000"/>
              <a:lumOff val="40000"/>
            </a:schemeClr>
          </a:solidFill>
        </p:spPr>
        <p:txBody>
          <a:bodyPr wrap="square" rtlCol="0">
            <a:spAutoFit/>
          </a:bodyPr>
          <a:lstStyle/>
          <a:p>
            <a:pPr algn="ctr" defTabSz="802020"/>
            <a:r>
              <a:rPr lang="en-GB" sz="1228" b="1" dirty="0">
                <a:solidFill>
                  <a:srgbClr val="5B9BD5">
                    <a:lumMod val="50000"/>
                  </a:srgbClr>
                </a:solidFill>
                <a:latin typeface="Arial" panose="020B0604020202020204" pitchFamily="34" charset="0"/>
                <a:cs typeface="Arial" panose="020B0604020202020204" pitchFamily="34" charset="0"/>
              </a:rPr>
              <a:t>EDTF Recommendations 1&amp;2</a:t>
            </a:r>
          </a:p>
        </p:txBody>
      </p:sp>
      <p:sp>
        <p:nvSpPr>
          <p:cNvPr id="55" name="TextBox 54">
            <a:extLst>
              <a:ext uri="{FF2B5EF4-FFF2-40B4-BE49-F238E27FC236}">
                <a16:creationId xmlns:a16="http://schemas.microsoft.com/office/drawing/2014/main" id="{D8AE9C02-3DEB-47CC-9C60-91A500D75D44}"/>
              </a:ext>
            </a:extLst>
          </p:cNvPr>
          <p:cNvSpPr txBox="1"/>
          <p:nvPr/>
        </p:nvSpPr>
        <p:spPr>
          <a:xfrm>
            <a:off x="7598915" y="2422043"/>
            <a:ext cx="2123384" cy="281295"/>
          </a:xfrm>
          <a:prstGeom prst="rect">
            <a:avLst/>
          </a:prstGeom>
          <a:solidFill>
            <a:srgbClr val="9BBB59"/>
          </a:solidFill>
        </p:spPr>
        <p:txBody>
          <a:bodyPr wrap="square" rtlCol="0">
            <a:spAutoFit/>
          </a:bodyPr>
          <a:lstStyle/>
          <a:p>
            <a:pPr algn="ctr" defTabSz="802020"/>
            <a:r>
              <a:rPr lang="en-GB" sz="1228" b="1" dirty="0">
                <a:solidFill>
                  <a:srgbClr val="385723"/>
                </a:solidFill>
                <a:latin typeface="Arial" panose="020B0604020202020204" pitchFamily="34" charset="0"/>
                <a:cs typeface="Arial" panose="020B0604020202020204" pitchFamily="34" charset="0"/>
              </a:rPr>
              <a:t>Leadership</a:t>
            </a:r>
          </a:p>
        </p:txBody>
      </p:sp>
      <p:sp>
        <p:nvSpPr>
          <p:cNvPr id="54" name="TextBox 53">
            <a:extLst>
              <a:ext uri="{FF2B5EF4-FFF2-40B4-BE49-F238E27FC236}">
                <a16:creationId xmlns:a16="http://schemas.microsoft.com/office/drawing/2014/main" id="{7F934902-C283-4E36-93DA-C212C3CF5B74}"/>
              </a:ext>
            </a:extLst>
          </p:cNvPr>
          <p:cNvSpPr txBox="1"/>
          <p:nvPr/>
        </p:nvSpPr>
        <p:spPr>
          <a:xfrm>
            <a:off x="632060" y="3066780"/>
            <a:ext cx="3358222" cy="470257"/>
          </a:xfrm>
          <a:prstGeom prst="rect">
            <a:avLst/>
          </a:prstGeom>
          <a:solidFill>
            <a:schemeClr val="tx2">
              <a:lumMod val="60000"/>
              <a:lumOff val="40000"/>
            </a:schemeClr>
          </a:solidFill>
        </p:spPr>
        <p:txBody>
          <a:bodyPr wrap="square" rtlCol="0">
            <a:spAutoFit/>
          </a:bodyPr>
          <a:lstStyle/>
          <a:p>
            <a:pPr algn="ctr" defTabSz="802020"/>
            <a:r>
              <a:rPr lang="en-GB" sz="1228" b="1" dirty="0">
                <a:solidFill>
                  <a:srgbClr val="87221B"/>
                </a:solidFill>
                <a:latin typeface="Arial" panose="020B0604020202020204" pitchFamily="34" charset="0"/>
                <a:cs typeface="Arial" panose="020B0604020202020204" pitchFamily="34" charset="0"/>
              </a:rPr>
              <a:t>Coordinating EDTF Recommendations 1&amp;2</a:t>
            </a:r>
          </a:p>
        </p:txBody>
      </p:sp>
    </p:spTree>
    <p:extLst>
      <p:ext uri="{BB962C8B-B14F-4D97-AF65-F5344CB8AC3E}">
        <p14:creationId xmlns:p14="http://schemas.microsoft.com/office/powerpoint/2010/main" val="20153395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pic>
        <p:nvPicPr>
          <p:cNvPr id="65"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65"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
        <p:nvSpPr>
          <p:cNvPr id="62" name="Rectangle 61"/>
          <p:cNvSpPr/>
          <p:nvPr/>
        </p:nvSpPr>
        <p:spPr>
          <a:xfrm>
            <a:off x="500687" y="5826188"/>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5" name="Slide Number Placeholder 4">
            <a:extLst>
              <a:ext uri="{FF2B5EF4-FFF2-40B4-BE49-F238E27FC236}">
                <a16:creationId xmlns:a16="http://schemas.microsoft.com/office/drawing/2014/main" id="{6F14B141-7B63-4440-90F7-812FC99F63ED}"/>
              </a:ext>
            </a:extLst>
          </p:cNvPr>
          <p:cNvSpPr>
            <a:spLocks noGrp="1"/>
          </p:cNvSpPr>
          <p:nvPr>
            <p:ph type="sldNum" sz="quarter" idx="12"/>
          </p:nvPr>
        </p:nvSpPr>
        <p:spPr>
          <a:xfrm>
            <a:off x="390144" y="6294442"/>
            <a:ext cx="440139" cy="320245"/>
          </a:xfrm>
        </p:spPr>
        <p:txBody>
          <a:bodyPr/>
          <a:lstStyle/>
          <a:p>
            <a:pPr defTabSz="401000">
              <a:defRPr/>
            </a:pPr>
            <a:fld id="{3A030DFD-335B-4480-BEA0-C8D897832E82}" type="slidenum">
              <a:rPr lang="en-GB" sz="1053">
                <a:solidFill>
                  <a:prstClr val="white"/>
                </a:solidFill>
                <a:latin typeface="Arial" panose="020B0604020202020204"/>
              </a:rPr>
              <a:pPr defTabSz="401000">
                <a:defRPr/>
              </a:pPr>
              <a:t>43</a:t>
            </a:fld>
            <a:endParaRPr lang="en-GB" sz="1053" dirty="0">
              <a:solidFill>
                <a:prstClr val="white"/>
              </a:solidFill>
              <a:latin typeface="Arial" panose="020B0604020202020204"/>
            </a:endParaRPr>
          </a:p>
        </p:txBody>
      </p:sp>
      <p:sp>
        <p:nvSpPr>
          <p:cNvPr id="4" name="TextBox 3">
            <a:extLst>
              <a:ext uri="{FF2B5EF4-FFF2-40B4-BE49-F238E27FC236}">
                <a16:creationId xmlns:a16="http://schemas.microsoft.com/office/drawing/2014/main" id="{C6D14250-6CB6-46AB-B07F-9A5C11117BAD}"/>
              </a:ext>
            </a:extLst>
          </p:cNvPr>
          <p:cNvSpPr txBox="1"/>
          <p:nvPr/>
        </p:nvSpPr>
        <p:spPr>
          <a:xfrm>
            <a:off x="102643" y="880851"/>
            <a:ext cx="9942359" cy="470257"/>
          </a:xfrm>
          <a:prstGeom prst="rect">
            <a:avLst/>
          </a:prstGeom>
          <a:noFill/>
        </p:spPr>
        <p:txBody>
          <a:bodyPr wrap="square" rtlCol="0">
            <a:spAutoFit/>
          </a:bodyPr>
          <a:lstStyle/>
          <a:p>
            <a:pPr defTabSz="802020"/>
            <a:r>
              <a:rPr lang="en-GB" sz="2456" dirty="0">
                <a:solidFill>
                  <a:srgbClr val="1E1348"/>
                </a:solidFill>
                <a:latin typeface="Arial" panose="020B0604020202020204" pitchFamily="34" charset="0"/>
              </a:rPr>
              <a:t>Modernising Energy Data (MED), roadmap</a:t>
            </a:r>
          </a:p>
        </p:txBody>
      </p:sp>
      <p:sp>
        <p:nvSpPr>
          <p:cNvPr id="303" name="Inhaltsplatzhalter 4"/>
          <p:cNvSpPr txBox="1">
            <a:spLocks/>
          </p:cNvSpPr>
          <p:nvPr/>
        </p:nvSpPr>
        <p:spPr>
          <a:xfrm>
            <a:off x="141470" y="1416075"/>
            <a:ext cx="346701" cy="233910"/>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801781" fontAlgn="base">
              <a:lnSpc>
                <a:spcPct val="130000"/>
              </a:lnSpc>
              <a:spcAft>
                <a:spcPts val="877"/>
              </a:spcAft>
              <a:buNone/>
            </a:pPr>
            <a:r>
              <a:rPr lang="en-US" sz="1169" b="1" dirty="0">
                <a:solidFill>
                  <a:prstClr val="white">
                    <a:lumMod val="50000"/>
                  </a:prstClr>
                </a:solidFill>
                <a:latin typeface="Century Gothic"/>
                <a:cs typeface="Century Gothic"/>
              </a:rPr>
              <a:t>2019</a:t>
            </a:r>
          </a:p>
        </p:txBody>
      </p:sp>
      <p:sp>
        <p:nvSpPr>
          <p:cNvPr id="311" name="Oval 310"/>
          <p:cNvSpPr/>
          <p:nvPr/>
        </p:nvSpPr>
        <p:spPr>
          <a:xfrm>
            <a:off x="7893627" y="5741224"/>
            <a:ext cx="225624" cy="225624"/>
          </a:xfrm>
          <a:prstGeom prst="ellipse">
            <a:avLst/>
          </a:prstGeom>
          <a:solidFill>
            <a:sysClr val="window" lastClr="FFFFFF"/>
          </a:solidFill>
          <a:ln w="25400" cap="flat" cmpd="sng" algn="ctr">
            <a:solidFill>
              <a:srgbClr val="FFC0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12" name="Inhaltsplatzhalter 4"/>
          <p:cNvSpPr txBox="1">
            <a:spLocks/>
          </p:cNvSpPr>
          <p:nvPr/>
        </p:nvSpPr>
        <p:spPr>
          <a:xfrm>
            <a:off x="5352269" y="5672800"/>
            <a:ext cx="2478359"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ONS to deliver prototype. BEIS creating an MoU</a:t>
            </a:r>
          </a:p>
        </p:txBody>
      </p:sp>
      <p:cxnSp>
        <p:nvCxnSpPr>
          <p:cNvPr id="316" name="Straight Connector 315"/>
          <p:cNvCxnSpPr>
            <a:endCxn id="341" idx="2"/>
          </p:cNvCxnSpPr>
          <p:nvPr/>
        </p:nvCxnSpPr>
        <p:spPr>
          <a:xfrm>
            <a:off x="2914696" y="5852099"/>
            <a:ext cx="2169579" cy="1937"/>
          </a:xfrm>
          <a:prstGeom prst="line">
            <a:avLst/>
          </a:prstGeom>
          <a:noFill/>
          <a:ln w="28575" cap="flat" cmpd="sng" algn="ctr">
            <a:solidFill>
              <a:srgbClr val="D2A000"/>
            </a:solidFill>
            <a:prstDash val="solid"/>
          </a:ln>
          <a:effectLst/>
        </p:spPr>
      </p:cxnSp>
      <p:cxnSp>
        <p:nvCxnSpPr>
          <p:cNvPr id="317" name="Straight Connector 316"/>
          <p:cNvCxnSpPr>
            <a:cxnSpLocks/>
            <a:stCxn id="341" idx="6"/>
            <a:endCxn id="311" idx="2"/>
          </p:cNvCxnSpPr>
          <p:nvPr/>
        </p:nvCxnSpPr>
        <p:spPr>
          <a:xfrm>
            <a:off x="5309899" y="5854036"/>
            <a:ext cx="2583729" cy="0"/>
          </a:xfrm>
          <a:prstGeom prst="line">
            <a:avLst/>
          </a:prstGeom>
          <a:noFill/>
          <a:ln w="28575" cap="flat" cmpd="sng" algn="ctr">
            <a:solidFill>
              <a:srgbClr val="FFC000"/>
            </a:solidFill>
            <a:prstDash val="solid"/>
          </a:ln>
          <a:effectLst/>
        </p:spPr>
      </p:cxnSp>
      <p:sp>
        <p:nvSpPr>
          <p:cNvPr id="318" name="Oval 317"/>
          <p:cNvSpPr/>
          <p:nvPr/>
        </p:nvSpPr>
        <p:spPr>
          <a:xfrm>
            <a:off x="9172851" y="5741224"/>
            <a:ext cx="225624" cy="225624"/>
          </a:xfrm>
          <a:prstGeom prst="ellipse">
            <a:avLst/>
          </a:prstGeom>
          <a:solidFill>
            <a:sysClr val="window" lastClr="FFFFFF"/>
          </a:solidFill>
          <a:ln w="25400" cap="flat" cmpd="sng" algn="ctr">
            <a:solidFill>
              <a:srgbClr val="FFE697"/>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319" name="Straight Connector 318"/>
          <p:cNvCxnSpPr>
            <a:stCxn id="311" idx="6"/>
            <a:endCxn id="318" idx="2"/>
          </p:cNvCxnSpPr>
          <p:nvPr/>
        </p:nvCxnSpPr>
        <p:spPr>
          <a:xfrm>
            <a:off x="8119251" y="5854036"/>
            <a:ext cx="1053600" cy="0"/>
          </a:xfrm>
          <a:prstGeom prst="line">
            <a:avLst/>
          </a:prstGeom>
          <a:noFill/>
          <a:ln w="28575" cap="flat" cmpd="sng" algn="ctr">
            <a:solidFill>
              <a:srgbClr val="FFE697"/>
            </a:solidFill>
            <a:prstDash val="solid"/>
          </a:ln>
          <a:effectLst/>
        </p:spPr>
      </p:cxnSp>
      <p:cxnSp>
        <p:nvCxnSpPr>
          <p:cNvPr id="322" name="Straight Connector 321"/>
          <p:cNvCxnSpPr>
            <a:stCxn id="349" idx="6"/>
            <a:endCxn id="342" idx="2"/>
          </p:cNvCxnSpPr>
          <p:nvPr/>
        </p:nvCxnSpPr>
        <p:spPr>
          <a:xfrm>
            <a:off x="6495036" y="6165288"/>
            <a:ext cx="1536737" cy="0"/>
          </a:xfrm>
          <a:prstGeom prst="line">
            <a:avLst/>
          </a:prstGeom>
          <a:noFill/>
          <a:ln w="28575" cap="flat" cmpd="sng" algn="ctr">
            <a:solidFill>
              <a:srgbClr val="D2A000"/>
            </a:solidFill>
            <a:prstDash val="solid"/>
          </a:ln>
          <a:effectLst/>
        </p:spPr>
      </p:cxnSp>
      <p:cxnSp>
        <p:nvCxnSpPr>
          <p:cNvPr id="323" name="Straight Connector 322"/>
          <p:cNvCxnSpPr>
            <a:stCxn id="342" idx="6"/>
          </p:cNvCxnSpPr>
          <p:nvPr/>
        </p:nvCxnSpPr>
        <p:spPr>
          <a:xfrm>
            <a:off x="8257396" y="6165288"/>
            <a:ext cx="2436004" cy="0"/>
          </a:xfrm>
          <a:prstGeom prst="line">
            <a:avLst/>
          </a:prstGeom>
          <a:noFill/>
          <a:ln w="28575" cap="flat" cmpd="sng" algn="ctr">
            <a:solidFill>
              <a:srgbClr val="FFC000"/>
            </a:solidFill>
            <a:prstDash val="solid"/>
          </a:ln>
          <a:effectLst/>
        </p:spPr>
      </p:cxnSp>
      <p:cxnSp>
        <p:nvCxnSpPr>
          <p:cNvPr id="326" name="Straight Connector 325"/>
          <p:cNvCxnSpPr>
            <a:stCxn id="607" idx="6"/>
            <a:endCxn id="343" idx="2"/>
          </p:cNvCxnSpPr>
          <p:nvPr/>
        </p:nvCxnSpPr>
        <p:spPr>
          <a:xfrm flipV="1">
            <a:off x="4997483" y="6464595"/>
            <a:ext cx="2028087" cy="1977"/>
          </a:xfrm>
          <a:prstGeom prst="line">
            <a:avLst/>
          </a:prstGeom>
          <a:noFill/>
          <a:ln w="28575" cap="flat" cmpd="sng" algn="ctr">
            <a:solidFill>
              <a:srgbClr val="D2A000"/>
            </a:solidFill>
            <a:prstDash val="solid"/>
          </a:ln>
          <a:effectLst/>
        </p:spPr>
      </p:cxnSp>
      <p:cxnSp>
        <p:nvCxnSpPr>
          <p:cNvPr id="327" name="Straight Connector 326"/>
          <p:cNvCxnSpPr>
            <a:stCxn id="343" idx="6"/>
            <a:endCxn id="539" idx="2"/>
          </p:cNvCxnSpPr>
          <p:nvPr/>
        </p:nvCxnSpPr>
        <p:spPr>
          <a:xfrm flipV="1">
            <a:off x="7251193" y="6461212"/>
            <a:ext cx="738150" cy="3383"/>
          </a:xfrm>
          <a:prstGeom prst="line">
            <a:avLst/>
          </a:prstGeom>
          <a:noFill/>
          <a:ln w="28575" cap="flat" cmpd="sng" algn="ctr">
            <a:solidFill>
              <a:srgbClr val="FFC000"/>
            </a:solidFill>
            <a:prstDash val="solid"/>
          </a:ln>
          <a:effectLst/>
        </p:spPr>
      </p:cxnSp>
      <p:sp>
        <p:nvSpPr>
          <p:cNvPr id="330" name="Oval 329"/>
          <p:cNvSpPr/>
          <p:nvPr/>
        </p:nvSpPr>
        <p:spPr>
          <a:xfrm>
            <a:off x="8340083" y="5356603"/>
            <a:ext cx="225624" cy="225624"/>
          </a:xfrm>
          <a:prstGeom prst="ellipse">
            <a:avLst/>
          </a:prstGeom>
          <a:solidFill>
            <a:sysClr val="window" lastClr="FFFFFF"/>
          </a:solidFill>
          <a:ln w="25400" cap="flat" cmpd="sng" algn="ctr">
            <a:solidFill>
              <a:srgbClr val="FFE697"/>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31" name="Inhaltsplatzhalter 4"/>
          <p:cNvSpPr txBox="1">
            <a:spLocks/>
          </p:cNvSpPr>
          <p:nvPr/>
        </p:nvSpPr>
        <p:spPr>
          <a:xfrm>
            <a:off x="3667982" y="5283543"/>
            <a:ext cx="2076682"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Created Innovate UK competition</a:t>
            </a:r>
          </a:p>
        </p:txBody>
      </p:sp>
      <p:cxnSp>
        <p:nvCxnSpPr>
          <p:cNvPr id="333" name="Straight Connector 332"/>
          <p:cNvCxnSpPr>
            <a:stCxn id="602" idx="6"/>
            <a:endCxn id="344" idx="2"/>
          </p:cNvCxnSpPr>
          <p:nvPr/>
        </p:nvCxnSpPr>
        <p:spPr>
          <a:xfrm>
            <a:off x="3825447" y="5469415"/>
            <a:ext cx="1975650" cy="0"/>
          </a:xfrm>
          <a:prstGeom prst="line">
            <a:avLst/>
          </a:prstGeom>
          <a:noFill/>
          <a:ln w="28575" cap="flat" cmpd="sng" algn="ctr">
            <a:solidFill>
              <a:srgbClr val="D2A000"/>
            </a:solidFill>
            <a:prstDash val="solid"/>
          </a:ln>
          <a:effectLst/>
        </p:spPr>
      </p:cxnSp>
      <p:cxnSp>
        <p:nvCxnSpPr>
          <p:cNvPr id="334" name="Straight Connector 333"/>
          <p:cNvCxnSpPr>
            <a:stCxn id="344" idx="6"/>
            <a:endCxn id="330" idx="2"/>
          </p:cNvCxnSpPr>
          <p:nvPr/>
        </p:nvCxnSpPr>
        <p:spPr>
          <a:xfrm>
            <a:off x="6026720" y="5469415"/>
            <a:ext cx="2313363" cy="0"/>
          </a:xfrm>
          <a:prstGeom prst="line">
            <a:avLst/>
          </a:prstGeom>
          <a:noFill/>
          <a:ln w="28575" cap="flat" cmpd="sng" algn="ctr">
            <a:solidFill>
              <a:srgbClr val="FFC000"/>
            </a:solidFill>
            <a:prstDash val="solid"/>
          </a:ln>
          <a:effectLst/>
        </p:spPr>
      </p:cxnSp>
      <p:cxnSp>
        <p:nvCxnSpPr>
          <p:cNvPr id="336" name="Straight Connector 335"/>
          <p:cNvCxnSpPr>
            <a:endCxn id="431" idx="2"/>
          </p:cNvCxnSpPr>
          <p:nvPr/>
        </p:nvCxnSpPr>
        <p:spPr>
          <a:xfrm flipV="1">
            <a:off x="927066" y="2296463"/>
            <a:ext cx="1645707" cy="16533"/>
          </a:xfrm>
          <a:prstGeom prst="line">
            <a:avLst/>
          </a:prstGeom>
          <a:noFill/>
          <a:ln w="28575" cap="flat" cmpd="sng" algn="ctr">
            <a:solidFill>
              <a:srgbClr val="9BBB59">
                <a:lumMod val="75000"/>
              </a:srgbClr>
            </a:solidFill>
            <a:prstDash val="solid"/>
          </a:ln>
          <a:effectLst/>
        </p:spPr>
      </p:cxnSp>
      <p:cxnSp>
        <p:nvCxnSpPr>
          <p:cNvPr id="337" name="Straight Connector 336"/>
          <p:cNvCxnSpPr>
            <a:endCxn id="345" idx="2"/>
          </p:cNvCxnSpPr>
          <p:nvPr/>
        </p:nvCxnSpPr>
        <p:spPr>
          <a:xfrm>
            <a:off x="927066" y="2613156"/>
            <a:ext cx="2280134" cy="0"/>
          </a:xfrm>
          <a:prstGeom prst="line">
            <a:avLst/>
          </a:prstGeom>
          <a:noFill/>
          <a:ln w="28575" cap="flat" cmpd="sng" algn="ctr">
            <a:solidFill>
              <a:srgbClr val="77933C"/>
            </a:solidFill>
            <a:prstDash val="solid"/>
          </a:ln>
          <a:effectLst/>
        </p:spPr>
      </p:cxnSp>
      <p:cxnSp>
        <p:nvCxnSpPr>
          <p:cNvPr id="338" name="Straight Connector 337"/>
          <p:cNvCxnSpPr>
            <a:endCxn id="185" idx="2"/>
          </p:cNvCxnSpPr>
          <p:nvPr/>
        </p:nvCxnSpPr>
        <p:spPr>
          <a:xfrm flipV="1">
            <a:off x="6767566" y="2278175"/>
            <a:ext cx="3484627" cy="2388"/>
          </a:xfrm>
          <a:prstGeom prst="line">
            <a:avLst/>
          </a:prstGeom>
          <a:noFill/>
          <a:ln w="28575" cap="flat" cmpd="sng" algn="ctr">
            <a:solidFill>
              <a:srgbClr val="9BBB59">
                <a:lumMod val="60000"/>
                <a:lumOff val="40000"/>
              </a:srgbClr>
            </a:solidFill>
            <a:prstDash val="solid"/>
          </a:ln>
          <a:effectLst/>
        </p:spPr>
      </p:cxnSp>
      <p:sp>
        <p:nvSpPr>
          <p:cNvPr id="339" name="Oval 338"/>
          <p:cNvSpPr/>
          <p:nvPr/>
        </p:nvSpPr>
        <p:spPr>
          <a:xfrm>
            <a:off x="9779274" y="2512629"/>
            <a:ext cx="225624" cy="225624"/>
          </a:xfrm>
          <a:prstGeom prst="ellipse">
            <a:avLst/>
          </a:prstGeom>
          <a:solidFill>
            <a:sysClr val="window" lastClr="FFFFFF"/>
          </a:solidFill>
          <a:ln w="25400" cap="flat" cmpd="sng" algn="ctr">
            <a:solidFill>
              <a:srgbClr val="9BBB59">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340" name="Straight Connector 339"/>
          <p:cNvCxnSpPr>
            <a:stCxn id="439" idx="6"/>
            <a:endCxn id="177" idx="2"/>
          </p:cNvCxnSpPr>
          <p:nvPr/>
        </p:nvCxnSpPr>
        <p:spPr>
          <a:xfrm>
            <a:off x="6916897" y="2621364"/>
            <a:ext cx="1499860" cy="4077"/>
          </a:xfrm>
          <a:prstGeom prst="line">
            <a:avLst/>
          </a:prstGeom>
          <a:noFill/>
          <a:ln w="28575" cap="flat" cmpd="sng" algn="ctr">
            <a:solidFill>
              <a:srgbClr val="9BBB59">
                <a:lumMod val="40000"/>
                <a:lumOff val="60000"/>
              </a:srgbClr>
            </a:solidFill>
            <a:prstDash val="solid"/>
          </a:ln>
          <a:effectLst/>
        </p:spPr>
      </p:cxnSp>
      <p:sp>
        <p:nvSpPr>
          <p:cNvPr id="341" name="Oval 340"/>
          <p:cNvSpPr/>
          <p:nvPr/>
        </p:nvSpPr>
        <p:spPr>
          <a:xfrm>
            <a:off x="5084275" y="5741224"/>
            <a:ext cx="225624" cy="225624"/>
          </a:xfrm>
          <a:prstGeom prst="ellipse">
            <a:avLst/>
          </a:prstGeom>
          <a:solidFill>
            <a:sysClr val="window" lastClr="FFFFFF"/>
          </a:solidFill>
          <a:ln w="25400" cap="flat" cmpd="sng" algn="ctr">
            <a:solidFill>
              <a:srgbClr val="D2A0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42" name="Oval 341"/>
          <p:cNvSpPr/>
          <p:nvPr/>
        </p:nvSpPr>
        <p:spPr>
          <a:xfrm>
            <a:off x="8031772" y="6052476"/>
            <a:ext cx="225624" cy="225624"/>
          </a:xfrm>
          <a:prstGeom prst="ellipse">
            <a:avLst/>
          </a:prstGeom>
          <a:solidFill>
            <a:sysClr val="window" lastClr="FFFFFF"/>
          </a:solidFill>
          <a:ln w="25400" cap="flat" cmpd="sng" algn="ctr">
            <a:solidFill>
              <a:srgbClr val="D2A0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43" name="Oval 342"/>
          <p:cNvSpPr/>
          <p:nvPr/>
        </p:nvSpPr>
        <p:spPr>
          <a:xfrm>
            <a:off x="7025570" y="6351783"/>
            <a:ext cx="225624" cy="225624"/>
          </a:xfrm>
          <a:prstGeom prst="ellipse">
            <a:avLst/>
          </a:prstGeom>
          <a:solidFill>
            <a:sysClr val="window" lastClr="FFFFFF"/>
          </a:solidFill>
          <a:ln w="25400" cap="flat" cmpd="sng" algn="ctr">
            <a:solidFill>
              <a:srgbClr val="D2A0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44" name="Oval 343"/>
          <p:cNvSpPr/>
          <p:nvPr/>
        </p:nvSpPr>
        <p:spPr>
          <a:xfrm>
            <a:off x="5801097" y="5356603"/>
            <a:ext cx="225624" cy="225624"/>
          </a:xfrm>
          <a:prstGeom prst="ellipse">
            <a:avLst/>
          </a:prstGeom>
          <a:solidFill>
            <a:sysClr val="window" lastClr="FFFFFF"/>
          </a:solidFill>
          <a:ln w="25400" cap="flat" cmpd="sng" algn="ctr">
            <a:solidFill>
              <a:srgbClr val="DAB23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45" name="Oval 344"/>
          <p:cNvSpPr/>
          <p:nvPr/>
        </p:nvSpPr>
        <p:spPr>
          <a:xfrm>
            <a:off x="3207200" y="2500344"/>
            <a:ext cx="225624" cy="225624"/>
          </a:xfrm>
          <a:prstGeom prst="ellipse">
            <a:avLst/>
          </a:prstGeom>
          <a:solidFill>
            <a:sysClr val="window" lastClr="FFFFFF"/>
          </a:solidFill>
          <a:ln w="25400" cap="flat" cmpd="sng" algn="ctr">
            <a:solidFill>
              <a:srgbClr val="78943E"/>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49" name="Oval 348"/>
          <p:cNvSpPr/>
          <p:nvPr/>
        </p:nvSpPr>
        <p:spPr>
          <a:xfrm>
            <a:off x="6269412" y="6052476"/>
            <a:ext cx="225624" cy="225624"/>
          </a:xfrm>
          <a:prstGeom prst="ellipse">
            <a:avLst/>
          </a:prstGeom>
          <a:solidFill>
            <a:sysClr val="window" lastClr="FFFFFF"/>
          </a:solidFill>
          <a:ln w="25400" cap="flat" cmpd="sng" algn="ctr">
            <a:solidFill>
              <a:srgbClr val="A47D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353" name="TextBox 352">
            <a:extLst>
              <a:ext uri="{FF2B5EF4-FFF2-40B4-BE49-F238E27FC236}">
                <a16:creationId xmlns:a16="http://schemas.microsoft.com/office/drawing/2014/main" id="{84D871BD-46E6-4115-A261-2D9D0C768697}"/>
              </a:ext>
            </a:extLst>
          </p:cNvPr>
          <p:cNvSpPr txBox="1"/>
          <p:nvPr/>
        </p:nvSpPr>
        <p:spPr>
          <a:xfrm>
            <a:off x="515120" y="5702275"/>
            <a:ext cx="2150286" cy="281295"/>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A47D00"/>
                </a:solidFill>
                <a:latin typeface="Calibri" pitchFamily="34" charset="0"/>
                <a:cs typeface="Arial" charset="0"/>
              </a:rPr>
              <a:t>Visible energy data landscape</a:t>
            </a:r>
          </a:p>
        </p:txBody>
      </p:sp>
      <p:sp>
        <p:nvSpPr>
          <p:cNvPr id="354" name="TextBox 353">
            <a:extLst>
              <a:ext uri="{FF2B5EF4-FFF2-40B4-BE49-F238E27FC236}">
                <a16:creationId xmlns:a16="http://schemas.microsoft.com/office/drawing/2014/main" id="{91A6919F-A742-4906-80AA-E81C3F569781}"/>
              </a:ext>
            </a:extLst>
          </p:cNvPr>
          <p:cNvSpPr txBox="1"/>
          <p:nvPr/>
        </p:nvSpPr>
        <p:spPr>
          <a:xfrm>
            <a:off x="1205242" y="6023461"/>
            <a:ext cx="2566028" cy="281295"/>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A47D00"/>
                </a:solidFill>
                <a:latin typeface="Calibri" pitchFamily="34" charset="0"/>
                <a:cs typeface="Arial" charset="0"/>
              </a:rPr>
              <a:t>Common, modern Asset Registration</a:t>
            </a:r>
          </a:p>
        </p:txBody>
      </p:sp>
      <p:sp>
        <p:nvSpPr>
          <p:cNvPr id="355" name="TextBox 354">
            <a:extLst>
              <a:ext uri="{FF2B5EF4-FFF2-40B4-BE49-F238E27FC236}">
                <a16:creationId xmlns:a16="http://schemas.microsoft.com/office/drawing/2014/main" id="{D5D57F2E-7F24-4FE6-A000-CD5B564515AD}"/>
              </a:ext>
            </a:extLst>
          </p:cNvPr>
          <p:cNvSpPr txBox="1"/>
          <p:nvPr/>
        </p:nvSpPr>
        <p:spPr>
          <a:xfrm>
            <a:off x="2002540" y="6326238"/>
            <a:ext cx="1764964" cy="470257"/>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A47D00"/>
                </a:solidFill>
                <a:latin typeface="Calibri" pitchFamily="34" charset="0"/>
                <a:cs typeface="Arial" charset="0"/>
              </a:rPr>
              <a:t>Digital Mapping Services</a:t>
            </a:r>
          </a:p>
        </p:txBody>
      </p:sp>
      <p:sp>
        <p:nvSpPr>
          <p:cNvPr id="356" name="TextBox 355">
            <a:extLst>
              <a:ext uri="{FF2B5EF4-FFF2-40B4-BE49-F238E27FC236}">
                <a16:creationId xmlns:a16="http://schemas.microsoft.com/office/drawing/2014/main" id="{B7D0E31D-AEF9-426B-9C49-10E400538B45}"/>
              </a:ext>
            </a:extLst>
          </p:cNvPr>
          <p:cNvSpPr txBox="1"/>
          <p:nvPr/>
        </p:nvSpPr>
        <p:spPr>
          <a:xfrm>
            <a:off x="772459" y="5216846"/>
            <a:ext cx="1876748" cy="470257"/>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A47D00"/>
                </a:solidFill>
                <a:latin typeface="Calibri" pitchFamily="34" charset="0"/>
                <a:cs typeface="Arial" charset="0"/>
              </a:rPr>
              <a:t>Modernising Energy Data Access competition</a:t>
            </a:r>
          </a:p>
        </p:txBody>
      </p:sp>
      <p:sp>
        <p:nvSpPr>
          <p:cNvPr id="357" name="TextBox 356">
            <a:extLst>
              <a:ext uri="{FF2B5EF4-FFF2-40B4-BE49-F238E27FC236}">
                <a16:creationId xmlns:a16="http://schemas.microsoft.com/office/drawing/2014/main" id="{107FAC3E-2ABF-4CA7-9907-A9D87CA264D7}"/>
              </a:ext>
            </a:extLst>
          </p:cNvPr>
          <p:cNvSpPr txBox="1"/>
          <p:nvPr/>
        </p:nvSpPr>
        <p:spPr>
          <a:xfrm>
            <a:off x="839473" y="2075257"/>
            <a:ext cx="1611157" cy="281295"/>
          </a:xfrm>
          <a:prstGeom prst="rect">
            <a:avLst/>
          </a:prstGeom>
          <a:noFill/>
        </p:spPr>
        <p:txBody>
          <a:bodyPr wrap="square" rtlCol="0">
            <a:spAutoFit/>
          </a:bodyPr>
          <a:lstStyle/>
          <a:p>
            <a:pPr defTabSz="802020" eaLnBrk="0" fontAlgn="base" hangingPunct="0">
              <a:spcBef>
                <a:spcPct val="0"/>
              </a:spcBef>
              <a:spcAft>
                <a:spcPct val="0"/>
              </a:spcAft>
            </a:pPr>
            <a:r>
              <a:rPr lang="en-GB" sz="1228" b="1" dirty="0">
                <a:solidFill>
                  <a:srgbClr val="9BBB59">
                    <a:lumMod val="75000"/>
                  </a:srgbClr>
                </a:solidFill>
                <a:latin typeface="Calibri" pitchFamily="34" charset="0"/>
                <a:cs typeface="Arial" charset="0"/>
              </a:rPr>
              <a:t>Energy Data Taskforce</a:t>
            </a:r>
          </a:p>
        </p:txBody>
      </p:sp>
      <p:cxnSp>
        <p:nvCxnSpPr>
          <p:cNvPr id="370" name="Straight Connector 369"/>
          <p:cNvCxnSpPr>
            <a:stCxn id="318" idx="6"/>
          </p:cNvCxnSpPr>
          <p:nvPr/>
        </p:nvCxnSpPr>
        <p:spPr>
          <a:xfrm flipV="1">
            <a:off x="9398475" y="5847611"/>
            <a:ext cx="1294925" cy="6425"/>
          </a:xfrm>
          <a:prstGeom prst="line">
            <a:avLst/>
          </a:prstGeom>
          <a:noFill/>
          <a:ln w="28575" cap="flat" cmpd="sng" algn="ctr">
            <a:solidFill>
              <a:srgbClr val="FFF1C5"/>
            </a:solidFill>
            <a:prstDash val="solid"/>
          </a:ln>
          <a:effectLst/>
        </p:spPr>
      </p:cxnSp>
      <p:sp>
        <p:nvSpPr>
          <p:cNvPr id="374" name="Inhaltsplatzhalter 4"/>
          <p:cNvSpPr txBox="1">
            <a:spLocks/>
          </p:cNvSpPr>
          <p:nvPr/>
        </p:nvSpPr>
        <p:spPr>
          <a:xfrm>
            <a:off x="6315648" y="5142316"/>
            <a:ext cx="1888905" cy="327269"/>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0"/>
              </a:spcAft>
              <a:buNone/>
            </a:pPr>
            <a:r>
              <a:rPr lang="en-US" sz="818" dirty="0">
                <a:solidFill>
                  <a:prstClr val="white">
                    <a:lumMod val="50000"/>
                  </a:prstClr>
                </a:solidFill>
                <a:latin typeface="Century Gothic"/>
                <a:cs typeface="Century Gothic"/>
              </a:rPr>
              <a:t>Get industry to make data available &amp; relate regs to this competition</a:t>
            </a:r>
          </a:p>
        </p:txBody>
      </p:sp>
      <p:sp>
        <p:nvSpPr>
          <p:cNvPr id="376" name="Oval 375"/>
          <p:cNvSpPr/>
          <p:nvPr/>
        </p:nvSpPr>
        <p:spPr>
          <a:xfrm>
            <a:off x="9512763" y="5348035"/>
            <a:ext cx="225624" cy="225624"/>
          </a:xfrm>
          <a:prstGeom prst="ellipse">
            <a:avLst/>
          </a:prstGeom>
          <a:solidFill>
            <a:sysClr val="window" lastClr="FFFFFF"/>
          </a:solidFill>
          <a:ln w="25400" cap="flat" cmpd="sng" algn="ctr">
            <a:solidFill>
              <a:srgbClr val="FFEFBE"/>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377" name="Straight Connector 376"/>
          <p:cNvCxnSpPr>
            <a:stCxn id="330" idx="6"/>
            <a:endCxn id="376" idx="2"/>
          </p:cNvCxnSpPr>
          <p:nvPr/>
        </p:nvCxnSpPr>
        <p:spPr>
          <a:xfrm flipV="1">
            <a:off x="8565707" y="5460848"/>
            <a:ext cx="947056" cy="8568"/>
          </a:xfrm>
          <a:prstGeom prst="line">
            <a:avLst/>
          </a:prstGeom>
          <a:noFill/>
          <a:ln w="28575" cap="flat" cmpd="sng" algn="ctr">
            <a:solidFill>
              <a:srgbClr val="FFE697"/>
            </a:solidFill>
            <a:prstDash val="solid"/>
          </a:ln>
          <a:effectLst/>
        </p:spPr>
      </p:cxnSp>
      <p:cxnSp>
        <p:nvCxnSpPr>
          <p:cNvPr id="379" name="Straight Connector 378"/>
          <p:cNvCxnSpPr>
            <a:stCxn id="376" idx="6"/>
          </p:cNvCxnSpPr>
          <p:nvPr/>
        </p:nvCxnSpPr>
        <p:spPr>
          <a:xfrm>
            <a:off x="9738386" y="5460848"/>
            <a:ext cx="955014" cy="8568"/>
          </a:xfrm>
          <a:prstGeom prst="line">
            <a:avLst/>
          </a:prstGeom>
          <a:noFill/>
          <a:ln w="28575" cap="flat" cmpd="sng" algn="ctr">
            <a:solidFill>
              <a:srgbClr val="FFF3CC"/>
            </a:solidFill>
            <a:prstDash val="solid"/>
          </a:ln>
          <a:effectLst/>
        </p:spPr>
      </p:cxnSp>
      <p:cxnSp>
        <p:nvCxnSpPr>
          <p:cNvPr id="386" name="Straight Connector 385"/>
          <p:cNvCxnSpPr>
            <a:stCxn id="339" idx="6"/>
          </p:cNvCxnSpPr>
          <p:nvPr/>
        </p:nvCxnSpPr>
        <p:spPr>
          <a:xfrm>
            <a:off x="10004898" y="2625441"/>
            <a:ext cx="663592" cy="12647"/>
          </a:xfrm>
          <a:prstGeom prst="line">
            <a:avLst/>
          </a:prstGeom>
          <a:noFill/>
          <a:ln w="28575" cap="flat" cmpd="sng" algn="ctr">
            <a:solidFill>
              <a:srgbClr val="9BBB59">
                <a:lumMod val="20000"/>
                <a:lumOff val="80000"/>
              </a:srgbClr>
            </a:solidFill>
            <a:prstDash val="solid"/>
          </a:ln>
          <a:effectLst/>
        </p:spPr>
      </p:cxnSp>
      <p:sp>
        <p:nvSpPr>
          <p:cNvPr id="400" name="TextBox 399"/>
          <p:cNvSpPr txBox="1"/>
          <p:nvPr/>
        </p:nvSpPr>
        <p:spPr>
          <a:xfrm rot="16200000">
            <a:off x="-85834" y="5552461"/>
            <a:ext cx="920456" cy="578363"/>
          </a:xfrm>
          <a:prstGeom prst="rect">
            <a:avLst/>
          </a:prstGeom>
          <a:noFill/>
        </p:spPr>
        <p:txBody>
          <a:bodyPr wrap="square" rtlCol="0">
            <a:spAutoFit/>
          </a:bodyPr>
          <a:lstStyle/>
          <a:p>
            <a:pPr defTabSz="802020" eaLnBrk="0" fontAlgn="base" hangingPunct="0">
              <a:spcBef>
                <a:spcPct val="0"/>
              </a:spcBef>
              <a:spcAft>
                <a:spcPct val="0"/>
              </a:spcAft>
            </a:pPr>
            <a:r>
              <a:rPr lang="en-GB" sz="1579" b="1" dirty="0">
                <a:solidFill>
                  <a:srgbClr val="A47D00"/>
                </a:solidFill>
                <a:latin typeface="Calibri" pitchFamily="34" charset="0"/>
                <a:cs typeface="Arial" charset="0"/>
              </a:rPr>
              <a:t>Enabling Services</a:t>
            </a:r>
          </a:p>
        </p:txBody>
      </p:sp>
      <p:sp>
        <p:nvSpPr>
          <p:cNvPr id="401" name="TextBox 400"/>
          <p:cNvSpPr txBox="1"/>
          <p:nvPr/>
        </p:nvSpPr>
        <p:spPr>
          <a:xfrm rot="16200000">
            <a:off x="-234404" y="2478094"/>
            <a:ext cx="1091625" cy="308226"/>
          </a:xfrm>
          <a:prstGeom prst="rect">
            <a:avLst/>
          </a:prstGeom>
          <a:noFill/>
        </p:spPr>
        <p:txBody>
          <a:bodyPr wrap="square" rtlCol="0">
            <a:spAutoFit/>
          </a:bodyPr>
          <a:lstStyle/>
          <a:p>
            <a:pPr algn="ctr" defTabSz="802020" eaLnBrk="0" fontAlgn="base" hangingPunct="0">
              <a:spcBef>
                <a:spcPct val="0"/>
              </a:spcBef>
              <a:spcAft>
                <a:spcPct val="0"/>
              </a:spcAft>
            </a:pPr>
            <a:r>
              <a:rPr lang="en-GB" sz="1403" b="1" dirty="0">
                <a:solidFill>
                  <a:srgbClr val="77933C"/>
                </a:solidFill>
                <a:latin typeface="Calibri" pitchFamily="34" charset="0"/>
                <a:cs typeface="Arial" charset="0"/>
              </a:rPr>
              <a:t>Leadership</a:t>
            </a:r>
          </a:p>
        </p:txBody>
      </p:sp>
      <p:sp>
        <p:nvSpPr>
          <p:cNvPr id="402" name="TextBox 401"/>
          <p:cNvSpPr txBox="1"/>
          <p:nvPr/>
        </p:nvSpPr>
        <p:spPr>
          <a:xfrm rot="16200000">
            <a:off x="-169064" y="4383341"/>
            <a:ext cx="1032926" cy="524118"/>
          </a:xfrm>
          <a:prstGeom prst="rect">
            <a:avLst/>
          </a:prstGeom>
          <a:noFill/>
        </p:spPr>
        <p:txBody>
          <a:bodyPr wrap="square" rtlCol="0">
            <a:spAutoFit/>
          </a:bodyPr>
          <a:lstStyle/>
          <a:p>
            <a:pPr algn="ctr" defTabSz="802020" eaLnBrk="0" fontAlgn="base" hangingPunct="0">
              <a:spcBef>
                <a:spcPct val="0"/>
              </a:spcBef>
              <a:spcAft>
                <a:spcPct val="0"/>
              </a:spcAft>
            </a:pPr>
            <a:r>
              <a:rPr lang="en-GB" sz="1403" b="1" dirty="0">
                <a:solidFill>
                  <a:srgbClr val="376092"/>
                </a:solidFill>
                <a:latin typeface="Calibri" pitchFamily="34" charset="0"/>
                <a:cs typeface="Arial" charset="0"/>
              </a:rPr>
              <a:t>Implement into policy</a:t>
            </a:r>
          </a:p>
        </p:txBody>
      </p:sp>
      <p:sp>
        <p:nvSpPr>
          <p:cNvPr id="403" name="Left Bracket 402"/>
          <p:cNvSpPr/>
          <p:nvPr/>
        </p:nvSpPr>
        <p:spPr>
          <a:xfrm>
            <a:off x="93529" y="5128446"/>
            <a:ext cx="947614" cy="1592718"/>
          </a:xfrm>
          <a:prstGeom prst="leftBracket">
            <a:avLst/>
          </a:prstGeom>
          <a:noFill/>
          <a:ln w="9525" cap="flat" cmpd="sng" algn="ctr">
            <a:solidFill>
              <a:sysClr val="windowText" lastClr="000000">
                <a:lumMod val="50000"/>
                <a:lumOff val="50000"/>
              </a:sysClr>
            </a:solidFill>
            <a:prstDash val="solid"/>
          </a:ln>
          <a:effectLst/>
        </p:spPr>
        <p:txBody>
          <a:bodyPr rtlCol="0" anchor="ctr"/>
          <a:lstStyle/>
          <a:p>
            <a:pPr algn="ctr" defTabSz="802020" eaLnBrk="0" fontAlgn="base" hangingPunct="0">
              <a:spcBef>
                <a:spcPct val="0"/>
              </a:spcBef>
              <a:spcAft>
                <a:spcPct val="0"/>
              </a:spcAft>
              <a:defRPr/>
            </a:pPr>
            <a:endParaRPr lang="en-GB" sz="1579" kern="0" dirty="0">
              <a:solidFill>
                <a:prstClr val="black"/>
              </a:solidFill>
              <a:latin typeface="Calibri"/>
            </a:endParaRPr>
          </a:p>
        </p:txBody>
      </p:sp>
      <p:sp>
        <p:nvSpPr>
          <p:cNvPr id="416" name="Rectangle 415"/>
          <p:cNvSpPr/>
          <p:nvPr/>
        </p:nvSpPr>
        <p:spPr>
          <a:xfrm>
            <a:off x="484546" y="1642705"/>
            <a:ext cx="839395" cy="332194"/>
          </a:xfrm>
          <a:prstGeom prst="rect">
            <a:avLst/>
          </a:prstGeom>
          <a:solidFill>
            <a:schemeClr val="bg1">
              <a:lumMod val="8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APR</a:t>
            </a:r>
          </a:p>
        </p:txBody>
      </p:sp>
      <p:sp>
        <p:nvSpPr>
          <p:cNvPr id="417" name="Rectangle 416"/>
          <p:cNvSpPr/>
          <p:nvPr/>
        </p:nvSpPr>
        <p:spPr>
          <a:xfrm>
            <a:off x="1334050" y="1642705"/>
            <a:ext cx="839395" cy="332194"/>
          </a:xfrm>
          <a:prstGeom prst="rect">
            <a:avLst/>
          </a:prstGeom>
          <a:solidFill>
            <a:schemeClr val="bg1">
              <a:lumMod val="9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MAY</a:t>
            </a:r>
          </a:p>
        </p:txBody>
      </p:sp>
      <p:sp>
        <p:nvSpPr>
          <p:cNvPr id="418" name="Rectangle 417"/>
          <p:cNvSpPr/>
          <p:nvPr/>
        </p:nvSpPr>
        <p:spPr>
          <a:xfrm>
            <a:off x="2183554" y="1642705"/>
            <a:ext cx="839395" cy="332194"/>
          </a:xfrm>
          <a:prstGeom prst="rect">
            <a:avLst/>
          </a:prstGeom>
          <a:solidFill>
            <a:schemeClr val="bg1">
              <a:lumMod val="8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JUN</a:t>
            </a:r>
          </a:p>
        </p:txBody>
      </p:sp>
      <p:sp>
        <p:nvSpPr>
          <p:cNvPr id="419" name="Rectangle 418"/>
          <p:cNvSpPr/>
          <p:nvPr/>
        </p:nvSpPr>
        <p:spPr>
          <a:xfrm>
            <a:off x="3033059" y="1642705"/>
            <a:ext cx="839395" cy="332194"/>
          </a:xfrm>
          <a:prstGeom prst="rect">
            <a:avLst/>
          </a:prstGeom>
          <a:solidFill>
            <a:schemeClr val="bg1">
              <a:lumMod val="9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JUL</a:t>
            </a:r>
          </a:p>
        </p:txBody>
      </p:sp>
      <p:sp>
        <p:nvSpPr>
          <p:cNvPr id="420" name="Rectangle 419"/>
          <p:cNvSpPr/>
          <p:nvPr/>
        </p:nvSpPr>
        <p:spPr>
          <a:xfrm>
            <a:off x="3882563" y="1642705"/>
            <a:ext cx="839395" cy="332194"/>
          </a:xfrm>
          <a:prstGeom prst="rect">
            <a:avLst/>
          </a:prstGeom>
          <a:solidFill>
            <a:schemeClr val="bg1">
              <a:lumMod val="8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AUG</a:t>
            </a:r>
          </a:p>
        </p:txBody>
      </p:sp>
      <p:sp>
        <p:nvSpPr>
          <p:cNvPr id="421" name="Rectangle 420"/>
          <p:cNvSpPr/>
          <p:nvPr/>
        </p:nvSpPr>
        <p:spPr>
          <a:xfrm>
            <a:off x="4732067" y="1642705"/>
            <a:ext cx="839395" cy="332194"/>
          </a:xfrm>
          <a:prstGeom prst="rect">
            <a:avLst/>
          </a:prstGeom>
          <a:solidFill>
            <a:schemeClr val="bg1">
              <a:lumMod val="9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SEP</a:t>
            </a:r>
          </a:p>
        </p:txBody>
      </p:sp>
      <p:sp>
        <p:nvSpPr>
          <p:cNvPr id="422" name="Rectangle 421"/>
          <p:cNvSpPr/>
          <p:nvPr/>
        </p:nvSpPr>
        <p:spPr>
          <a:xfrm>
            <a:off x="5581572" y="1642705"/>
            <a:ext cx="839395" cy="332194"/>
          </a:xfrm>
          <a:prstGeom prst="rect">
            <a:avLst/>
          </a:prstGeom>
          <a:solidFill>
            <a:schemeClr val="bg1">
              <a:lumMod val="8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OCT</a:t>
            </a:r>
          </a:p>
        </p:txBody>
      </p:sp>
      <p:sp>
        <p:nvSpPr>
          <p:cNvPr id="423" name="Rectangle 422"/>
          <p:cNvSpPr/>
          <p:nvPr/>
        </p:nvSpPr>
        <p:spPr>
          <a:xfrm>
            <a:off x="6431076" y="1642705"/>
            <a:ext cx="839395" cy="332194"/>
          </a:xfrm>
          <a:prstGeom prst="rect">
            <a:avLst/>
          </a:prstGeom>
          <a:solidFill>
            <a:schemeClr val="bg1">
              <a:lumMod val="9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NOV</a:t>
            </a:r>
          </a:p>
        </p:txBody>
      </p:sp>
      <p:sp>
        <p:nvSpPr>
          <p:cNvPr id="424" name="Rectangle 423"/>
          <p:cNvSpPr/>
          <p:nvPr/>
        </p:nvSpPr>
        <p:spPr>
          <a:xfrm>
            <a:off x="7280580" y="1642705"/>
            <a:ext cx="839395" cy="332194"/>
          </a:xfrm>
          <a:prstGeom prst="rect">
            <a:avLst/>
          </a:prstGeom>
          <a:solidFill>
            <a:schemeClr val="bg1">
              <a:lumMod val="8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DEC</a:t>
            </a:r>
          </a:p>
        </p:txBody>
      </p:sp>
      <p:sp>
        <p:nvSpPr>
          <p:cNvPr id="425" name="Rectangle 424"/>
          <p:cNvSpPr/>
          <p:nvPr/>
        </p:nvSpPr>
        <p:spPr>
          <a:xfrm>
            <a:off x="8130085" y="1648275"/>
            <a:ext cx="839395" cy="332194"/>
          </a:xfrm>
          <a:prstGeom prst="rect">
            <a:avLst/>
          </a:prstGeom>
          <a:solidFill>
            <a:schemeClr val="bg1">
              <a:lumMod val="9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JAN</a:t>
            </a:r>
          </a:p>
        </p:txBody>
      </p:sp>
      <p:sp>
        <p:nvSpPr>
          <p:cNvPr id="426" name="Rectangle 425"/>
          <p:cNvSpPr/>
          <p:nvPr/>
        </p:nvSpPr>
        <p:spPr>
          <a:xfrm>
            <a:off x="8979589" y="1648275"/>
            <a:ext cx="839395" cy="332194"/>
          </a:xfrm>
          <a:prstGeom prst="rect">
            <a:avLst/>
          </a:prstGeom>
          <a:solidFill>
            <a:schemeClr val="bg1">
              <a:lumMod val="8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FEB</a:t>
            </a:r>
          </a:p>
        </p:txBody>
      </p:sp>
      <p:sp>
        <p:nvSpPr>
          <p:cNvPr id="427" name="Rectangle 426"/>
          <p:cNvSpPr/>
          <p:nvPr/>
        </p:nvSpPr>
        <p:spPr>
          <a:xfrm>
            <a:off x="9829095" y="1648275"/>
            <a:ext cx="839395" cy="332194"/>
          </a:xfrm>
          <a:prstGeom prst="rect">
            <a:avLst/>
          </a:prstGeom>
          <a:solidFill>
            <a:schemeClr val="bg1">
              <a:lumMod val="95000"/>
            </a:schemeClr>
          </a:solidFill>
          <a:ln w="25400" cap="flat" cmpd="sng" algn="ctr">
            <a:noFill/>
            <a:prstDash val="solid"/>
          </a:ln>
          <a:effectLst/>
        </p:spPr>
        <p:txBody>
          <a:bodyPr lIns="0" tIns="0" rIns="0" bIns="0" rtlCol="0" anchor="ctr"/>
          <a:lstStyle/>
          <a:p>
            <a:pPr algn="ctr" defTabSz="802020" eaLnBrk="0" fontAlgn="base" hangingPunct="0">
              <a:spcBef>
                <a:spcPct val="0"/>
              </a:spcBef>
              <a:spcAft>
                <a:spcPct val="0"/>
              </a:spcAft>
              <a:defRPr/>
            </a:pPr>
            <a:r>
              <a:rPr lang="en-US" sz="1053" kern="0" dirty="0">
                <a:solidFill>
                  <a:prstClr val="white">
                    <a:lumMod val="50000"/>
                  </a:prstClr>
                </a:solidFill>
                <a:latin typeface="Century Gothic"/>
                <a:cs typeface="Century Gothic"/>
              </a:rPr>
              <a:t>MAR</a:t>
            </a:r>
          </a:p>
        </p:txBody>
      </p:sp>
      <p:sp>
        <p:nvSpPr>
          <p:cNvPr id="428" name="Inhaltsplatzhalter 4"/>
          <p:cNvSpPr txBox="1">
            <a:spLocks/>
          </p:cNvSpPr>
          <p:nvPr/>
        </p:nvSpPr>
        <p:spPr>
          <a:xfrm>
            <a:off x="7943032" y="1414334"/>
            <a:ext cx="346701" cy="233910"/>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801781" fontAlgn="base">
              <a:lnSpc>
                <a:spcPct val="130000"/>
              </a:lnSpc>
              <a:spcAft>
                <a:spcPts val="877"/>
              </a:spcAft>
              <a:buNone/>
            </a:pPr>
            <a:r>
              <a:rPr lang="en-US" sz="1169" b="1" dirty="0">
                <a:solidFill>
                  <a:prstClr val="white">
                    <a:lumMod val="50000"/>
                  </a:prstClr>
                </a:solidFill>
                <a:latin typeface="Century Gothic"/>
                <a:cs typeface="Century Gothic"/>
              </a:rPr>
              <a:t>2020</a:t>
            </a:r>
          </a:p>
        </p:txBody>
      </p:sp>
      <p:sp>
        <p:nvSpPr>
          <p:cNvPr id="431" name="Oval 430"/>
          <p:cNvSpPr/>
          <p:nvPr/>
        </p:nvSpPr>
        <p:spPr>
          <a:xfrm>
            <a:off x="2572773" y="2183651"/>
            <a:ext cx="225624" cy="225624"/>
          </a:xfrm>
          <a:prstGeom prst="ellipse">
            <a:avLst/>
          </a:prstGeom>
          <a:solidFill>
            <a:sysClr val="window" lastClr="FFFFFF"/>
          </a:solidFill>
          <a:ln w="25400" cap="flat" cmpd="sng" algn="ctr">
            <a:solidFill>
              <a:srgbClr val="9BBB59">
                <a:lumMod val="75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433" name="TextBox 432">
            <a:extLst>
              <a:ext uri="{FF2B5EF4-FFF2-40B4-BE49-F238E27FC236}">
                <a16:creationId xmlns:a16="http://schemas.microsoft.com/office/drawing/2014/main" id="{107FAC3E-2ABF-4CA7-9907-A9D87CA264D7}"/>
              </a:ext>
            </a:extLst>
          </p:cNvPr>
          <p:cNvSpPr txBox="1"/>
          <p:nvPr/>
        </p:nvSpPr>
        <p:spPr>
          <a:xfrm>
            <a:off x="839472" y="2381691"/>
            <a:ext cx="2011534" cy="281295"/>
          </a:xfrm>
          <a:prstGeom prst="rect">
            <a:avLst/>
          </a:prstGeom>
          <a:noFill/>
        </p:spPr>
        <p:txBody>
          <a:bodyPr wrap="square" rtlCol="0">
            <a:spAutoFit/>
          </a:bodyPr>
          <a:lstStyle/>
          <a:p>
            <a:pPr defTabSz="802020" eaLnBrk="0" fontAlgn="base" hangingPunct="0">
              <a:spcBef>
                <a:spcPct val="0"/>
              </a:spcBef>
              <a:spcAft>
                <a:spcPct val="0"/>
              </a:spcAft>
            </a:pPr>
            <a:r>
              <a:rPr lang="en-GB" sz="1228" b="1" dirty="0">
                <a:solidFill>
                  <a:srgbClr val="9BBB59">
                    <a:lumMod val="75000"/>
                  </a:srgbClr>
                </a:solidFill>
                <a:latin typeface="Calibri" pitchFamily="34" charset="0"/>
                <a:cs typeface="Arial" charset="0"/>
              </a:rPr>
              <a:t>Ofgem Strategic Narrative</a:t>
            </a:r>
          </a:p>
        </p:txBody>
      </p:sp>
      <p:sp>
        <p:nvSpPr>
          <p:cNvPr id="436" name="TextBox 435">
            <a:extLst>
              <a:ext uri="{FF2B5EF4-FFF2-40B4-BE49-F238E27FC236}">
                <a16:creationId xmlns:a16="http://schemas.microsoft.com/office/drawing/2014/main" id="{107FAC3E-2ABF-4CA7-9907-A9D87CA264D7}"/>
              </a:ext>
            </a:extLst>
          </p:cNvPr>
          <p:cNvSpPr txBox="1"/>
          <p:nvPr/>
        </p:nvSpPr>
        <p:spPr>
          <a:xfrm>
            <a:off x="4494958" y="2119797"/>
            <a:ext cx="2104786" cy="281295"/>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9BBB59">
                    <a:lumMod val="75000"/>
                  </a:srgbClr>
                </a:solidFill>
                <a:latin typeface="Calibri" pitchFamily="34" charset="0"/>
                <a:cs typeface="Arial" charset="0"/>
              </a:rPr>
              <a:t>Cross-government alignment</a:t>
            </a:r>
          </a:p>
        </p:txBody>
      </p:sp>
      <p:sp>
        <p:nvSpPr>
          <p:cNvPr id="438" name="TextBox 437">
            <a:extLst>
              <a:ext uri="{FF2B5EF4-FFF2-40B4-BE49-F238E27FC236}">
                <a16:creationId xmlns:a16="http://schemas.microsoft.com/office/drawing/2014/main" id="{107FAC3E-2ABF-4CA7-9907-A9D87CA264D7}"/>
              </a:ext>
            </a:extLst>
          </p:cNvPr>
          <p:cNvSpPr txBox="1"/>
          <p:nvPr/>
        </p:nvSpPr>
        <p:spPr>
          <a:xfrm>
            <a:off x="7933631" y="2304392"/>
            <a:ext cx="1061593" cy="254365"/>
          </a:xfrm>
          <a:prstGeom prst="rect">
            <a:avLst/>
          </a:prstGeom>
          <a:noFill/>
        </p:spPr>
        <p:txBody>
          <a:bodyPr wrap="square" rtlCol="0">
            <a:spAutoFit/>
          </a:bodyPr>
          <a:lstStyle/>
          <a:p>
            <a:pPr algn="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Consult on FWP</a:t>
            </a:r>
          </a:p>
        </p:txBody>
      </p:sp>
      <p:sp>
        <p:nvSpPr>
          <p:cNvPr id="439" name="Oval 438"/>
          <p:cNvSpPr/>
          <p:nvPr/>
        </p:nvSpPr>
        <p:spPr>
          <a:xfrm>
            <a:off x="6691274" y="2508553"/>
            <a:ext cx="225624" cy="225624"/>
          </a:xfrm>
          <a:prstGeom prst="ellipse">
            <a:avLst/>
          </a:prstGeom>
          <a:solidFill>
            <a:sysClr val="window" lastClr="FFFFFF"/>
          </a:solidFill>
          <a:ln w="25400" cap="flat" cmpd="sng" algn="ctr">
            <a:solidFill>
              <a:srgbClr val="9BBB59">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442" name="Straight Connector 441"/>
          <p:cNvCxnSpPr>
            <a:endCxn id="439" idx="2"/>
          </p:cNvCxnSpPr>
          <p:nvPr/>
        </p:nvCxnSpPr>
        <p:spPr>
          <a:xfrm flipV="1">
            <a:off x="5607062" y="2621365"/>
            <a:ext cx="1084212" cy="4076"/>
          </a:xfrm>
          <a:prstGeom prst="line">
            <a:avLst/>
          </a:prstGeom>
          <a:noFill/>
          <a:ln w="28575" cap="flat" cmpd="sng" algn="ctr">
            <a:solidFill>
              <a:srgbClr val="9BBB59">
                <a:lumMod val="60000"/>
                <a:lumOff val="40000"/>
              </a:srgbClr>
            </a:solidFill>
            <a:prstDash val="solid"/>
          </a:ln>
          <a:effectLst/>
        </p:spPr>
      </p:cxnSp>
      <p:sp>
        <p:nvSpPr>
          <p:cNvPr id="447" name="TextBox 446">
            <a:extLst>
              <a:ext uri="{FF2B5EF4-FFF2-40B4-BE49-F238E27FC236}">
                <a16:creationId xmlns:a16="http://schemas.microsoft.com/office/drawing/2014/main" id="{107FAC3E-2ABF-4CA7-9907-A9D87CA264D7}"/>
              </a:ext>
            </a:extLst>
          </p:cNvPr>
          <p:cNvSpPr txBox="1"/>
          <p:nvPr/>
        </p:nvSpPr>
        <p:spPr>
          <a:xfrm>
            <a:off x="3728907" y="2472505"/>
            <a:ext cx="1664680" cy="281295"/>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9BBB59">
                    <a:lumMod val="75000"/>
                  </a:srgbClr>
                </a:solidFill>
                <a:latin typeface="Calibri" pitchFamily="34" charset="0"/>
                <a:cs typeface="Arial" charset="0"/>
              </a:rPr>
              <a:t>Ofgem’s data strategy</a:t>
            </a:r>
          </a:p>
        </p:txBody>
      </p:sp>
      <p:sp>
        <p:nvSpPr>
          <p:cNvPr id="448" name="TextBox 447">
            <a:extLst>
              <a:ext uri="{FF2B5EF4-FFF2-40B4-BE49-F238E27FC236}">
                <a16:creationId xmlns:a16="http://schemas.microsoft.com/office/drawing/2014/main" id="{107FAC3E-2ABF-4CA7-9907-A9D87CA264D7}"/>
              </a:ext>
            </a:extLst>
          </p:cNvPr>
          <p:cNvSpPr txBox="1"/>
          <p:nvPr/>
        </p:nvSpPr>
        <p:spPr>
          <a:xfrm>
            <a:off x="8981939" y="2304392"/>
            <a:ext cx="1303037"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Publish data strategy</a:t>
            </a:r>
          </a:p>
        </p:txBody>
      </p:sp>
      <p:sp>
        <p:nvSpPr>
          <p:cNvPr id="459" name="Oval 458"/>
          <p:cNvSpPr/>
          <p:nvPr/>
        </p:nvSpPr>
        <p:spPr>
          <a:xfrm>
            <a:off x="6903157" y="4598017"/>
            <a:ext cx="225624" cy="225624"/>
          </a:xfrm>
          <a:prstGeom prst="ellipse">
            <a:avLst/>
          </a:prstGeom>
          <a:solidFill>
            <a:sysClr val="window" lastClr="FFFFFF"/>
          </a:solidFill>
          <a:ln w="25400" cap="flat" cmpd="sng" algn="ctr">
            <a:solidFill>
              <a:srgbClr val="4F81BD">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460" name="Straight Connector 459"/>
          <p:cNvCxnSpPr>
            <a:endCxn id="464" idx="2"/>
          </p:cNvCxnSpPr>
          <p:nvPr/>
        </p:nvCxnSpPr>
        <p:spPr>
          <a:xfrm>
            <a:off x="2761157" y="4710828"/>
            <a:ext cx="97444" cy="1"/>
          </a:xfrm>
          <a:prstGeom prst="line">
            <a:avLst/>
          </a:prstGeom>
          <a:noFill/>
          <a:ln w="28575" cap="flat" cmpd="sng" algn="ctr">
            <a:solidFill>
              <a:srgbClr val="4F81BD">
                <a:lumMod val="75000"/>
              </a:srgbClr>
            </a:solidFill>
            <a:prstDash val="solid"/>
          </a:ln>
          <a:effectLst/>
        </p:spPr>
      </p:cxnSp>
      <p:cxnSp>
        <p:nvCxnSpPr>
          <p:cNvPr id="461" name="Straight Connector 460"/>
          <p:cNvCxnSpPr>
            <a:stCxn id="464" idx="6"/>
            <a:endCxn id="626" idx="2"/>
          </p:cNvCxnSpPr>
          <p:nvPr/>
        </p:nvCxnSpPr>
        <p:spPr>
          <a:xfrm>
            <a:off x="3084225" y="4710829"/>
            <a:ext cx="492839" cy="0"/>
          </a:xfrm>
          <a:prstGeom prst="line">
            <a:avLst/>
          </a:prstGeom>
          <a:noFill/>
          <a:ln w="28575" cap="flat" cmpd="sng" algn="ctr">
            <a:solidFill>
              <a:srgbClr val="4F81BD"/>
            </a:solidFill>
            <a:prstDash val="solid"/>
          </a:ln>
          <a:effectLst/>
        </p:spPr>
      </p:cxnSp>
      <p:cxnSp>
        <p:nvCxnSpPr>
          <p:cNvPr id="462" name="Straight Connector 461"/>
          <p:cNvCxnSpPr>
            <a:stCxn id="463" idx="6"/>
            <a:endCxn id="631" idx="2"/>
          </p:cNvCxnSpPr>
          <p:nvPr/>
        </p:nvCxnSpPr>
        <p:spPr>
          <a:xfrm>
            <a:off x="4467267" y="4710829"/>
            <a:ext cx="681440" cy="0"/>
          </a:xfrm>
          <a:prstGeom prst="line">
            <a:avLst/>
          </a:prstGeom>
          <a:noFill/>
          <a:ln w="28575" cap="flat" cmpd="sng" algn="ctr">
            <a:solidFill>
              <a:srgbClr val="4F81BD">
                <a:lumMod val="60000"/>
                <a:lumOff val="40000"/>
              </a:srgbClr>
            </a:solidFill>
            <a:prstDash val="solid"/>
          </a:ln>
          <a:effectLst/>
        </p:spPr>
      </p:cxnSp>
      <p:sp>
        <p:nvSpPr>
          <p:cNvPr id="463" name="Oval 462"/>
          <p:cNvSpPr/>
          <p:nvPr/>
        </p:nvSpPr>
        <p:spPr>
          <a:xfrm>
            <a:off x="4241643" y="4598017"/>
            <a:ext cx="225624" cy="225624"/>
          </a:xfrm>
          <a:prstGeom prst="ellipse">
            <a:avLst/>
          </a:prstGeom>
          <a:solidFill>
            <a:sysClr val="window" lastClr="FFFFFF"/>
          </a:solidFill>
          <a:ln w="25400" cap="flat" cmpd="sng" algn="ctr">
            <a:solidFill>
              <a:srgbClr val="4F81BD"/>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464" name="Oval 463"/>
          <p:cNvSpPr/>
          <p:nvPr/>
        </p:nvSpPr>
        <p:spPr>
          <a:xfrm>
            <a:off x="2858601" y="4598017"/>
            <a:ext cx="225624" cy="225624"/>
          </a:xfrm>
          <a:prstGeom prst="ellipse">
            <a:avLst/>
          </a:prstGeom>
          <a:solidFill>
            <a:sysClr val="window" lastClr="FFFFFF"/>
          </a:solidFill>
          <a:ln w="25400" cap="flat" cmpd="sng" algn="ctr">
            <a:solidFill>
              <a:srgbClr val="4F81BD">
                <a:lumMod val="75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465" name="TextBox 464">
            <a:extLst>
              <a:ext uri="{FF2B5EF4-FFF2-40B4-BE49-F238E27FC236}">
                <a16:creationId xmlns:a16="http://schemas.microsoft.com/office/drawing/2014/main" id="{B7D0E31D-AEF9-426B-9C49-10E400538B45}"/>
              </a:ext>
            </a:extLst>
          </p:cNvPr>
          <p:cNvSpPr txBox="1"/>
          <p:nvPr/>
        </p:nvSpPr>
        <p:spPr>
          <a:xfrm>
            <a:off x="741925" y="4355975"/>
            <a:ext cx="1896029" cy="848181"/>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4F81BD">
                    <a:lumMod val="75000"/>
                  </a:srgbClr>
                </a:solidFill>
                <a:latin typeface="Calibri" pitchFamily="34" charset="0"/>
                <a:cs typeface="Arial" charset="0"/>
              </a:rPr>
              <a:t>Embedding expectations of use of modern practices and enabling services</a:t>
            </a:r>
          </a:p>
        </p:txBody>
      </p:sp>
      <p:cxnSp>
        <p:nvCxnSpPr>
          <p:cNvPr id="467" name="Straight Connector 466"/>
          <p:cNvCxnSpPr>
            <a:stCxn id="638" idx="6"/>
            <a:endCxn id="466" idx="2"/>
          </p:cNvCxnSpPr>
          <p:nvPr/>
        </p:nvCxnSpPr>
        <p:spPr>
          <a:xfrm flipV="1">
            <a:off x="8278442" y="4702261"/>
            <a:ext cx="1958353" cy="13613"/>
          </a:xfrm>
          <a:prstGeom prst="line">
            <a:avLst/>
          </a:prstGeom>
          <a:noFill/>
          <a:ln w="28575" cap="flat" cmpd="sng" algn="ctr">
            <a:solidFill>
              <a:srgbClr val="4F81BD">
                <a:lumMod val="40000"/>
                <a:lumOff val="60000"/>
              </a:srgbClr>
            </a:solidFill>
            <a:prstDash val="solid"/>
          </a:ln>
          <a:effectLst/>
        </p:spPr>
      </p:cxnSp>
      <p:cxnSp>
        <p:nvCxnSpPr>
          <p:cNvPr id="468" name="Straight Connector 467"/>
          <p:cNvCxnSpPr>
            <a:stCxn id="466" idx="6"/>
          </p:cNvCxnSpPr>
          <p:nvPr/>
        </p:nvCxnSpPr>
        <p:spPr>
          <a:xfrm>
            <a:off x="10462419" y="4702261"/>
            <a:ext cx="230981" cy="0"/>
          </a:xfrm>
          <a:prstGeom prst="line">
            <a:avLst/>
          </a:prstGeom>
          <a:noFill/>
          <a:ln w="28575" cap="flat" cmpd="sng" algn="ctr">
            <a:solidFill>
              <a:srgbClr val="4F81BD">
                <a:lumMod val="20000"/>
                <a:lumOff val="80000"/>
              </a:srgbClr>
            </a:solidFill>
            <a:prstDash val="solid"/>
          </a:ln>
          <a:effectLst/>
        </p:spPr>
      </p:cxnSp>
      <p:sp>
        <p:nvSpPr>
          <p:cNvPr id="470" name="TextBox 469"/>
          <p:cNvSpPr txBox="1"/>
          <p:nvPr/>
        </p:nvSpPr>
        <p:spPr>
          <a:xfrm rot="16200000">
            <a:off x="-137143" y="3406427"/>
            <a:ext cx="974240" cy="524118"/>
          </a:xfrm>
          <a:prstGeom prst="rect">
            <a:avLst/>
          </a:prstGeom>
          <a:noFill/>
        </p:spPr>
        <p:txBody>
          <a:bodyPr wrap="square" rtlCol="0">
            <a:spAutoFit/>
          </a:bodyPr>
          <a:lstStyle/>
          <a:p>
            <a:pPr algn="ctr" defTabSz="802020" eaLnBrk="0" fontAlgn="base" hangingPunct="0">
              <a:spcBef>
                <a:spcPct val="0"/>
              </a:spcBef>
              <a:spcAft>
                <a:spcPct val="0"/>
              </a:spcAft>
            </a:pPr>
            <a:r>
              <a:rPr lang="en-GB" sz="1403" b="1" dirty="0">
                <a:solidFill>
                  <a:srgbClr val="E31F13"/>
                </a:solidFill>
                <a:latin typeface="Calibri" pitchFamily="34" charset="0"/>
                <a:cs typeface="Arial" charset="0"/>
              </a:rPr>
              <a:t>Strategic Approach</a:t>
            </a:r>
          </a:p>
        </p:txBody>
      </p:sp>
      <p:cxnSp>
        <p:nvCxnSpPr>
          <p:cNvPr id="472" name="Straight Connector 471"/>
          <p:cNvCxnSpPr>
            <a:stCxn id="474" idx="6"/>
          </p:cNvCxnSpPr>
          <p:nvPr/>
        </p:nvCxnSpPr>
        <p:spPr>
          <a:xfrm flipV="1">
            <a:off x="9164045" y="3545940"/>
            <a:ext cx="1529355" cy="4962"/>
          </a:xfrm>
          <a:prstGeom prst="line">
            <a:avLst/>
          </a:prstGeom>
          <a:noFill/>
          <a:ln w="28575" cap="flat" cmpd="sng" algn="ctr">
            <a:solidFill>
              <a:schemeClr val="tx2">
                <a:lumMod val="20000"/>
                <a:lumOff val="80000"/>
              </a:schemeClr>
            </a:solidFill>
            <a:prstDash val="solid"/>
          </a:ln>
          <a:effectLst/>
        </p:spPr>
      </p:cxnSp>
      <p:sp>
        <p:nvSpPr>
          <p:cNvPr id="474" name="Oval 473"/>
          <p:cNvSpPr/>
          <p:nvPr/>
        </p:nvSpPr>
        <p:spPr>
          <a:xfrm>
            <a:off x="8938421" y="3438089"/>
            <a:ext cx="225624" cy="225624"/>
          </a:xfrm>
          <a:prstGeom prst="ellipse">
            <a:avLst/>
          </a:prstGeom>
          <a:solidFill>
            <a:sysClr val="window" lastClr="FFFFFF"/>
          </a:solidFill>
          <a:ln w="25400" cap="flat" cmpd="sng" algn="ctr">
            <a:solidFill>
              <a:schemeClr val="tx2">
                <a:lumMod val="40000"/>
                <a:lumOff val="60000"/>
              </a:scheme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475" name="Straight Connector 474"/>
          <p:cNvCxnSpPr>
            <a:stCxn id="476" idx="6"/>
            <a:endCxn id="474" idx="2"/>
          </p:cNvCxnSpPr>
          <p:nvPr/>
        </p:nvCxnSpPr>
        <p:spPr>
          <a:xfrm flipV="1">
            <a:off x="6646960" y="3550901"/>
            <a:ext cx="2291462" cy="1768"/>
          </a:xfrm>
          <a:prstGeom prst="line">
            <a:avLst/>
          </a:prstGeom>
          <a:noFill/>
          <a:ln w="28575" cap="flat" cmpd="sng" algn="ctr">
            <a:solidFill>
              <a:schemeClr val="tx2">
                <a:lumMod val="60000"/>
                <a:lumOff val="40000"/>
              </a:schemeClr>
            </a:solidFill>
            <a:prstDash val="solid"/>
          </a:ln>
          <a:effectLst/>
        </p:spPr>
      </p:cxnSp>
      <p:sp>
        <p:nvSpPr>
          <p:cNvPr id="476" name="Oval 475"/>
          <p:cNvSpPr/>
          <p:nvPr/>
        </p:nvSpPr>
        <p:spPr>
          <a:xfrm>
            <a:off x="6421336" y="3439857"/>
            <a:ext cx="225624" cy="225624"/>
          </a:xfrm>
          <a:prstGeom prst="ellipse">
            <a:avLst/>
          </a:prstGeom>
          <a:solidFill>
            <a:sysClr val="window" lastClr="FFFFFF"/>
          </a:solidFill>
          <a:ln w="25400" cap="flat" cmpd="sng" algn="ctr">
            <a:solidFill>
              <a:schemeClr val="tx2">
                <a:lumMod val="60000"/>
                <a:lumOff val="40000"/>
              </a:scheme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477" name="Inhaltsplatzhalter 4"/>
          <p:cNvSpPr txBox="1">
            <a:spLocks/>
          </p:cNvSpPr>
          <p:nvPr/>
        </p:nvSpPr>
        <p:spPr>
          <a:xfrm>
            <a:off x="4337738" y="3368111"/>
            <a:ext cx="2064980"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Innovate UK tender for 3</a:t>
            </a:r>
            <a:r>
              <a:rPr lang="en-US" sz="818" baseline="30000" dirty="0">
                <a:solidFill>
                  <a:prstClr val="white">
                    <a:lumMod val="50000"/>
                  </a:prstClr>
                </a:solidFill>
                <a:latin typeface="Century Gothic"/>
                <a:cs typeface="Century Gothic"/>
              </a:rPr>
              <a:t>rd</a:t>
            </a:r>
            <a:r>
              <a:rPr lang="en-US" sz="818" dirty="0">
                <a:solidFill>
                  <a:prstClr val="white">
                    <a:lumMod val="50000"/>
                  </a:prstClr>
                </a:solidFill>
                <a:latin typeface="Century Gothic"/>
                <a:cs typeface="Century Gothic"/>
              </a:rPr>
              <a:t> party support</a:t>
            </a:r>
          </a:p>
        </p:txBody>
      </p:sp>
      <p:sp>
        <p:nvSpPr>
          <p:cNvPr id="478" name="TextBox 477">
            <a:extLst>
              <a:ext uri="{FF2B5EF4-FFF2-40B4-BE49-F238E27FC236}">
                <a16:creationId xmlns:a16="http://schemas.microsoft.com/office/drawing/2014/main" id="{107FAC3E-2ABF-4CA7-9907-A9D87CA264D7}"/>
              </a:ext>
            </a:extLst>
          </p:cNvPr>
          <p:cNvSpPr txBox="1"/>
          <p:nvPr/>
        </p:nvSpPr>
        <p:spPr>
          <a:xfrm>
            <a:off x="660951" y="3393117"/>
            <a:ext cx="3581390" cy="281295"/>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E31F13"/>
                </a:solidFill>
                <a:latin typeface="Calibri" pitchFamily="34" charset="0"/>
                <a:cs typeface="Arial" charset="0"/>
              </a:rPr>
              <a:t>Create BEIS &amp; Ofgem  “Data Best Practice” guidance</a:t>
            </a:r>
          </a:p>
        </p:txBody>
      </p:sp>
      <p:sp>
        <p:nvSpPr>
          <p:cNvPr id="481" name="Inhaltsplatzhalter 4"/>
          <p:cNvSpPr txBox="1">
            <a:spLocks/>
          </p:cNvSpPr>
          <p:nvPr/>
        </p:nvSpPr>
        <p:spPr>
          <a:xfrm>
            <a:off x="9433089" y="3390007"/>
            <a:ext cx="1113639"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Formal consultation</a:t>
            </a:r>
          </a:p>
        </p:txBody>
      </p:sp>
      <p:cxnSp>
        <p:nvCxnSpPr>
          <p:cNvPr id="485" name="Straight Connector 484"/>
          <p:cNvCxnSpPr>
            <a:endCxn id="476" idx="2"/>
          </p:cNvCxnSpPr>
          <p:nvPr/>
        </p:nvCxnSpPr>
        <p:spPr>
          <a:xfrm>
            <a:off x="4515822" y="3545940"/>
            <a:ext cx="1905514" cy="6730"/>
          </a:xfrm>
          <a:prstGeom prst="line">
            <a:avLst/>
          </a:prstGeom>
          <a:noFill/>
          <a:ln w="28575" cap="flat" cmpd="sng" algn="ctr">
            <a:solidFill>
              <a:schemeClr val="tx2">
                <a:lumMod val="60000"/>
                <a:lumOff val="40000"/>
              </a:schemeClr>
            </a:solidFill>
            <a:prstDash val="solid"/>
          </a:ln>
          <a:effectLst/>
        </p:spPr>
      </p:cxnSp>
      <p:sp>
        <p:nvSpPr>
          <p:cNvPr id="488" name="TextBox 487">
            <a:extLst>
              <a:ext uri="{FF2B5EF4-FFF2-40B4-BE49-F238E27FC236}">
                <a16:creationId xmlns:a16="http://schemas.microsoft.com/office/drawing/2014/main" id="{107FAC3E-2ABF-4CA7-9907-A9D87CA264D7}"/>
              </a:ext>
            </a:extLst>
          </p:cNvPr>
          <p:cNvSpPr txBox="1"/>
          <p:nvPr/>
        </p:nvSpPr>
        <p:spPr>
          <a:xfrm>
            <a:off x="8437608" y="3208724"/>
            <a:ext cx="1227215"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E31F13">
                    <a:lumMod val="60000"/>
                    <a:lumOff val="40000"/>
                  </a:srgbClr>
                </a:solidFill>
                <a:latin typeface="Calibri" pitchFamily="34" charset="0"/>
                <a:cs typeface="Arial" charset="0"/>
              </a:rPr>
              <a:t>Publish Version 1.0</a:t>
            </a:r>
          </a:p>
        </p:txBody>
      </p:sp>
      <p:sp>
        <p:nvSpPr>
          <p:cNvPr id="489" name="Inhaltsplatzhalter 4"/>
          <p:cNvSpPr txBox="1">
            <a:spLocks/>
          </p:cNvSpPr>
          <p:nvPr/>
        </p:nvSpPr>
        <p:spPr>
          <a:xfrm>
            <a:off x="6631343" y="3375593"/>
            <a:ext cx="2331383"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EDTF-style engagement</a:t>
            </a:r>
          </a:p>
        </p:txBody>
      </p:sp>
      <p:cxnSp>
        <p:nvCxnSpPr>
          <p:cNvPr id="490" name="Straight Connector 489"/>
          <p:cNvCxnSpPr>
            <a:stCxn id="491" idx="6"/>
          </p:cNvCxnSpPr>
          <p:nvPr/>
        </p:nvCxnSpPr>
        <p:spPr>
          <a:xfrm>
            <a:off x="10300219" y="3929626"/>
            <a:ext cx="393182" cy="1768"/>
          </a:xfrm>
          <a:prstGeom prst="line">
            <a:avLst/>
          </a:prstGeom>
          <a:noFill/>
          <a:ln w="28575" cap="flat" cmpd="sng" algn="ctr">
            <a:solidFill>
              <a:schemeClr val="tx2">
                <a:lumMod val="20000"/>
                <a:lumOff val="80000"/>
              </a:schemeClr>
            </a:solidFill>
            <a:prstDash val="solid"/>
          </a:ln>
          <a:effectLst/>
        </p:spPr>
      </p:cxnSp>
      <p:sp>
        <p:nvSpPr>
          <p:cNvPr id="491" name="Oval 490"/>
          <p:cNvSpPr/>
          <p:nvPr/>
        </p:nvSpPr>
        <p:spPr>
          <a:xfrm>
            <a:off x="10074595" y="3816814"/>
            <a:ext cx="225624" cy="225624"/>
          </a:xfrm>
          <a:prstGeom prst="ellipse">
            <a:avLst/>
          </a:prstGeom>
          <a:solidFill>
            <a:sysClr val="window" lastClr="FFFFFF"/>
          </a:solidFill>
          <a:ln w="25400" cap="flat" cmpd="sng" algn="ctr">
            <a:solidFill>
              <a:schemeClr val="tx2">
                <a:lumMod val="40000"/>
                <a:lumOff val="60000"/>
              </a:scheme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492" name="Straight Connector 491"/>
          <p:cNvCxnSpPr>
            <a:stCxn id="493" idx="6"/>
            <a:endCxn id="491" idx="2"/>
          </p:cNvCxnSpPr>
          <p:nvPr/>
        </p:nvCxnSpPr>
        <p:spPr>
          <a:xfrm flipV="1">
            <a:off x="8479318" y="3929626"/>
            <a:ext cx="1595277" cy="1768"/>
          </a:xfrm>
          <a:prstGeom prst="line">
            <a:avLst/>
          </a:prstGeom>
          <a:noFill/>
          <a:ln w="28575" cap="flat" cmpd="sng" algn="ctr">
            <a:solidFill>
              <a:schemeClr val="tx2">
                <a:lumMod val="60000"/>
                <a:lumOff val="40000"/>
              </a:schemeClr>
            </a:solidFill>
            <a:prstDash val="solid"/>
          </a:ln>
          <a:effectLst/>
        </p:spPr>
      </p:cxnSp>
      <p:sp>
        <p:nvSpPr>
          <p:cNvPr id="493" name="Oval 492"/>
          <p:cNvSpPr/>
          <p:nvPr/>
        </p:nvSpPr>
        <p:spPr>
          <a:xfrm>
            <a:off x="8253695" y="3818582"/>
            <a:ext cx="225624" cy="225624"/>
          </a:xfrm>
          <a:prstGeom prst="ellipse">
            <a:avLst/>
          </a:prstGeom>
          <a:solidFill>
            <a:sysClr val="window" lastClr="FFFFFF"/>
          </a:solidFill>
          <a:ln w="25400" cap="flat" cmpd="sng" algn="ctr">
            <a:solidFill>
              <a:schemeClr val="tx2">
                <a:lumMod val="60000"/>
                <a:lumOff val="40000"/>
              </a:scheme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494" name="Inhaltsplatzhalter 4"/>
          <p:cNvSpPr txBox="1">
            <a:spLocks/>
          </p:cNvSpPr>
          <p:nvPr/>
        </p:nvSpPr>
        <p:spPr>
          <a:xfrm>
            <a:off x="5219262" y="3955306"/>
            <a:ext cx="3199785"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RIIO network companies prepare strategies for public use</a:t>
            </a:r>
          </a:p>
        </p:txBody>
      </p:sp>
      <p:sp>
        <p:nvSpPr>
          <p:cNvPr id="495" name="TextBox 494">
            <a:extLst>
              <a:ext uri="{FF2B5EF4-FFF2-40B4-BE49-F238E27FC236}">
                <a16:creationId xmlns:a16="http://schemas.microsoft.com/office/drawing/2014/main" id="{107FAC3E-2ABF-4CA7-9907-A9D87CA264D7}"/>
              </a:ext>
            </a:extLst>
          </p:cNvPr>
          <p:cNvSpPr txBox="1"/>
          <p:nvPr/>
        </p:nvSpPr>
        <p:spPr>
          <a:xfrm>
            <a:off x="1351439" y="3785424"/>
            <a:ext cx="2909885" cy="281295"/>
          </a:xfrm>
          <a:prstGeom prst="rect">
            <a:avLst/>
          </a:prstGeom>
          <a:noFill/>
        </p:spPr>
        <p:txBody>
          <a:bodyPr wrap="square" rtlCol="0">
            <a:spAutoFit/>
          </a:bodyPr>
          <a:lstStyle/>
          <a:p>
            <a:pPr algn="r" defTabSz="802020" eaLnBrk="0" fontAlgn="base" hangingPunct="0">
              <a:spcBef>
                <a:spcPct val="0"/>
              </a:spcBef>
              <a:spcAft>
                <a:spcPct val="0"/>
              </a:spcAft>
            </a:pPr>
            <a:r>
              <a:rPr lang="en-GB" sz="1228" b="1" dirty="0">
                <a:solidFill>
                  <a:srgbClr val="E31F13"/>
                </a:solidFill>
                <a:latin typeface="Calibri" pitchFamily="34" charset="0"/>
                <a:cs typeface="Arial" charset="0"/>
              </a:rPr>
              <a:t>Energy market digitalisation strategies</a:t>
            </a:r>
          </a:p>
        </p:txBody>
      </p:sp>
      <p:cxnSp>
        <p:nvCxnSpPr>
          <p:cNvPr id="498" name="Straight Connector 497"/>
          <p:cNvCxnSpPr>
            <a:stCxn id="585" idx="6"/>
            <a:endCxn id="493" idx="2"/>
          </p:cNvCxnSpPr>
          <p:nvPr/>
        </p:nvCxnSpPr>
        <p:spPr>
          <a:xfrm flipV="1">
            <a:off x="5372781" y="3931394"/>
            <a:ext cx="2880914" cy="82"/>
          </a:xfrm>
          <a:prstGeom prst="line">
            <a:avLst/>
          </a:prstGeom>
          <a:noFill/>
          <a:ln w="28575" cap="flat" cmpd="sng" algn="ctr">
            <a:solidFill>
              <a:schemeClr val="tx2">
                <a:lumMod val="60000"/>
                <a:lumOff val="40000"/>
              </a:schemeClr>
            </a:solidFill>
            <a:prstDash val="solid"/>
          </a:ln>
          <a:effectLst/>
        </p:spPr>
      </p:cxnSp>
      <p:sp>
        <p:nvSpPr>
          <p:cNvPr id="500" name="TextBox 499">
            <a:extLst>
              <a:ext uri="{FF2B5EF4-FFF2-40B4-BE49-F238E27FC236}">
                <a16:creationId xmlns:a16="http://schemas.microsoft.com/office/drawing/2014/main" id="{107FAC3E-2ABF-4CA7-9907-A9D87CA264D7}"/>
              </a:ext>
            </a:extLst>
          </p:cNvPr>
          <p:cNvSpPr txBox="1"/>
          <p:nvPr/>
        </p:nvSpPr>
        <p:spPr>
          <a:xfrm>
            <a:off x="7221891" y="3624124"/>
            <a:ext cx="2290622"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E31F13">
                    <a:lumMod val="60000"/>
                    <a:lumOff val="40000"/>
                  </a:srgbClr>
                </a:solidFill>
                <a:latin typeface="Calibri" pitchFamily="34" charset="0"/>
                <a:cs typeface="Arial" charset="0"/>
              </a:rPr>
              <a:t>RIIO companies publish first iterations</a:t>
            </a:r>
          </a:p>
        </p:txBody>
      </p:sp>
      <p:sp>
        <p:nvSpPr>
          <p:cNvPr id="502" name="TextBox 501">
            <a:extLst>
              <a:ext uri="{FF2B5EF4-FFF2-40B4-BE49-F238E27FC236}">
                <a16:creationId xmlns:a16="http://schemas.microsoft.com/office/drawing/2014/main" id="{107FAC3E-2ABF-4CA7-9907-A9D87CA264D7}"/>
              </a:ext>
            </a:extLst>
          </p:cNvPr>
          <p:cNvSpPr txBox="1"/>
          <p:nvPr/>
        </p:nvSpPr>
        <p:spPr>
          <a:xfrm>
            <a:off x="8979589" y="4012527"/>
            <a:ext cx="1713811"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E31F13">
                    <a:lumMod val="60000"/>
                    <a:lumOff val="40000"/>
                  </a:srgbClr>
                </a:solidFill>
                <a:latin typeface="Calibri" pitchFamily="34" charset="0"/>
                <a:cs typeface="Arial" charset="0"/>
              </a:rPr>
              <a:t>Company-run public event on strategies for data users</a:t>
            </a:r>
          </a:p>
        </p:txBody>
      </p:sp>
      <p:sp>
        <p:nvSpPr>
          <p:cNvPr id="506" name="TextBox 505">
            <a:extLst>
              <a:ext uri="{FF2B5EF4-FFF2-40B4-BE49-F238E27FC236}">
                <a16:creationId xmlns:a16="http://schemas.microsoft.com/office/drawing/2014/main" id="{107FAC3E-2ABF-4CA7-9907-A9D87CA264D7}"/>
              </a:ext>
            </a:extLst>
          </p:cNvPr>
          <p:cNvSpPr txBox="1"/>
          <p:nvPr/>
        </p:nvSpPr>
        <p:spPr>
          <a:xfrm>
            <a:off x="5824994" y="2304392"/>
            <a:ext cx="1946637"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Draft data strategy</a:t>
            </a:r>
          </a:p>
        </p:txBody>
      </p:sp>
      <p:sp>
        <p:nvSpPr>
          <p:cNvPr id="510" name="Inhaltsplatzhalter 4"/>
          <p:cNvSpPr txBox="1">
            <a:spLocks/>
          </p:cNvSpPr>
          <p:nvPr/>
        </p:nvSpPr>
        <p:spPr>
          <a:xfrm>
            <a:off x="9612209" y="2701238"/>
            <a:ext cx="1067448"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Feedback &amp; iterate</a:t>
            </a:r>
          </a:p>
        </p:txBody>
      </p:sp>
      <p:sp>
        <p:nvSpPr>
          <p:cNvPr id="513" name="TextBox 512">
            <a:extLst>
              <a:ext uri="{FF2B5EF4-FFF2-40B4-BE49-F238E27FC236}">
                <a16:creationId xmlns:a16="http://schemas.microsoft.com/office/drawing/2014/main" id="{107FAC3E-2ABF-4CA7-9907-A9D87CA264D7}"/>
              </a:ext>
            </a:extLst>
          </p:cNvPr>
          <p:cNvSpPr txBox="1"/>
          <p:nvPr/>
        </p:nvSpPr>
        <p:spPr>
          <a:xfrm>
            <a:off x="2709755" y="4216013"/>
            <a:ext cx="907487" cy="578428"/>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6"/>
              </a:rPr>
              <a:t>Codes, REC consolidation</a:t>
            </a:r>
            <a:endParaRPr lang="en-GB" sz="1053" dirty="0">
              <a:solidFill>
                <a:srgbClr val="4F81BD"/>
              </a:solidFill>
              <a:latin typeface="Calibri" pitchFamily="34" charset="0"/>
              <a:cs typeface="Arial" charset="0"/>
            </a:endParaRPr>
          </a:p>
        </p:txBody>
      </p:sp>
      <p:sp>
        <p:nvSpPr>
          <p:cNvPr id="514" name="TextBox 513">
            <a:extLst>
              <a:ext uri="{FF2B5EF4-FFF2-40B4-BE49-F238E27FC236}">
                <a16:creationId xmlns:a16="http://schemas.microsoft.com/office/drawing/2014/main" id="{107FAC3E-2ABF-4CA7-9907-A9D87CA264D7}"/>
              </a:ext>
            </a:extLst>
          </p:cNvPr>
          <p:cNvSpPr txBox="1"/>
          <p:nvPr/>
        </p:nvSpPr>
        <p:spPr>
          <a:xfrm>
            <a:off x="3019328" y="4764594"/>
            <a:ext cx="1309991"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7"/>
              </a:rPr>
              <a:t>RIIO-ED2 open letter</a:t>
            </a:r>
            <a:endParaRPr lang="en-GB" sz="1053" dirty="0">
              <a:solidFill>
                <a:srgbClr val="4F81BD"/>
              </a:solidFill>
              <a:latin typeface="Calibri" pitchFamily="34" charset="0"/>
              <a:cs typeface="Arial" charset="0"/>
            </a:endParaRPr>
          </a:p>
        </p:txBody>
      </p:sp>
      <p:sp>
        <p:nvSpPr>
          <p:cNvPr id="515" name="TextBox 514">
            <a:extLst>
              <a:ext uri="{FF2B5EF4-FFF2-40B4-BE49-F238E27FC236}">
                <a16:creationId xmlns:a16="http://schemas.microsoft.com/office/drawing/2014/main" id="{107FAC3E-2ABF-4CA7-9907-A9D87CA264D7}"/>
              </a:ext>
            </a:extLst>
          </p:cNvPr>
          <p:cNvSpPr txBox="1"/>
          <p:nvPr/>
        </p:nvSpPr>
        <p:spPr>
          <a:xfrm>
            <a:off x="3836983" y="4220053"/>
            <a:ext cx="1015910"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8"/>
              </a:rPr>
              <a:t>DSO regulatory priorities</a:t>
            </a:r>
            <a:endParaRPr lang="en-GB" sz="1053" dirty="0">
              <a:solidFill>
                <a:srgbClr val="4F81BD"/>
              </a:solidFill>
              <a:latin typeface="Calibri" pitchFamily="34" charset="0"/>
              <a:cs typeface="Arial" charset="0"/>
            </a:endParaRPr>
          </a:p>
        </p:txBody>
      </p:sp>
      <p:sp>
        <p:nvSpPr>
          <p:cNvPr id="516" name="TextBox 515">
            <a:extLst>
              <a:ext uri="{FF2B5EF4-FFF2-40B4-BE49-F238E27FC236}">
                <a16:creationId xmlns:a16="http://schemas.microsoft.com/office/drawing/2014/main" id="{107FAC3E-2ABF-4CA7-9907-A9D87CA264D7}"/>
              </a:ext>
            </a:extLst>
          </p:cNvPr>
          <p:cNvSpPr txBox="1"/>
          <p:nvPr/>
        </p:nvSpPr>
        <p:spPr>
          <a:xfrm>
            <a:off x="4102683" y="3626181"/>
            <a:ext cx="2317801"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E31F13">
                    <a:lumMod val="60000"/>
                    <a:lumOff val="40000"/>
                  </a:srgbClr>
                </a:solidFill>
                <a:latin typeface="Calibri" pitchFamily="34" charset="0"/>
                <a:cs typeface="Arial" charset="0"/>
              </a:rPr>
              <a:t>Ofgem asks RIIO companies to publish</a:t>
            </a:r>
          </a:p>
        </p:txBody>
      </p:sp>
      <p:sp>
        <p:nvSpPr>
          <p:cNvPr id="520" name="TextBox 519">
            <a:extLst>
              <a:ext uri="{FF2B5EF4-FFF2-40B4-BE49-F238E27FC236}">
                <a16:creationId xmlns:a16="http://schemas.microsoft.com/office/drawing/2014/main" id="{107FAC3E-2ABF-4CA7-9907-A9D87CA264D7}"/>
              </a:ext>
            </a:extLst>
          </p:cNvPr>
          <p:cNvSpPr txBox="1"/>
          <p:nvPr/>
        </p:nvSpPr>
        <p:spPr>
          <a:xfrm>
            <a:off x="3059383" y="5106121"/>
            <a:ext cx="1319053"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Researched the need</a:t>
            </a:r>
          </a:p>
        </p:txBody>
      </p:sp>
      <p:sp>
        <p:nvSpPr>
          <p:cNvPr id="521" name="TextBox 520">
            <a:extLst>
              <a:ext uri="{FF2B5EF4-FFF2-40B4-BE49-F238E27FC236}">
                <a16:creationId xmlns:a16="http://schemas.microsoft.com/office/drawing/2014/main" id="{107FAC3E-2ABF-4CA7-9907-A9D87CA264D7}"/>
              </a:ext>
            </a:extLst>
          </p:cNvPr>
          <p:cNvSpPr txBox="1"/>
          <p:nvPr/>
        </p:nvSpPr>
        <p:spPr>
          <a:xfrm>
            <a:off x="5395372" y="5116480"/>
            <a:ext cx="1020468"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Public launch</a:t>
            </a:r>
          </a:p>
        </p:txBody>
      </p:sp>
      <p:sp>
        <p:nvSpPr>
          <p:cNvPr id="522" name="TextBox 521">
            <a:extLst>
              <a:ext uri="{FF2B5EF4-FFF2-40B4-BE49-F238E27FC236}">
                <a16:creationId xmlns:a16="http://schemas.microsoft.com/office/drawing/2014/main" id="{107FAC3E-2ABF-4CA7-9907-A9D87CA264D7}"/>
              </a:ext>
            </a:extLst>
          </p:cNvPr>
          <p:cNvSpPr txBox="1"/>
          <p:nvPr/>
        </p:nvSpPr>
        <p:spPr>
          <a:xfrm>
            <a:off x="8106708" y="5153636"/>
            <a:ext cx="964277"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Decide winner</a:t>
            </a:r>
          </a:p>
        </p:txBody>
      </p:sp>
      <p:sp>
        <p:nvSpPr>
          <p:cNvPr id="523" name="TextBox 522">
            <a:extLst>
              <a:ext uri="{FF2B5EF4-FFF2-40B4-BE49-F238E27FC236}">
                <a16:creationId xmlns:a16="http://schemas.microsoft.com/office/drawing/2014/main" id="{107FAC3E-2ABF-4CA7-9907-A9D87CA264D7}"/>
              </a:ext>
            </a:extLst>
          </p:cNvPr>
          <p:cNvSpPr txBox="1"/>
          <p:nvPr/>
        </p:nvSpPr>
        <p:spPr>
          <a:xfrm>
            <a:off x="9164045" y="5139919"/>
            <a:ext cx="974144"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Work begins</a:t>
            </a:r>
          </a:p>
        </p:txBody>
      </p:sp>
      <p:sp>
        <p:nvSpPr>
          <p:cNvPr id="524" name="Inhaltsplatzhalter 4"/>
          <p:cNvSpPr txBox="1">
            <a:spLocks/>
          </p:cNvSpPr>
          <p:nvPr/>
        </p:nvSpPr>
        <p:spPr>
          <a:xfrm>
            <a:off x="3050096" y="5673736"/>
            <a:ext cx="2076682"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Validate recommendation</a:t>
            </a:r>
          </a:p>
        </p:txBody>
      </p:sp>
      <p:sp>
        <p:nvSpPr>
          <p:cNvPr id="526" name="TextBox 525">
            <a:extLst>
              <a:ext uri="{FF2B5EF4-FFF2-40B4-BE49-F238E27FC236}">
                <a16:creationId xmlns:a16="http://schemas.microsoft.com/office/drawing/2014/main" id="{107FAC3E-2ABF-4CA7-9907-A9D87CA264D7}"/>
              </a:ext>
            </a:extLst>
          </p:cNvPr>
          <p:cNvSpPr txBox="1"/>
          <p:nvPr/>
        </p:nvSpPr>
        <p:spPr>
          <a:xfrm>
            <a:off x="4365585" y="5524920"/>
            <a:ext cx="1671557"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BEIS &amp; Ofgem agree to test</a:t>
            </a:r>
          </a:p>
        </p:txBody>
      </p:sp>
      <p:sp>
        <p:nvSpPr>
          <p:cNvPr id="527" name="TextBox 526">
            <a:extLst>
              <a:ext uri="{FF2B5EF4-FFF2-40B4-BE49-F238E27FC236}">
                <a16:creationId xmlns:a16="http://schemas.microsoft.com/office/drawing/2014/main" id="{107FAC3E-2ABF-4CA7-9907-A9D87CA264D7}"/>
              </a:ext>
            </a:extLst>
          </p:cNvPr>
          <p:cNvSpPr txBox="1"/>
          <p:nvPr/>
        </p:nvSpPr>
        <p:spPr>
          <a:xfrm>
            <a:off x="8678959" y="5549196"/>
            <a:ext cx="1199125"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Work begins</a:t>
            </a:r>
          </a:p>
        </p:txBody>
      </p:sp>
      <p:sp>
        <p:nvSpPr>
          <p:cNvPr id="528" name="Inhaltsplatzhalter 4"/>
          <p:cNvSpPr txBox="1">
            <a:spLocks/>
          </p:cNvSpPr>
          <p:nvPr/>
        </p:nvSpPr>
        <p:spPr>
          <a:xfrm>
            <a:off x="8198435" y="5682226"/>
            <a:ext cx="872550" cy="327269"/>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ONS tender for capability</a:t>
            </a:r>
          </a:p>
        </p:txBody>
      </p:sp>
      <p:sp>
        <p:nvSpPr>
          <p:cNvPr id="530" name="Inhaltsplatzhalter 4"/>
          <p:cNvSpPr txBox="1">
            <a:spLocks/>
          </p:cNvSpPr>
          <p:nvPr/>
        </p:nvSpPr>
        <p:spPr>
          <a:xfrm>
            <a:off x="8657935" y="6164415"/>
            <a:ext cx="1593610"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0"/>
              </a:spcAft>
              <a:buNone/>
            </a:pPr>
            <a:r>
              <a:rPr lang="en-US" sz="818" dirty="0">
                <a:solidFill>
                  <a:prstClr val="white">
                    <a:lumMod val="50000"/>
                  </a:prstClr>
                </a:solidFill>
                <a:latin typeface="Century Gothic"/>
                <a:cs typeface="Century Gothic"/>
              </a:rPr>
              <a:t>Series of user needs workshops</a:t>
            </a:r>
          </a:p>
        </p:txBody>
      </p:sp>
      <p:sp>
        <p:nvSpPr>
          <p:cNvPr id="531" name="Inhaltsplatzhalter 4"/>
          <p:cNvSpPr txBox="1">
            <a:spLocks/>
          </p:cNvSpPr>
          <p:nvPr/>
        </p:nvSpPr>
        <p:spPr>
          <a:xfrm>
            <a:off x="6729836" y="5988958"/>
            <a:ext cx="1200053" cy="327269"/>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0"/>
              </a:spcAft>
              <a:buNone/>
            </a:pPr>
            <a:r>
              <a:rPr lang="en-US" sz="818" dirty="0">
                <a:solidFill>
                  <a:prstClr val="white">
                    <a:lumMod val="50000"/>
                  </a:prstClr>
                </a:solidFill>
                <a:latin typeface="Century Gothic"/>
                <a:cs typeface="Century Gothic"/>
              </a:rPr>
              <a:t>Learned more research needed</a:t>
            </a:r>
          </a:p>
        </p:txBody>
      </p:sp>
      <p:sp>
        <p:nvSpPr>
          <p:cNvPr id="532" name="TextBox 531">
            <a:extLst>
              <a:ext uri="{FF2B5EF4-FFF2-40B4-BE49-F238E27FC236}">
                <a16:creationId xmlns:a16="http://schemas.microsoft.com/office/drawing/2014/main" id="{107FAC3E-2ABF-4CA7-9907-A9D87CA264D7}"/>
              </a:ext>
            </a:extLst>
          </p:cNvPr>
          <p:cNvSpPr txBox="1"/>
          <p:nvPr/>
        </p:nvSpPr>
        <p:spPr>
          <a:xfrm>
            <a:off x="5844874" y="5852099"/>
            <a:ext cx="1089825"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Initial workshop</a:t>
            </a:r>
          </a:p>
        </p:txBody>
      </p:sp>
      <p:sp>
        <p:nvSpPr>
          <p:cNvPr id="539" name="Oval 538"/>
          <p:cNvSpPr/>
          <p:nvPr/>
        </p:nvSpPr>
        <p:spPr>
          <a:xfrm>
            <a:off x="7989344" y="6348400"/>
            <a:ext cx="225624" cy="225624"/>
          </a:xfrm>
          <a:prstGeom prst="ellipse">
            <a:avLst/>
          </a:prstGeom>
          <a:solidFill>
            <a:sysClr val="window" lastClr="FFFFFF"/>
          </a:solidFill>
          <a:ln w="25400" cap="flat" cmpd="sng" algn="ctr">
            <a:solidFill>
              <a:srgbClr val="FFC0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541" name="Straight Connector 540"/>
          <p:cNvCxnSpPr>
            <a:stCxn id="539" idx="6"/>
          </p:cNvCxnSpPr>
          <p:nvPr/>
        </p:nvCxnSpPr>
        <p:spPr>
          <a:xfrm>
            <a:off x="8214967" y="6461212"/>
            <a:ext cx="2478432" cy="8994"/>
          </a:xfrm>
          <a:prstGeom prst="line">
            <a:avLst/>
          </a:prstGeom>
          <a:noFill/>
          <a:ln w="28575" cap="flat" cmpd="sng" algn="ctr">
            <a:solidFill>
              <a:srgbClr val="FFE697"/>
            </a:solidFill>
            <a:prstDash val="solid"/>
          </a:ln>
          <a:effectLst/>
        </p:spPr>
      </p:cxnSp>
      <p:sp>
        <p:nvSpPr>
          <p:cNvPr id="545" name="TextBox 544">
            <a:extLst>
              <a:ext uri="{FF2B5EF4-FFF2-40B4-BE49-F238E27FC236}">
                <a16:creationId xmlns:a16="http://schemas.microsoft.com/office/drawing/2014/main" id="{107FAC3E-2ABF-4CA7-9907-A9D87CA264D7}"/>
              </a:ext>
            </a:extLst>
          </p:cNvPr>
          <p:cNvSpPr txBox="1"/>
          <p:nvPr/>
        </p:nvSpPr>
        <p:spPr>
          <a:xfrm>
            <a:off x="6580388" y="6524015"/>
            <a:ext cx="1116633"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ENA confirmed</a:t>
            </a:r>
          </a:p>
        </p:txBody>
      </p:sp>
      <p:sp>
        <p:nvSpPr>
          <p:cNvPr id="546" name="TextBox 545">
            <a:extLst>
              <a:ext uri="{FF2B5EF4-FFF2-40B4-BE49-F238E27FC236}">
                <a16:creationId xmlns:a16="http://schemas.microsoft.com/office/drawing/2014/main" id="{107FAC3E-2ABF-4CA7-9907-A9D87CA264D7}"/>
              </a:ext>
            </a:extLst>
          </p:cNvPr>
          <p:cNvSpPr txBox="1"/>
          <p:nvPr/>
        </p:nvSpPr>
        <p:spPr>
          <a:xfrm>
            <a:off x="4243583" y="6526779"/>
            <a:ext cx="1278867"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ENA express interest</a:t>
            </a:r>
          </a:p>
        </p:txBody>
      </p:sp>
      <p:sp>
        <p:nvSpPr>
          <p:cNvPr id="549" name="Inhaltsplatzhalter 4"/>
          <p:cNvSpPr txBox="1">
            <a:spLocks/>
          </p:cNvSpPr>
          <p:nvPr/>
        </p:nvSpPr>
        <p:spPr>
          <a:xfrm>
            <a:off x="8420185" y="6484361"/>
            <a:ext cx="2102431"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0"/>
              </a:spcAft>
              <a:buNone/>
            </a:pPr>
            <a:r>
              <a:rPr lang="en-US" sz="818" dirty="0">
                <a:solidFill>
                  <a:prstClr val="white">
                    <a:lumMod val="50000"/>
                  </a:prstClr>
                </a:solidFill>
                <a:latin typeface="Century Gothic"/>
                <a:cs typeface="Century Gothic"/>
              </a:rPr>
              <a:t>Establish how to assure delivery</a:t>
            </a:r>
          </a:p>
        </p:txBody>
      </p:sp>
      <p:sp>
        <p:nvSpPr>
          <p:cNvPr id="550" name="Inhaltsplatzhalter 4"/>
          <p:cNvSpPr txBox="1">
            <a:spLocks/>
          </p:cNvSpPr>
          <p:nvPr/>
        </p:nvSpPr>
        <p:spPr>
          <a:xfrm>
            <a:off x="5333235" y="6490886"/>
            <a:ext cx="1364034"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0"/>
              </a:spcAft>
              <a:buNone/>
            </a:pPr>
            <a:r>
              <a:rPr lang="en-US" sz="818" dirty="0">
                <a:solidFill>
                  <a:prstClr val="white">
                    <a:lumMod val="50000"/>
                  </a:prstClr>
                </a:solidFill>
                <a:latin typeface="Century Gothic"/>
                <a:cs typeface="Century Gothic"/>
              </a:rPr>
              <a:t>ENA internally plan</a:t>
            </a:r>
          </a:p>
        </p:txBody>
      </p:sp>
      <p:sp>
        <p:nvSpPr>
          <p:cNvPr id="551" name="Left Bracket 550"/>
          <p:cNvSpPr/>
          <p:nvPr/>
        </p:nvSpPr>
        <p:spPr>
          <a:xfrm>
            <a:off x="93529" y="4170495"/>
            <a:ext cx="947614" cy="928131"/>
          </a:xfrm>
          <a:prstGeom prst="leftBracket">
            <a:avLst/>
          </a:prstGeom>
          <a:noFill/>
          <a:ln w="9525" cap="flat" cmpd="sng" algn="ctr">
            <a:solidFill>
              <a:sysClr val="windowText" lastClr="000000">
                <a:lumMod val="50000"/>
                <a:lumOff val="50000"/>
              </a:sysClr>
            </a:solidFill>
            <a:prstDash val="solid"/>
          </a:ln>
          <a:effectLst/>
        </p:spPr>
        <p:txBody>
          <a:bodyPr rtlCol="0" anchor="ctr"/>
          <a:lstStyle/>
          <a:p>
            <a:pPr algn="ctr" defTabSz="802020" eaLnBrk="0" fontAlgn="base" hangingPunct="0">
              <a:spcBef>
                <a:spcPct val="0"/>
              </a:spcBef>
              <a:spcAft>
                <a:spcPct val="0"/>
              </a:spcAft>
              <a:defRPr/>
            </a:pPr>
            <a:endParaRPr lang="en-GB" sz="1579" kern="0" dirty="0">
              <a:solidFill>
                <a:prstClr val="black"/>
              </a:solidFill>
              <a:latin typeface="Calibri"/>
            </a:endParaRPr>
          </a:p>
        </p:txBody>
      </p:sp>
      <p:sp>
        <p:nvSpPr>
          <p:cNvPr id="552" name="Left Bracket 551"/>
          <p:cNvSpPr/>
          <p:nvPr/>
        </p:nvSpPr>
        <p:spPr>
          <a:xfrm>
            <a:off x="93529" y="3177352"/>
            <a:ext cx="947614" cy="976282"/>
          </a:xfrm>
          <a:prstGeom prst="leftBracket">
            <a:avLst/>
          </a:prstGeom>
          <a:noFill/>
          <a:ln w="9525" cap="flat" cmpd="sng" algn="ctr">
            <a:solidFill>
              <a:sysClr val="windowText" lastClr="000000">
                <a:lumMod val="50000"/>
                <a:lumOff val="50000"/>
              </a:sysClr>
            </a:solidFill>
            <a:prstDash val="solid"/>
          </a:ln>
          <a:effectLst/>
        </p:spPr>
        <p:txBody>
          <a:bodyPr rtlCol="0" anchor="ctr"/>
          <a:lstStyle/>
          <a:p>
            <a:pPr algn="ctr" defTabSz="802020" eaLnBrk="0" fontAlgn="base" hangingPunct="0">
              <a:spcBef>
                <a:spcPct val="0"/>
              </a:spcBef>
              <a:spcAft>
                <a:spcPct val="0"/>
              </a:spcAft>
              <a:defRPr/>
            </a:pPr>
            <a:endParaRPr lang="en-GB" sz="1579" kern="0" dirty="0">
              <a:solidFill>
                <a:prstClr val="black"/>
              </a:solidFill>
              <a:latin typeface="Calibri"/>
            </a:endParaRPr>
          </a:p>
        </p:txBody>
      </p:sp>
      <p:sp>
        <p:nvSpPr>
          <p:cNvPr id="553" name="Left Bracket 552"/>
          <p:cNvSpPr/>
          <p:nvPr/>
        </p:nvSpPr>
        <p:spPr>
          <a:xfrm>
            <a:off x="93529" y="2112581"/>
            <a:ext cx="947614" cy="1031287"/>
          </a:xfrm>
          <a:prstGeom prst="leftBracket">
            <a:avLst/>
          </a:prstGeom>
          <a:noFill/>
          <a:ln w="9525" cap="flat" cmpd="sng" algn="ctr">
            <a:solidFill>
              <a:sysClr val="windowText" lastClr="000000">
                <a:lumMod val="50000"/>
                <a:lumOff val="50000"/>
              </a:sysClr>
            </a:solidFill>
            <a:prstDash val="solid"/>
          </a:ln>
          <a:effectLst/>
        </p:spPr>
        <p:txBody>
          <a:bodyPr rtlCol="0" anchor="ctr"/>
          <a:lstStyle/>
          <a:p>
            <a:pPr algn="ctr" defTabSz="802020" eaLnBrk="0" fontAlgn="base" hangingPunct="0">
              <a:spcBef>
                <a:spcPct val="0"/>
              </a:spcBef>
              <a:spcAft>
                <a:spcPct val="0"/>
              </a:spcAft>
              <a:defRPr/>
            </a:pPr>
            <a:endParaRPr lang="en-GB" sz="1579" kern="0" dirty="0">
              <a:solidFill>
                <a:prstClr val="black"/>
              </a:solidFill>
              <a:latin typeface="Calibri"/>
            </a:endParaRPr>
          </a:p>
        </p:txBody>
      </p:sp>
      <p:sp>
        <p:nvSpPr>
          <p:cNvPr id="559" name="TextBox 558">
            <a:extLst>
              <a:ext uri="{FF2B5EF4-FFF2-40B4-BE49-F238E27FC236}">
                <a16:creationId xmlns:a16="http://schemas.microsoft.com/office/drawing/2014/main" id="{107FAC3E-2ABF-4CA7-9907-A9D87CA264D7}"/>
              </a:ext>
            </a:extLst>
          </p:cNvPr>
          <p:cNvSpPr txBox="1"/>
          <p:nvPr/>
        </p:nvSpPr>
        <p:spPr>
          <a:xfrm>
            <a:off x="7502592" y="6524014"/>
            <a:ext cx="1199125"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DAB230"/>
                </a:solidFill>
                <a:latin typeface="Calibri" pitchFamily="34" charset="0"/>
                <a:cs typeface="Arial" charset="0"/>
              </a:rPr>
              <a:t>Work begins</a:t>
            </a:r>
          </a:p>
        </p:txBody>
      </p:sp>
      <p:cxnSp>
        <p:nvCxnSpPr>
          <p:cNvPr id="561" name="Straight Connector 560"/>
          <p:cNvCxnSpPr>
            <a:endCxn id="563" idx="2"/>
          </p:cNvCxnSpPr>
          <p:nvPr/>
        </p:nvCxnSpPr>
        <p:spPr>
          <a:xfrm>
            <a:off x="927066" y="2934748"/>
            <a:ext cx="1987630" cy="1255"/>
          </a:xfrm>
          <a:prstGeom prst="line">
            <a:avLst/>
          </a:prstGeom>
          <a:noFill/>
          <a:ln w="28575" cap="flat" cmpd="sng" algn="ctr">
            <a:solidFill>
              <a:srgbClr val="9BBB59">
                <a:lumMod val="75000"/>
              </a:srgbClr>
            </a:solidFill>
            <a:prstDash val="solid"/>
          </a:ln>
          <a:effectLst/>
        </p:spPr>
      </p:cxnSp>
      <p:sp>
        <p:nvSpPr>
          <p:cNvPr id="562" name="TextBox 561">
            <a:extLst>
              <a:ext uri="{FF2B5EF4-FFF2-40B4-BE49-F238E27FC236}">
                <a16:creationId xmlns:a16="http://schemas.microsoft.com/office/drawing/2014/main" id="{107FAC3E-2ABF-4CA7-9907-A9D87CA264D7}"/>
              </a:ext>
            </a:extLst>
          </p:cNvPr>
          <p:cNvSpPr txBox="1"/>
          <p:nvPr/>
        </p:nvSpPr>
        <p:spPr>
          <a:xfrm>
            <a:off x="839473" y="2700324"/>
            <a:ext cx="2515597" cy="281295"/>
          </a:xfrm>
          <a:prstGeom prst="rect">
            <a:avLst/>
          </a:prstGeom>
          <a:noFill/>
        </p:spPr>
        <p:txBody>
          <a:bodyPr wrap="square" rtlCol="0">
            <a:spAutoFit/>
          </a:bodyPr>
          <a:lstStyle/>
          <a:p>
            <a:pPr defTabSz="802020" eaLnBrk="0" fontAlgn="base" hangingPunct="0">
              <a:spcBef>
                <a:spcPct val="0"/>
              </a:spcBef>
              <a:spcAft>
                <a:spcPct val="0"/>
              </a:spcAft>
            </a:pPr>
            <a:r>
              <a:rPr lang="en-GB" sz="1228" b="1" dirty="0">
                <a:solidFill>
                  <a:srgbClr val="9BBB59">
                    <a:lumMod val="75000"/>
                  </a:srgbClr>
                </a:solidFill>
                <a:latin typeface="Calibri" pitchFamily="34" charset="0"/>
                <a:cs typeface="Arial" charset="0"/>
              </a:rPr>
              <a:t>Regulatory digital services</a:t>
            </a:r>
          </a:p>
        </p:txBody>
      </p:sp>
      <p:sp>
        <p:nvSpPr>
          <p:cNvPr id="563" name="Oval 562"/>
          <p:cNvSpPr/>
          <p:nvPr/>
        </p:nvSpPr>
        <p:spPr>
          <a:xfrm>
            <a:off x="2914696" y="2830483"/>
            <a:ext cx="225624" cy="211039"/>
          </a:xfrm>
          <a:prstGeom prst="ellipse">
            <a:avLst/>
          </a:prstGeom>
          <a:solidFill>
            <a:sysClr val="window" lastClr="FFFFFF"/>
          </a:solidFill>
          <a:ln w="25400" cap="flat" cmpd="sng" algn="ctr">
            <a:solidFill>
              <a:srgbClr val="78943E"/>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571" name="TextBox 570">
            <a:extLst>
              <a:ext uri="{FF2B5EF4-FFF2-40B4-BE49-F238E27FC236}">
                <a16:creationId xmlns:a16="http://schemas.microsoft.com/office/drawing/2014/main" id="{107FAC3E-2ABF-4CA7-9907-A9D87CA264D7}"/>
              </a:ext>
            </a:extLst>
          </p:cNvPr>
          <p:cNvSpPr txBox="1"/>
          <p:nvPr/>
        </p:nvSpPr>
        <p:spPr>
          <a:xfrm>
            <a:off x="2847900" y="2308878"/>
            <a:ext cx="955167"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Supports EDTF</a:t>
            </a:r>
          </a:p>
        </p:txBody>
      </p:sp>
      <p:cxnSp>
        <p:nvCxnSpPr>
          <p:cNvPr id="572" name="Straight Connector 571"/>
          <p:cNvCxnSpPr>
            <a:stCxn id="563" idx="6"/>
            <a:endCxn id="575" idx="2"/>
          </p:cNvCxnSpPr>
          <p:nvPr/>
        </p:nvCxnSpPr>
        <p:spPr>
          <a:xfrm>
            <a:off x="3140320" y="2936003"/>
            <a:ext cx="2169214" cy="510"/>
          </a:xfrm>
          <a:prstGeom prst="line">
            <a:avLst/>
          </a:prstGeom>
          <a:noFill/>
          <a:ln w="28575" cap="flat" cmpd="sng" algn="ctr">
            <a:solidFill>
              <a:srgbClr val="9BBB59"/>
            </a:solidFill>
            <a:prstDash val="solid"/>
          </a:ln>
          <a:effectLst/>
        </p:spPr>
      </p:cxnSp>
      <p:sp>
        <p:nvSpPr>
          <p:cNvPr id="575" name="Oval 574"/>
          <p:cNvSpPr/>
          <p:nvPr/>
        </p:nvSpPr>
        <p:spPr>
          <a:xfrm>
            <a:off x="5309534" y="2823700"/>
            <a:ext cx="225624" cy="225624"/>
          </a:xfrm>
          <a:prstGeom prst="ellipse">
            <a:avLst/>
          </a:prstGeom>
          <a:solidFill>
            <a:sysClr val="window" lastClr="FFFFFF"/>
          </a:solidFill>
          <a:ln w="25400" cap="flat" cmpd="sng" algn="ctr">
            <a:solidFill>
              <a:srgbClr val="9BBB59">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577" name="TextBox 576">
            <a:extLst>
              <a:ext uri="{FF2B5EF4-FFF2-40B4-BE49-F238E27FC236}">
                <a16:creationId xmlns:a16="http://schemas.microsoft.com/office/drawing/2014/main" id="{107FAC3E-2ABF-4CA7-9907-A9D87CA264D7}"/>
              </a:ext>
            </a:extLst>
          </p:cNvPr>
          <p:cNvSpPr txBox="1"/>
          <p:nvPr/>
        </p:nvSpPr>
        <p:spPr>
          <a:xfrm>
            <a:off x="1626712" y="2976736"/>
            <a:ext cx="2789814"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Ofgem publishes first modern open-source data</a:t>
            </a:r>
          </a:p>
        </p:txBody>
      </p:sp>
      <p:sp>
        <p:nvSpPr>
          <p:cNvPr id="578" name="TextBox 577">
            <a:extLst>
              <a:ext uri="{FF2B5EF4-FFF2-40B4-BE49-F238E27FC236}">
                <a16:creationId xmlns:a16="http://schemas.microsoft.com/office/drawing/2014/main" id="{107FAC3E-2ABF-4CA7-9907-A9D87CA264D7}"/>
              </a:ext>
            </a:extLst>
          </p:cNvPr>
          <p:cNvSpPr txBox="1"/>
          <p:nvPr/>
        </p:nvSpPr>
        <p:spPr>
          <a:xfrm>
            <a:off x="4507268" y="2991043"/>
            <a:ext cx="1891047"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Ofgem Data Exchange launches</a:t>
            </a:r>
          </a:p>
        </p:txBody>
      </p:sp>
      <p:cxnSp>
        <p:nvCxnSpPr>
          <p:cNvPr id="579" name="Straight Connector 578"/>
          <p:cNvCxnSpPr>
            <a:stCxn id="575" idx="6"/>
            <a:endCxn id="181" idx="2"/>
          </p:cNvCxnSpPr>
          <p:nvPr/>
        </p:nvCxnSpPr>
        <p:spPr>
          <a:xfrm>
            <a:off x="5535157" y="2936512"/>
            <a:ext cx="2894050" cy="957"/>
          </a:xfrm>
          <a:prstGeom prst="line">
            <a:avLst/>
          </a:prstGeom>
          <a:noFill/>
          <a:ln w="28575" cap="flat" cmpd="sng" algn="ctr">
            <a:solidFill>
              <a:srgbClr val="9BBB59">
                <a:lumMod val="40000"/>
                <a:lumOff val="60000"/>
              </a:srgbClr>
            </a:solidFill>
            <a:prstDash val="solid"/>
          </a:ln>
          <a:effectLst/>
        </p:spPr>
      </p:cxnSp>
      <p:sp>
        <p:nvSpPr>
          <p:cNvPr id="582" name="Inhaltsplatzhalter 4"/>
          <p:cNvSpPr txBox="1">
            <a:spLocks/>
          </p:cNvSpPr>
          <p:nvPr/>
        </p:nvSpPr>
        <p:spPr>
          <a:xfrm>
            <a:off x="3255297" y="2779668"/>
            <a:ext cx="1917295"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Suppliers self-service data cleaning</a:t>
            </a:r>
          </a:p>
        </p:txBody>
      </p:sp>
      <p:sp>
        <p:nvSpPr>
          <p:cNvPr id="583" name="Inhaltsplatzhalter 4"/>
          <p:cNvSpPr txBox="1">
            <a:spLocks/>
          </p:cNvSpPr>
          <p:nvPr/>
        </p:nvSpPr>
        <p:spPr>
          <a:xfrm>
            <a:off x="5471088" y="2762399"/>
            <a:ext cx="3092550"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Suppliers start using automated data submission tools</a:t>
            </a:r>
          </a:p>
        </p:txBody>
      </p:sp>
      <p:sp>
        <p:nvSpPr>
          <p:cNvPr id="585" name="Oval 584"/>
          <p:cNvSpPr/>
          <p:nvPr/>
        </p:nvSpPr>
        <p:spPr>
          <a:xfrm>
            <a:off x="5147157" y="3818663"/>
            <a:ext cx="225624" cy="225624"/>
          </a:xfrm>
          <a:prstGeom prst="ellipse">
            <a:avLst/>
          </a:prstGeom>
          <a:solidFill>
            <a:sysClr val="window" lastClr="FFFFFF"/>
          </a:solidFill>
          <a:ln w="25400" cap="flat" cmpd="sng" algn="ctr">
            <a:solidFill>
              <a:schemeClr val="tx2">
                <a:lumMod val="60000"/>
                <a:lumOff val="40000"/>
              </a:scheme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587" name="Straight Connector 586"/>
          <p:cNvCxnSpPr>
            <a:endCxn id="585" idx="2"/>
          </p:cNvCxnSpPr>
          <p:nvPr/>
        </p:nvCxnSpPr>
        <p:spPr>
          <a:xfrm>
            <a:off x="4775348" y="3925748"/>
            <a:ext cx="371809" cy="5727"/>
          </a:xfrm>
          <a:prstGeom prst="line">
            <a:avLst/>
          </a:prstGeom>
          <a:noFill/>
          <a:ln w="28575" cap="flat" cmpd="sng" algn="ctr">
            <a:solidFill>
              <a:srgbClr val="E31F13"/>
            </a:solidFill>
            <a:prstDash val="solid"/>
          </a:ln>
          <a:effectLst/>
        </p:spPr>
      </p:cxnSp>
      <p:sp>
        <p:nvSpPr>
          <p:cNvPr id="594" name="TextBox 593">
            <a:extLst>
              <a:ext uri="{FF2B5EF4-FFF2-40B4-BE49-F238E27FC236}">
                <a16:creationId xmlns:a16="http://schemas.microsoft.com/office/drawing/2014/main" id="{107FAC3E-2ABF-4CA7-9907-A9D87CA264D7}"/>
              </a:ext>
            </a:extLst>
          </p:cNvPr>
          <p:cNvSpPr txBox="1"/>
          <p:nvPr/>
        </p:nvSpPr>
        <p:spPr>
          <a:xfrm>
            <a:off x="6060452" y="3230977"/>
            <a:ext cx="936719"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E31F13">
                    <a:lumMod val="60000"/>
                    <a:lumOff val="40000"/>
                  </a:srgbClr>
                </a:solidFill>
                <a:latin typeface="Calibri" pitchFamily="34" charset="0"/>
                <a:cs typeface="Arial" charset="0"/>
              </a:rPr>
              <a:t>Work begins</a:t>
            </a:r>
          </a:p>
        </p:txBody>
      </p:sp>
      <p:sp>
        <p:nvSpPr>
          <p:cNvPr id="602" name="Oval 601"/>
          <p:cNvSpPr/>
          <p:nvPr/>
        </p:nvSpPr>
        <p:spPr>
          <a:xfrm>
            <a:off x="3599824" y="5356603"/>
            <a:ext cx="225624" cy="225624"/>
          </a:xfrm>
          <a:prstGeom prst="ellipse">
            <a:avLst/>
          </a:prstGeom>
          <a:solidFill>
            <a:sysClr val="window" lastClr="FFFFFF"/>
          </a:solidFill>
          <a:ln w="25400" cap="flat" cmpd="sng" algn="ctr">
            <a:solidFill>
              <a:srgbClr val="A47D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04" name="Straight Connector 603"/>
          <p:cNvCxnSpPr>
            <a:endCxn id="602" idx="2"/>
          </p:cNvCxnSpPr>
          <p:nvPr/>
        </p:nvCxnSpPr>
        <p:spPr>
          <a:xfrm>
            <a:off x="2914696" y="5469415"/>
            <a:ext cx="685128" cy="1"/>
          </a:xfrm>
          <a:prstGeom prst="line">
            <a:avLst/>
          </a:prstGeom>
          <a:noFill/>
          <a:ln w="28575" cap="flat" cmpd="sng" algn="ctr">
            <a:solidFill>
              <a:srgbClr val="D2A000"/>
            </a:solidFill>
            <a:prstDash val="solid"/>
          </a:ln>
          <a:effectLst/>
        </p:spPr>
      </p:cxnSp>
      <p:sp>
        <p:nvSpPr>
          <p:cNvPr id="607" name="Oval 606"/>
          <p:cNvSpPr/>
          <p:nvPr/>
        </p:nvSpPr>
        <p:spPr>
          <a:xfrm>
            <a:off x="4771860" y="6353760"/>
            <a:ext cx="225624" cy="225624"/>
          </a:xfrm>
          <a:prstGeom prst="ellipse">
            <a:avLst/>
          </a:prstGeom>
          <a:solidFill>
            <a:sysClr val="window" lastClr="FFFFFF"/>
          </a:solidFill>
          <a:ln w="25400" cap="flat" cmpd="sng" algn="ctr">
            <a:solidFill>
              <a:srgbClr val="A47D00"/>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09" name="Straight Connector 608"/>
          <p:cNvCxnSpPr>
            <a:endCxn id="607" idx="2"/>
          </p:cNvCxnSpPr>
          <p:nvPr/>
        </p:nvCxnSpPr>
        <p:spPr>
          <a:xfrm flipV="1">
            <a:off x="4423901" y="6466571"/>
            <a:ext cx="347958" cy="3635"/>
          </a:xfrm>
          <a:prstGeom prst="line">
            <a:avLst/>
          </a:prstGeom>
          <a:noFill/>
          <a:ln w="28575" cap="flat" cmpd="sng" algn="ctr">
            <a:solidFill>
              <a:srgbClr val="D2A000"/>
            </a:solidFill>
            <a:prstDash val="solid"/>
          </a:ln>
          <a:effectLst/>
        </p:spPr>
      </p:cxnSp>
      <p:sp>
        <p:nvSpPr>
          <p:cNvPr id="626" name="Oval 625"/>
          <p:cNvSpPr/>
          <p:nvPr/>
        </p:nvSpPr>
        <p:spPr>
          <a:xfrm>
            <a:off x="3577064" y="4598017"/>
            <a:ext cx="225624" cy="225624"/>
          </a:xfrm>
          <a:prstGeom prst="ellipse">
            <a:avLst/>
          </a:prstGeom>
          <a:solidFill>
            <a:sysClr val="window" lastClr="FFFFFF"/>
          </a:solidFill>
          <a:ln w="25400" cap="flat" cmpd="sng" algn="ctr">
            <a:solidFill>
              <a:srgbClr val="4F81BD">
                <a:lumMod val="75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28" name="Straight Connector 627"/>
          <p:cNvCxnSpPr>
            <a:stCxn id="626" idx="6"/>
            <a:endCxn id="463" idx="2"/>
          </p:cNvCxnSpPr>
          <p:nvPr/>
        </p:nvCxnSpPr>
        <p:spPr>
          <a:xfrm>
            <a:off x="3802687" y="4710829"/>
            <a:ext cx="438956" cy="0"/>
          </a:xfrm>
          <a:prstGeom prst="line">
            <a:avLst/>
          </a:prstGeom>
          <a:noFill/>
          <a:ln w="28575" cap="flat" cmpd="sng" algn="ctr">
            <a:solidFill>
              <a:srgbClr val="4F81BD"/>
            </a:solidFill>
            <a:prstDash val="solid"/>
          </a:ln>
          <a:effectLst/>
        </p:spPr>
      </p:cxnSp>
      <p:sp>
        <p:nvSpPr>
          <p:cNvPr id="631" name="Oval 630"/>
          <p:cNvSpPr/>
          <p:nvPr/>
        </p:nvSpPr>
        <p:spPr>
          <a:xfrm>
            <a:off x="5148707" y="4598017"/>
            <a:ext cx="225624" cy="225624"/>
          </a:xfrm>
          <a:prstGeom prst="ellipse">
            <a:avLst/>
          </a:prstGeom>
          <a:solidFill>
            <a:sysClr val="window" lastClr="FFFFFF"/>
          </a:solidFill>
          <a:ln w="25400" cap="flat" cmpd="sng" algn="ctr">
            <a:solidFill>
              <a:srgbClr val="4F81BD"/>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33" name="Straight Connector 632"/>
          <p:cNvCxnSpPr>
            <a:stCxn id="631" idx="6"/>
            <a:endCxn id="656" idx="2"/>
          </p:cNvCxnSpPr>
          <p:nvPr/>
        </p:nvCxnSpPr>
        <p:spPr>
          <a:xfrm>
            <a:off x="5374330" y="4710829"/>
            <a:ext cx="359571" cy="0"/>
          </a:xfrm>
          <a:prstGeom prst="line">
            <a:avLst/>
          </a:prstGeom>
          <a:noFill/>
          <a:ln w="28575" cap="flat" cmpd="sng" algn="ctr">
            <a:solidFill>
              <a:srgbClr val="4F81BD">
                <a:lumMod val="60000"/>
                <a:lumOff val="40000"/>
              </a:srgbClr>
            </a:solidFill>
            <a:prstDash val="solid"/>
          </a:ln>
          <a:effectLst/>
        </p:spPr>
      </p:cxnSp>
      <p:sp>
        <p:nvSpPr>
          <p:cNvPr id="636" name="TextBox 635">
            <a:extLst>
              <a:ext uri="{FF2B5EF4-FFF2-40B4-BE49-F238E27FC236}">
                <a16:creationId xmlns:a16="http://schemas.microsoft.com/office/drawing/2014/main" id="{107FAC3E-2ABF-4CA7-9907-A9D87CA264D7}"/>
              </a:ext>
            </a:extLst>
          </p:cNvPr>
          <p:cNvSpPr txBox="1"/>
          <p:nvPr/>
        </p:nvSpPr>
        <p:spPr>
          <a:xfrm>
            <a:off x="4674686" y="4760366"/>
            <a:ext cx="1086366"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9"/>
              </a:rPr>
              <a:t>RIIO-2 business plan guidance</a:t>
            </a:r>
            <a:endParaRPr lang="en-GB" sz="1053" dirty="0">
              <a:solidFill>
                <a:srgbClr val="4F81BD"/>
              </a:solidFill>
              <a:latin typeface="Calibri" pitchFamily="34" charset="0"/>
              <a:cs typeface="Arial" charset="0"/>
            </a:endParaRPr>
          </a:p>
        </p:txBody>
      </p:sp>
      <p:sp>
        <p:nvSpPr>
          <p:cNvPr id="637" name="TextBox 636">
            <a:extLst>
              <a:ext uri="{FF2B5EF4-FFF2-40B4-BE49-F238E27FC236}">
                <a16:creationId xmlns:a16="http://schemas.microsoft.com/office/drawing/2014/main" id="{107FAC3E-2ABF-4CA7-9907-A9D87CA264D7}"/>
              </a:ext>
            </a:extLst>
          </p:cNvPr>
          <p:cNvSpPr txBox="1"/>
          <p:nvPr/>
        </p:nvSpPr>
        <p:spPr>
          <a:xfrm>
            <a:off x="7781992" y="4381052"/>
            <a:ext cx="760027"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10"/>
              </a:rPr>
              <a:t>DSO LTDS</a:t>
            </a:r>
            <a:endParaRPr lang="en-GB" sz="1053" dirty="0">
              <a:solidFill>
                <a:srgbClr val="4F81BD"/>
              </a:solidFill>
              <a:latin typeface="Calibri" pitchFamily="34" charset="0"/>
              <a:cs typeface="Arial" charset="0"/>
            </a:endParaRPr>
          </a:p>
        </p:txBody>
      </p:sp>
      <p:sp>
        <p:nvSpPr>
          <p:cNvPr id="638" name="Oval 637"/>
          <p:cNvSpPr/>
          <p:nvPr/>
        </p:nvSpPr>
        <p:spPr>
          <a:xfrm>
            <a:off x="8052818" y="4603062"/>
            <a:ext cx="225624" cy="225624"/>
          </a:xfrm>
          <a:prstGeom prst="ellipse">
            <a:avLst/>
          </a:prstGeom>
          <a:solidFill>
            <a:sysClr val="window" lastClr="FFFFFF"/>
          </a:solidFill>
          <a:ln w="25400" cap="flat" cmpd="sng" algn="ctr">
            <a:solidFill>
              <a:srgbClr val="4F81BD">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40" name="Straight Connector 639"/>
          <p:cNvCxnSpPr>
            <a:stCxn id="459" idx="6"/>
            <a:endCxn id="638" idx="2"/>
          </p:cNvCxnSpPr>
          <p:nvPr/>
        </p:nvCxnSpPr>
        <p:spPr>
          <a:xfrm>
            <a:off x="7128781" y="4710829"/>
            <a:ext cx="924037" cy="5045"/>
          </a:xfrm>
          <a:prstGeom prst="line">
            <a:avLst/>
          </a:prstGeom>
          <a:noFill/>
          <a:ln w="28575" cap="flat" cmpd="sng" algn="ctr">
            <a:solidFill>
              <a:srgbClr val="4F81BD">
                <a:lumMod val="40000"/>
                <a:lumOff val="60000"/>
              </a:srgbClr>
            </a:solidFill>
            <a:prstDash val="solid"/>
          </a:ln>
          <a:effectLst/>
        </p:spPr>
      </p:cxnSp>
      <p:sp>
        <p:nvSpPr>
          <p:cNvPr id="643" name="TextBox 642">
            <a:extLst>
              <a:ext uri="{FF2B5EF4-FFF2-40B4-BE49-F238E27FC236}">
                <a16:creationId xmlns:a16="http://schemas.microsoft.com/office/drawing/2014/main" id="{107FAC3E-2ABF-4CA7-9907-A9D87CA264D7}"/>
              </a:ext>
            </a:extLst>
          </p:cNvPr>
          <p:cNvSpPr txBox="1"/>
          <p:nvPr/>
        </p:nvSpPr>
        <p:spPr>
          <a:xfrm>
            <a:off x="6287591" y="4225903"/>
            <a:ext cx="1434213"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11"/>
              </a:rPr>
              <a:t>REC technical specification</a:t>
            </a:r>
            <a:endParaRPr lang="en-GB" sz="1053" dirty="0">
              <a:solidFill>
                <a:srgbClr val="4F81BD"/>
              </a:solidFill>
              <a:latin typeface="Calibri" pitchFamily="34" charset="0"/>
              <a:cs typeface="Arial" charset="0"/>
            </a:endParaRPr>
          </a:p>
        </p:txBody>
      </p:sp>
      <p:sp>
        <p:nvSpPr>
          <p:cNvPr id="644" name="Oval 643"/>
          <p:cNvSpPr/>
          <p:nvPr/>
        </p:nvSpPr>
        <p:spPr>
          <a:xfrm>
            <a:off x="6095583" y="4598017"/>
            <a:ext cx="225624" cy="225624"/>
          </a:xfrm>
          <a:prstGeom prst="ellipse">
            <a:avLst/>
          </a:prstGeom>
          <a:solidFill>
            <a:sysClr val="window" lastClr="FFFFFF"/>
          </a:solidFill>
          <a:ln w="25400" cap="flat" cmpd="sng" algn="ctr">
            <a:solidFill>
              <a:srgbClr val="4F81BD">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46" name="Straight Connector 645"/>
          <p:cNvCxnSpPr>
            <a:stCxn id="644" idx="6"/>
            <a:endCxn id="459" idx="2"/>
          </p:cNvCxnSpPr>
          <p:nvPr/>
        </p:nvCxnSpPr>
        <p:spPr>
          <a:xfrm>
            <a:off x="6321207" y="4710829"/>
            <a:ext cx="581951" cy="0"/>
          </a:xfrm>
          <a:prstGeom prst="line">
            <a:avLst/>
          </a:prstGeom>
          <a:noFill/>
          <a:ln w="28575" cap="flat" cmpd="sng" algn="ctr">
            <a:solidFill>
              <a:srgbClr val="4F81BD">
                <a:lumMod val="60000"/>
                <a:lumOff val="40000"/>
              </a:srgbClr>
            </a:solidFill>
            <a:prstDash val="solid"/>
          </a:ln>
          <a:effectLst/>
        </p:spPr>
      </p:cxnSp>
      <p:sp>
        <p:nvSpPr>
          <p:cNvPr id="649" name="TextBox 648">
            <a:extLst>
              <a:ext uri="{FF2B5EF4-FFF2-40B4-BE49-F238E27FC236}">
                <a16:creationId xmlns:a16="http://schemas.microsoft.com/office/drawing/2014/main" id="{107FAC3E-2ABF-4CA7-9907-A9D87CA264D7}"/>
              </a:ext>
            </a:extLst>
          </p:cNvPr>
          <p:cNvSpPr txBox="1"/>
          <p:nvPr/>
        </p:nvSpPr>
        <p:spPr>
          <a:xfrm>
            <a:off x="5379905" y="4359422"/>
            <a:ext cx="928472"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12"/>
              </a:rPr>
              <a:t>SEG guidance</a:t>
            </a:r>
            <a:endParaRPr lang="en-GB" sz="1053" dirty="0">
              <a:solidFill>
                <a:srgbClr val="4F81BD"/>
              </a:solidFill>
              <a:latin typeface="Calibri" pitchFamily="34" charset="0"/>
              <a:cs typeface="Arial" charset="0"/>
            </a:endParaRPr>
          </a:p>
        </p:txBody>
      </p:sp>
      <p:sp>
        <p:nvSpPr>
          <p:cNvPr id="650" name="TextBox 649">
            <a:extLst>
              <a:ext uri="{FF2B5EF4-FFF2-40B4-BE49-F238E27FC236}">
                <a16:creationId xmlns:a16="http://schemas.microsoft.com/office/drawing/2014/main" id="{107FAC3E-2ABF-4CA7-9907-A9D87CA264D7}"/>
              </a:ext>
            </a:extLst>
          </p:cNvPr>
          <p:cNvSpPr txBox="1"/>
          <p:nvPr/>
        </p:nvSpPr>
        <p:spPr>
          <a:xfrm>
            <a:off x="8647666" y="4807878"/>
            <a:ext cx="1952169"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rPr>
              <a:t>Ongoing expectation setting </a:t>
            </a:r>
            <a:r>
              <a:rPr lang="en-GB" sz="1053" dirty="0">
                <a:solidFill>
                  <a:srgbClr val="4F81BD"/>
                </a:solidFill>
                <a:latin typeface="Calibri" pitchFamily="34" charset="0"/>
                <a:cs typeface="Arial" charset="0"/>
                <a:sym typeface="Wingdings" panose="05000000000000000000" pitchFamily="2" charset="2"/>
              </a:rPr>
              <a:t></a:t>
            </a:r>
            <a:endParaRPr lang="en-GB" sz="1053" dirty="0">
              <a:solidFill>
                <a:srgbClr val="4F81BD"/>
              </a:solidFill>
              <a:latin typeface="Calibri" pitchFamily="34" charset="0"/>
              <a:cs typeface="Arial" charset="0"/>
            </a:endParaRPr>
          </a:p>
        </p:txBody>
      </p:sp>
      <p:sp>
        <p:nvSpPr>
          <p:cNvPr id="651" name="Oval 650"/>
          <p:cNvSpPr/>
          <p:nvPr/>
        </p:nvSpPr>
        <p:spPr>
          <a:xfrm>
            <a:off x="9623378" y="4592687"/>
            <a:ext cx="225624" cy="225624"/>
          </a:xfrm>
          <a:prstGeom prst="ellipse">
            <a:avLst/>
          </a:prstGeom>
          <a:solidFill>
            <a:sysClr val="window" lastClr="FFFFFF"/>
          </a:solidFill>
          <a:ln w="25400" cap="flat" cmpd="sng" algn="ctr">
            <a:solidFill>
              <a:srgbClr val="4F81BD">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652" name="Oval 651"/>
          <p:cNvSpPr/>
          <p:nvPr/>
        </p:nvSpPr>
        <p:spPr>
          <a:xfrm>
            <a:off x="9750083" y="4592687"/>
            <a:ext cx="225624" cy="225624"/>
          </a:xfrm>
          <a:prstGeom prst="ellipse">
            <a:avLst/>
          </a:prstGeom>
          <a:solidFill>
            <a:sysClr val="window" lastClr="FFFFFF"/>
          </a:solidFill>
          <a:ln w="25400" cap="flat" cmpd="sng" algn="ctr">
            <a:solidFill>
              <a:srgbClr val="4F81BD">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653" name="Oval 652"/>
          <p:cNvSpPr/>
          <p:nvPr/>
        </p:nvSpPr>
        <p:spPr>
          <a:xfrm>
            <a:off x="9876788" y="4592687"/>
            <a:ext cx="225624" cy="225624"/>
          </a:xfrm>
          <a:prstGeom prst="ellipse">
            <a:avLst/>
          </a:prstGeom>
          <a:solidFill>
            <a:sysClr val="window" lastClr="FFFFFF"/>
          </a:solidFill>
          <a:ln w="25400" cap="flat" cmpd="sng" algn="ctr">
            <a:solidFill>
              <a:srgbClr val="4F81BD">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654" name="Oval 653"/>
          <p:cNvSpPr/>
          <p:nvPr/>
        </p:nvSpPr>
        <p:spPr>
          <a:xfrm>
            <a:off x="10003493" y="4592687"/>
            <a:ext cx="225624" cy="225624"/>
          </a:xfrm>
          <a:prstGeom prst="ellipse">
            <a:avLst/>
          </a:prstGeom>
          <a:solidFill>
            <a:sysClr val="window" lastClr="FFFFFF"/>
          </a:solidFill>
          <a:ln w="25400" cap="flat" cmpd="sng" algn="ctr">
            <a:solidFill>
              <a:srgbClr val="4F81BD">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655" name="Oval 654"/>
          <p:cNvSpPr/>
          <p:nvPr/>
        </p:nvSpPr>
        <p:spPr>
          <a:xfrm>
            <a:off x="10130200" y="4592687"/>
            <a:ext cx="225624" cy="225624"/>
          </a:xfrm>
          <a:prstGeom prst="ellipse">
            <a:avLst/>
          </a:prstGeom>
          <a:solidFill>
            <a:sysClr val="window" lastClr="FFFFFF"/>
          </a:solidFill>
          <a:ln w="25400" cap="flat" cmpd="sng" algn="ctr">
            <a:solidFill>
              <a:srgbClr val="4F81BD">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466" name="Oval 465"/>
          <p:cNvSpPr/>
          <p:nvPr/>
        </p:nvSpPr>
        <p:spPr>
          <a:xfrm>
            <a:off x="10236795" y="4589449"/>
            <a:ext cx="225624" cy="225624"/>
          </a:xfrm>
          <a:prstGeom prst="ellipse">
            <a:avLst/>
          </a:prstGeom>
          <a:solidFill>
            <a:sysClr val="window" lastClr="FFFFFF"/>
          </a:solidFill>
          <a:ln w="25400" cap="flat" cmpd="sng" algn="ctr">
            <a:solidFill>
              <a:srgbClr val="4F81BD">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656" name="Oval 655"/>
          <p:cNvSpPr/>
          <p:nvPr/>
        </p:nvSpPr>
        <p:spPr>
          <a:xfrm>
            <a:off x="5733901" y="4598017"/>
            <a:ext cx="225624" cy="225624"/>
          </a:xfrm>
          <a:prstGeom prst="ellipse">
            <a:avLst/>
          </a:prstGeom>
          <a:solidFill>
            <a:sysClr val="window" lastClr="FFFFFF"/>
          </a:solidFill>
          <a:ln w="25400" cap="flat" cmpd="sng" algn="ctr">
            <a:solidFill>
              <a:srgbClr val="4F81BD">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658" name="Straight Connector 657"/>
          <p:cNvCxnSpPr>
            <a:stCxn id="656" idx="6"/>
            <a:endCxn id="644" idx="2"/>
          </p:cNvCxnSpPr>
          <p:nvPr/>
        </p:nvCxnSpPr>
        <p:spPr>
          <a:xfrm>
            <a:off x="5959524" y="4710829"/>
            <a:ext cx="136058" cy="0"/>
          </a:xfrm>
          <a:prstGeom prst="line">
            <a:avLst/>
          </a:prstGeom>
          <a:noFill/>
          <a:ln w="28575" cap="flat" cmpd="sng" algn="ctr">
            <a:solidFill>
              <a:srgbClr val="4F81BD">
                <a:lumMod val="60000"/>
                <a:lumOff val="40000"/>
              </a:srgbClr>
            </a:solidFill>
            <a:prstDash val="solid"/>
          </a:ln>
          <a:effectLst/>
        </p:spPr>
      </p:cxnSp>
      <p:sp>
        <p:nvSpPr>
          <p:cNvPr id="661" name="TextBox 660">
            <a:extLst>
              <a:ext uri="{FF2B5EF4-FFF2-40B4-BE49-F238E27FC236}">
                <a16:creationId xmlns:a16="http://schemas.microsoft.com/office/drawing/2014/main" id="{107FAC3E-2ABF-4CA7-9907-A9D87CA264D7}"/>
              </a:ext>
            </a:extLst>
          </p:cNvPr>
          <p:cNvSpPr txBox="1"/>
          <p:nvPr/>
        </p:nvSpPr>
        <p:spPr>
          <a:xfrm>
            <a:off x="5794497" y="4754414"/>
            <a:ext cx="1238369" cy="578428"/>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4F81BD"/>
                </a:solidFill>
                <a:latin typeface="Calibri" pitchFamily="34" charset="0"/>
                <a:cs typeface="Arial" charset="0"/>
                <a:hlinkClick r:id="rId13"/>
              </a:rPr>
              <a:t>Smart meter rollout requirements</a:t>
            </a:r>
            <a:endParaRPr lang="en-GB" sz="1053" dirty="0">
              <a:solidFill>
                <a:srgbClr val="4F81BD"/>
              </a:solidFill>
              <a:latin typeface="Calibri" pitchFamily="34" charset="0"/>
              <a:cs typeface="Arial" charset="0"/>
            </a:endParaRPr>
          </a:p>
        </p:txBody>
      </p:sp>
      <p:cxnSp>
        <p:nvCxnSpPr>
          <p:cNvPr id="179" name="Straight Connector 178"/>
          <p:cNvCxnSpPr/>
          <p:nvPr/>
        </p:nvCxnSpPr>
        <p:spPr>
          <a:xfrm flipV="1">
            <a:off x="585680" y="2312997"/>
            <a:ext cx="341386" cy="4014"/>
          </a:xfrm>
          <a:prstGeom prst="line">
            <a:avLst/>
          </a:prstGeom>
          <a:noFill/>
          <a:ln w="28575" cap="flat" cmpd="sng" algn="ctr">
            <a:solidFill>
              <a:srgbClr val="9BBB59">
                <a:lumMod val="75000"/>
              </a:srgbClr>
            </a:solidFill>
            <a:prstDash val="sysDot"/>
            <a:tailEnd type="triangle"/>
          </a:ln>
          <a:effectLst/>
        </p:spPr>
      </p:cxnSp>
      <p:cxnSp>
        <p:nvCxnSpPr>
          <p:cNvPr id="182" name="Straight Connector 181"/>
          <p:cNvCxnSpPr/>
          <p:nvPr/>
        </p:nvCxnSpPr>
        <p:spPr>
          <a:xfrm flipV="1">
            <a:off x="580530" y="2610613"/>
            <a:ext cx="346536" cy="5783"/>
          </a:xfrm>
          <a:prstGeom prst="line">
            <a:avLst/>
          </a:prstGeom>
          <a:noFill/>
          <a:ln w="28575" cap="flat" cmpd="sng" algn="ctr">
            <a:solidFill>
              <a:srgbClr val="9BBB59">
                <a:lumMod val="75000"/>
              </a:srgbClr>
            </a:solidFill>
            <a:prstDash val="sysDot"/>
            <a:tailEnd type="triangle"/>
          </a:ln>
          <a:effectLst/>
        </p:spPr>
      </p:cxnSp>
      <p:cxnSp>
        <p:nvCxnSpPr>
          <p:cNvPr id="183" name="Straight Connector 182"/>
          <p:cNvCxnSpPr/>
          <p:nvPr/>
        </p:nvCxnSpPr>
        <p:spPr>
          <a:xfrm>
            <a:off x="601268" y="2930400"/>
            <a:ext cx="325798" cy="4414"/>
          </a:xfrm>
          <a:prstGeom prst="line">
            <a:avLst/>
          </a:prstGeom>
          <a:noFill/>
          <a:ln w="28575" cap="flat" cmpd="sng" algn="ctr">
            <a:solidFill>
              <a:srgbClr val="9BBB59">
                <a:lumMod val="75000"/>
              </a:srgbClr>
            </a:solidFill>
            <a:prstDash val="sysDot"/>
            <a:tailEnd type="triangle"/>
          </a:ln>
          <a:effectLst/>
        </p:spPr>
      </p:cxnSp>
      <p:sp>
        <p:nvSpPr>
          <p:cNvPr id="177" name="Oval 176"/>
          <p:cNvSpPr/>
          <p:nvPr/>
        </p:nvSpPr>
        <p:spPr>
          <a:xfrm>
            <a:off x="8416758" y="2512629"/>
            <a:ext cx="225624" cy="225624"/>
          </a:xfrm>
          <a:prstGeom prst="ellipse">
            <a:avLst/>
          </a:prstGeom>
          <a:solidFill>
            <a:sysClr val="window" lastClr="FFFFFF"/>
          </a:solidFill>
          <a:ln w="25400" cap="flat" cmpd="sng" algn="ctr">
            <a:solidFill>
              <a:srgbClr val="9BBB59">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180" name="Straight Connector 179"/>
          <p:cNvCxnSpPr>
            <a:stCxn id="177" idx="6"/>
            <a:endCxn id="339" idx="2"/>
          </p:cNvCxnSpPr>
          <p:nvPr/>
        </p:nvCxnSpPr>
        <p:spPr>
          <a:xfrm>
            <a:off x="8642381" y="2625441"/>
            <a:ext cx="1136893" cy="0"/>
          </a:xfrm>
          <a:prstGeom prst="line">
            <a:avLst/>
          </a:prstGeom>
          <a:noFill/>
          <a:ln w="28575" cap="flat" cmpd="sng" algn="ctr">
            <a:solidFill>
              <a:srgbClr val="9BBB59">
                <a:lumMod val="40000"/>
                <a:lumOff val="60000"/>
              </a:srgbClr>
            </a:solidFill>
            <a:prstDash val="solid"/>
          </a:ln>
          <a:effectLst/>
        </p:spPr>
      </p:cxnSp>
      <p:sp>
        <p:nvSpPr>
          <p:cNvPr id="185" name="Oval 184"/>
          <p:cNvSpPr/>
          <p:nvPr/>
        </p:nvSpPr>
        <p:spPr>
          <a:xfrm>
            <a:off x="10252193" y="2165362"/>
            <a:ext cx="225624" cy="225624"/>
          </a:xfrm>
          <a:prstGeom prst="ellipse">
            <a:avLst/>
          </a:prstGeom>
          <a:solidFill>
            <a:sysClr val="window" lastClr="FFFFFF"/>
          </a:solidFill>
          <a:ln w="25400" cap="flat" cmpd="sng" algn="ctr">
            <a:solidFill>
              <a:srgbClr val="9BBB59">
                <a:lumMod val="40000"/>
                <a:lumOff val="6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cxnSp>
        <p:nvCxnSpPr>
          <p:cNvPr id="186" name="Straight Connector 185"/>
          <p:cNvCxnSpPr>
            <a:stCxn id="185" idx="6"/>
          </p:cNvCxnSpPr>
          <p:nvPr/>
        </p:nvCxnSpPr>
        <p:spPr>
          <a:xfrm>
            <a:off x="10477817" y="2278174"/>
            <a:ext cx="192889" cy="6057"/>
          </a:xfrm>
          <a:prstGeom prst="line">
            <a:avLst/>
          </a:prstGeom>
          <a:noFill/>
          <a:ln w="28575" cap="flat" cmpd="sng" algn="ctr">
            <a:solidFill>
              <a:srgbClr val="9BBB59">
                <a:lumMod val="20000"/>
                <a:lumOff val="80000"/>
              </a:srgbClr>
            </a:solidFill>
            <a:prstDash val="solid"/>
          </a:ln>
          <a:effectLst/>
        </p:spPr>
      </p:cxnSp>
      <p:sp>
        <p:nvSpPr>
          <p:cNvPr id="189" name="TextBox 188">
            <a:extLst>
              <a:ext uri="{FF2B5EF4-FFF2-40B4-BE49-F238E27FC236}">
                <a16:creationId xmlns:a16="http://schemas.microsoft.com/office/drawing/2014/main" id="{107FAC3E-2ABF-4CA7-9907-A9D87CA264D7}"/>
              </a:ext>
            </a:extLst>
          </p:cNvPr>
          <p:cNvSpPr txBox="1"/>
          <p:nvPr/>
        </p:nvSpPr>
        <p:spPr>
          <a:xfrm>
            <a:off x="9995884" y="1958078"/>
            <a:ext cx="716267" cy="254365"/>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TBC</a:t>
            </a:r>
          </a:p>
        </p:txBody>
      </p:sp>
      <p:sp>
        <p:nvSpPr>
          <p:cNvPr id="195" name="Inhaltsplatzhalter 4"/>
          <p:cNvSpPr txBox="1">
            <a:spLocks/>
          </p:cNvSpPr>
          <p:nvPr/>
        </p:nvSpPr>
        <p:spPr>
          <a:xfrm>
            <a:off x="7196789" y="2086533"/>
            <a:ext cx="2848213"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Explore options and overlaps across sectors</a:t>
            </a:r>
          </a:p>
        </p:txBody>
      </p:sp>
      <p:sp>
        <p:nvSpPr>
          <p:cNvPr id="200" name="Inhaltsplatzhalter 4"/>
          <p:cNvSpPr txBox="1">
            <a:spLocks/>
          </p:cNvSpPr>
          <p:nvPr/>
        </p:nvSpPr>
        <p:spPr>
          <a:xfrm>
            <a:off x="5397807" y="2472991"/>
            <a:ext cx="1332556" cy="163635"/>
          </a:xfrm>
          <a:prstGeom prst="rect">
            <a:avLst/>
          </a:prstGeom>
          <a:ln>
            <a:noFill/>
          </a:ln>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801781" fontAlgn="base">
              <a:lnSpc>
                <a:spcPct val="130000"/>
              </a:lnSpc>
              <a:spcAft>
                <a:spcPts val="877"/>
              </a:spcAft>
              <a:buNone/>
            </a:pPr>
            <a:r>
              <a:rPr lang="en-US" sz="818" dirty="0">
                <a:solidFill>
                  <a:prstClr val="white">
                    <a:lumMod val="50000"/>
                  </a:prstClr>
                </a:solidFill>
                <a:latin typeface="Century Gothic"/>
                <a:cs typeface="Century Gothic"/>
              </a:rPr>
              <a:t>Draft &amp; internally consult</a:t>
            </a:r>
          </a:p>
        </p:txBody>
      </p:sp>
      <p:sp>
        <p:nvSpPr>
          <p:cNvPr id="181" name="Oval 180"/>
          <p:cNvSpPr/>
          <p:nvPr/>
        </p:nvSpPr>
        <p:spPr>
          <a:xfrm>
            <a:off x="8429207" y="2824657"/>
            <a:ext cx="225624" cy="225624"/>
          </a:xfrm>
          <a:prstGeom prst="ellipse">
            <a:avLst/>
          </a:prstGeom>
          <a:solidFill>
            <a:sysClr val="window" lastClr="FFFFFF"/>
          </a:solidFill>
          <a:ln w="25400" cap="flat" cmpd="sng" algn="ctr">
            <a:solidFill>
              <a:srgbClr val="9BBB59">
                <a:lumMod val="60000"/>
                <a:lumOff val="40000"/>
              </a:srgbClr>
            </a:solidFill>
            <a:prstDash val="solid"/>
          </a:ln>
          <a:effectLst/>
        </p:spPr>
        <p:txBody>
          <a:bodyPr rtlCol="0" anchor="ctr"/>
          <a:lstStyle/>
          <a:p>
            <a:pPr algn="ctr" defTabSz="802020" eaLnBrk="0" fontAlgn="base" hangingPunct="0">
              <a:spcBef>
                <a:spcPct val="0"/>
              </a:spcBef>
              <a:spcAft>
                <a:spcPct val="0"/>
              </a:spcAft>
              <a:defRPr/>
            </a:pPr>
            <a:endParaRPr lang="en-US" sz="1169" kern="0" dirty="0">
              <a:solidFill>
                <a:prstClr val="white"/>
              </a:solidFill>
              <a:latin typeface="Century Gothic"/>
              <a:cs typeface="Century Gothic"/>
            </a:endParaRPr>
          </a:p>
        </p:txBody>
      </p:sp>
      <p:sp>
        <p:nvSpPr>
          <p:cNvPr id="188" name="TextBox 187">
            <a:extLst>
              <a:ext uri="{FF2B5EF4-FFF2-40B4-BE49-F238E27FC236}">
                <a16:creationId xmlns:a16="http://schemas.microsoft.com/office/drawing/2014/main" id="{107FAC3E-2ABF-4CA7-9907-A9D87CA264D7}"/>
              </a:ext>
            </a:extLst>
          </p:cNvPr>
          <p:cNvSpPr txBox="1"/>
          <p:nvPr/>
        </p:nvSpPr>
        <p:spPr>
          <a:xfrm>
            <a:off x="7445256" y="3012872"/>
            <a:ext cx="2197289" cy="416396"/>
          </a:xfrm>
          <a:prstGeom prst="rect">
            <a:avLst/>
          </a:prstGeom>
          <a:noFill/>
        </p:spPr>
        <p:txBody>
          <a:bodyPr wrap="square" rtlCol="0">
            <a:spAutoFit/>
          </a:bodyPr>
          <a:lstStyle/>
          <a:p>
            <a:pPr algn="ctr" defTabSz="802020" eaLnBrk="0" fontAlgn="base" hangingPunct="0">
              <a:spcBef>
                <a:spcPct val="0"/>
              </a:spcBef>
              <a:spcAft>
                <a:spcPct val="0"/>
              </a:spcAft>
            </a:pPr>
            <a:r>
              <a:rPr lang="en-GB" sz="1053" dirty="0">
                <a:solidFill>
                  <a:srgbClr val="9BBB59">
                    <a:lumMod val="75000"/>
                  </a:srgbClr>
                </a:solidFill>
                <a:latin typeface="Calibri" pitchFamily="34" charset="0"/>
                <a:cs typeface="Arial" charset="0"/>
              </a:rPr>
              <a:t>Ofgem Climate Change Hackathon #1</a:t>
            </a:r>
          </a:p>
        </p:txBody>
      </p:sp>
      <p:cxnSp>
        <p:nvCxnSpPr>
          <p:cNvPr id="190" name="Straight Connector 189"/>
          <p:cNvCxnSpPr>
            <a:stCxn id="181" idx="6"/>
          </p:cNvCxnSpPr>
          <p:nvPr/>
        </p:nvCxnSpPr>
        <p:spPr>
          <a:xfrm flipV="1">
            <a:off x="8654830" y="2926073"/>
            <a:ext cx="2038570" cy="11396"/>
          </a:xfrm>
          <a:prstGeom prst="line">
            <a:avLst/>
          </a:prstGeom>
          <a:noFill/>
          <a:ln w="28575" cap="flat" cmpd="sng" algn="ctr">
            <a:solidFill>
              <a:srgbClr val="9BBB59">
                <a:lumMod val="40000"/>
                <a:lumOff val="60000"/>
              </a:srgbClr>
            </a:solidFill>
            <a:prstDash val="solid"/>
          </a:ln>
          <a:effectLst/>
        </p:spPr>
      </p:cxnSp>
    </p:spTree>
    <p:extLst>
      <p:ext uri="{BB962C8B-B14F-4D97-AF65-F5344CB8AC3E}">
        <p14:creationId xmlns:p14="http://schemas.microsoft.com/office/powerpoint/2010/main" val="38787911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00699" y="5811121"/>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7" name="Rectangle 6"/>
          <p:cNvSpPr/>
          <p:nvPr/>
        </p:nvSpPr>
        <p:spPr>
          <a:xfrm>
            <a:off x="7901152" y="999830"/>
            <a:ext cx="2295241" cy="895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endParaRPr lang="en-GB" sz="1579" dirty="0">
              <a:solidFill>
                <a:srgbClr val="FFFFFF"/>
              </a:solidFill>
              <a:latin typeface="Arial" panose="020B0604020202020204"/>
            </a:endParaRPr>
          </a:p>
        </p:txBody>
      </p:sp>
      <p:sp>
        <p:nvSpPr>
          <p:cNvPr id="5" name="Title 1">
            <a:extLst>
              <a:ext uri="{FF2B5EF4-FFF2-40B4-BE49-F238E27FC236}">
                <a16:creationId xmlns:a16="http://schemas.microsoft.com/office/drawing/2014/main" id="{EDEF664E-4938-48F6-93FF-1B3B35A6363D}"/>
              </a:ext>
            </a:extLst>
          </p:cNvPr>
          <p:cNvSpPr txBox="1">
            <a:spLocks/>
          </p:cNvSpPr>
          <p:nvPr/>
        </p:nvSpPr>
        <p:spPr bwMode="auto">
          <a:xfrm>
            <a:off x="294139" y="1075750"/>
            <a:ext cx="9089390" cy="5996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6934" tIns="53467" rIns="106934" bIns="53467" numCol="1" anchor="t" anchorCtr="0" compatLnSpc="1">
            <a:prstTxWarp prst="textNoShape">
              <a:avLst/>
            </a:prstTxWarp>
          </a:bodyPr>
          <a:lstStyle>
            <a:lvl1pPr algn="l" rtl="0" eaLnBrk="0" fontAlgn="base" hangingPunct="0">
              <a:spcBef>
                <a:spcPct val="0"/>
              </a:spcBef>
              <a:spcAft>
                <a:spcPct val="0"/>
              </a:spcAft>
              <a:defRPr sz="2800">
                <a:solidFill>
                  <a:schemeClr val="tx1"/>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a:solidFill>
                  <a:schemeClr val="tx1"/>
                </a:solidFill>
                <a:latin typeface="Arial" charset="0"/>
                <a:ea typeface="MS PGothic" panose="020B0600070205080204" pitchFamily="34" charset="-128"/>
                <a:cs typeface="ＭＳ Ｐゴシック" charset="0"/>
              </a:defRPr>
            </a:lvl2pPr>
            <a:lvl3pPr algn="l" rtl="0" eaLnBrk="0" fontAlgn="base" hangingPunct="0">
              <a:spcBef>
                <a:spcPct val="0"/>
              </a:spcBef>
              <a:spcAft>
                <a:spcPct val="0"/>
              </a:spcAft>
              <a:defRPr sz="2800">
                <a:solidFill>
                  <a:schemeClr val="tx1"/>
                </a:solidFill>
                <a:latin typeface="Arial" charset="0"/>
                <a:ea typeface="MS PGothic" panose="020B0600070205080204" pitchFamily="34" charset="-128"/>
                <a:cs typeface="ＭＳ Ｐゴシック" charset="0"/>
              </a:defRPr>
            </a:lvl3pPr>
            <a:lvl4pPr algn="l" rtl="0" eaLnBrk="0" fontAlgn="base" hangingPunct="0">
              <a:spcBef>
                <a:spcPct val="0"/>
              </a:spcBef>
              <a:spcAft>
                <a:spcPct val="0"/>
              </a:spcAft>
              <a:defRPr sz="2800">
                <a:solidFill>
                  <a:schemeClr val="tx1"/>
                </a:solidFill>
                <a:latin typeface="Arial" charset="0"/>
                <a:ea typeface="MS PGothic" panose="020B0600070205080204" pitchFamily="34" charset="-128"/>
                <a:cs typeface="ＭＳ Ｐゴシック" charset="0"/>
              </a:defRPr>
            </a:lvl4pPr>
            <a:lvl5pPr algn="l" rtl="0" eaLnBrk="0" fontAlgn="base" hangingPunct="0">
              <a:spcBef>
                <a:spcPct val="0"/>
              </a:spcBef>
              <a:spcAft>
                <a:spcPct val="0"/>
              </a:spcAft>
              <a:defRPr sz="2800">
                <a:solidFill>
                  <a:schemeClr val="tx1"/>
                </a:solidFill>
                <a:latin typeface="Arial" charset="0"/>
                <a:ea typeface="MS PGothic" panose="020B0600070205080204" pitchFamily="34" charset="-128"/>
                <a:cs typeface="ＭＳ Ｐゴシック" charset="0"/>
              </a:defRPr>
            </a:lvl5pPr>
            <a:lvl6pPr marL="457200" algn="l" rtl="0" fontAlgn="base">
              <a:spcBef>
                <a:spcPct val="0"/>
              </a:spcBef>
              <a:spcAft>
                <a:spcPct val="0"/>
              </a:spcAft>
              <a:defRPr sz="2800">
                <a:solidFill>
                  <a:schemeClr val="tx1"/>
                </a:solidFill>
                <a:latin typeface="Verdana" pitchFamily="-1" charset="0"/>
              </a:defRPr>
            </a:lvl6pPr>
            <a:lvl7pPr marL="914400" algn="l" rtl="0" fontAlgn="base">
              <a:spcBef>
                <a:spcPct val="0"/>
              </a:spcBef>
              <a:spcAft>
                <a:spcPct val="0"/>
              </a:spcAft>
              <a:defRPr sz="2800">
                <a:solidFill>
                  <a:schemeClr val="tx1"/>
                </a:solidFill>
                <a:latin typeface="Verdana" pitchFamily="-1" charset="0"/>
              </a:defRPr>
            </a:lvl7pPr>
            <a:lvl8pPr marL="1371600" algn="l" rtl="0" fontAlgn="base">
              <a:spcBef>
                <a:spcPct val="0"/>
              </a:spcBef>
              <a:spcAft>
                <a:spcPct val="0"/>
              </a:spcAft>
              <a:defRPr sz="2800">
                <a:solidFill>
                  <a:schemeClr val="tx1"/>
                </a:solidFill>
                <a:latin typeface="Verdana" pitchFamily="-1" charset="0"/>
              </a:defRPr>
            </a:lvl8pPr>
            <a:lvl9pPr marL="1828800" algn="l" rtl="0" fontAlgn="base">
              <a:spcBef>
                <a:spcPct val="0"/>
              </a:spcBef>
              <a:spcAft>
                <a:spcPct val="0"/>
              </a:spcAft>
              <a:defRPr sz="2800">
                <a:solidFill>
                  <a:schemeClr val="tx1"/>
                </a:solidFill>
                <a:latin typeface="Verdana" pitchFamily="-1" charset="0"/>
              </a:defRPr>
            </a:lvl9pPr>
          </a:lstStyle>
          <a:p>
            <a:pPr defTabSz="802020"/>
            <a:r>
              <a:rPr lang="en-US" altLang="en-US" sz="2456" dirty="0">
                <a:solidFill>
                  <a:srgbClr val="7F7F7F"/>
                </a:solidFill>
                <a:latin typeface="Arial" panose="020B0604020202020204" pitchFamily="34" charset="0"/>
                <a:cs typeface="Arial" panose="020B0604020202020204" pitchFamily="34" charset="0"/>
              </a:rPr>
              <a:t>How we approach delivery of enabling digital services</a:t>
            </a:r>
          </a:p>
        </p:txBody>
      </p:sp>
      <p:graphicFrame>
        <p:nvGraphicFramePr>
          <p:cNvPr id="4" name="Diagram 3"/>
          <p:cNvGraphicFramePr/>
          <p:nvPr>
            <p:extLst/>
          </p:nvPr>
        </p:nvGraphicFramePr>
        <p:xfrm>
          <a:off x="832072" y="1758940"/>
          <a:ext cx="8992489" cy="4331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descr="Image result for innovate uk logo">
            <a:extLst>
              <a:ext uri="{FF2B5EF4-FFF2-40B4-BE49-F238E27FC236}">
                <a16:creationId xmlns:a16="http://schemas.microsoft.com/office/drawing/2014/main" id="{A898DB0C-286D-40B9-8075-F37B1D4D55A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749741" y="928307"/>
            <a:ext cx="1537606" cy="96701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mage result for beis logo">
            <a:extLst>
              <a:ext uri="{FF2B5EF4-FFF2-40B4-BE49-F238E27FC236}">
                <a16:creationId xmlns:a16="http://schemas.microsoft.com/office/drawing/2014/main" id="{12C62958-CA74-42CF-B0AC-FFCA07F0B89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08393" y="806601"/>
            <a:ext cx="864045" cy="51289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ofgem stands for">
            <a:extLst>
              <a:ext uri="{FF2B5EF4-FFF2-40B4-BE49-F238E27FC236}">
                <a16:creationId xmlns:a16="http://schemas.microsoft.com/office/drawing/2014/main" id="{3754D5E1-ED91-4DDC-8DB4-274D3A0B0068}"/>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1292" t="5635" r="34236" b="54961"/>
          <a:stretch/>
        </p:blipFill>
        <p:spPr bwMode="auto">
          <a:xfrm>
            <a:off x="9542562" y="910606"/>
            <a:ext cx="865714" cy="344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3141325"/>
      </p:ext>
    </p:extLst>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Treatment of data</a:t>
            </a:r>
            <a:endParaRPr lang="en-GB" dirty="0"/>
          </a:p>
        </p:txBody>
      </p:sp>
      <p:sp>
        <p:nvSpPr>
          <p:cNvPr id="3" name="Text Placeholder 2"/>
          <p:cNvSpPr>
            <a:spLocks noGrp="1"/>
          </p:cNvSpPr>
          <p:nvPr>
            <p:ph type="body" sz="quarter" idx="14"/>
          </p:nvPr>
        </p:nvSpPr>
        <p:spPr/>
        <p:txBody>
          <a:bodyPr/>
          <a:lstStyle/>
          <a:p>
            <a:r>
              <a:rPr lang="en-GB" dirty="0" smtClean="0"/>
              <a:t>Jeremy Caplin</a:t>
            </a:r>
            <a:endParaRPr lang="en-GB" dirty="0"/>
          </a:p>
        </p:txBody>
      </p:sp>
    </p:spTree>
    <p:extLst>
      <p:ext uri="{BB962C8B-B14F-4D97-AF65-F5344CB8AC3E}">
        <p14:creationId xmlns:p14="http://schemas.microsoft.com/office/powerpoint/2010/main" val="5514501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Triaging data</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46</a:t>
            </a:fld>
            <a:endParaRPr lang="en-GB" dirty="0"/>
          </a:p>
        </p:txBody>
      </p:sp>
      <p:sp>
        <p:nvSpPr>
          <p:cNvPr id="5" name="Text Placeholder 4"/>
          <p:cNvSpPr>
            <a:spLocks noGrp="1"/>
          </p:cNvSpPr>
          <p:nvPr>
            <p:ph type="body" sz="quarter" idx="12"/>
          </p:nvPr>
        </p:nvSpPr>
        <p:spPr/>
        <p:txBody>
          <a:bodyPr/>
          <a:lstStyle/>
          <a:p>
            <a:r>
              <a:rPr lang="en-GB" dirty="0" smtClean="0"/>
              <a:t>All data should be triaged against each of these categories i.e. a simple yes/no:</a:t>
            </a:r>
          </a:p>
          <a:p>
            <a:pPr marL="0" indent="0">
              <a:buNone/>
            </a:pPr>
            <a:endParaRPr lang="en-GB" dirty="0" smtClean="0"/>
          </a:p>
          <a:p>
            <a:pPr marL="0" indent="0">
              <a:lnSpc>
                <a:spcPct val="100000"/>
              </a:lnSpc>
              <a:spcAft>
                <a:spcPts val="1200"/>
              </a:spcAft>
              <a:buNone/>
            </a:pPr>
            <a:r>
              <a:rPr lang="en-GB" dirty="0" smtClean="0"/>
              <a:t>Consumer privacy – are there consumer Privacy issues either directly or indirectly?</a:t>
            </a:r>
          </a:p>
          <a:p>
            <a:pPr lvl="1">
              <a:lnSpc>
                <a:spcPct val="100000"/>
              </a:lnSpc>
              <a:spcAft>
                <a:spcPts val="1200"/>
              </a:spcAft>
            </a:pPr>
            <a:r>
              <a:rPr lang="en-GB" dirty="0" smtClean="0"/>
              <a:t>Can the data be used to identify a private person? E.g. address</a:t>
            </a:r>
          </a:p>
          <a:p>
            <a:pPr lvl="1">
              <a:lnSpc>
                <a:spcPct val="100000"/>
              </a:lnSpc>
              <a:spcAft>
                <a:spcPts val="1200"/>
              </a:spcAft>
            </a:pPr>
            <a:r>
              <a:rPr lang="en-GB" dirty="0" smtClean="0"/>
              <a:t>Can the data be used alongside other data to identify an individual? E.g. MPAN</a:t>
            </a:r>
          </a:p>
          <a:p>
            <a:pPr marL="0" indent="0">
              <a:lnSpc>
                <a:spcPct val="100000"/>
              </a:lnSpc>
              <a:spcAft>
                <a:spcPts val="1200"/>
              </a:spcAft>
              <a:buNone/>
            </a:pPr>
            <a:r>
              <a:rPr lang="en-GB" dirty="0" smtClean="0"/>
              <a:t>Consumer Impact – will releasing the data have a negative impact on consumers?</a:t>
            </a:r>
          </a:p>
          <a:p>
            <a:pPr lvl="1">
              <a:lnSpc>
                <a:spcPct val="100000"/>
              </a:lnSpc>
              <a:spcAft>
                <a:spcPts val="1200"/>
              </a:spcAft>
            </a:pPr>
            <a:r>
              <a:rPr lang="en-GB" dirty="0" smtClean="0"/>
              <a:t>What does negative impact mean?</a:t>
            </a:r>
          </a:p>
          <a:p>
            <a:pPr lvl="1">
              <a:lnSpc>
                <a:spcPct val="100000"/>
              </a:lnSpc>
              <a:spcAft>
                <a:spcPts val="1200"/>
              </a:spcAft>
            </a:pPr>
            <a:r>
              <a:rPr lang="en-GB" dirty="0" smtClean="0"/>
              <a:t>To what extent will there be aa negative impact?</a:t>
            </a:r>
          </a:p>
          <a:p>
            <a:pPr marL="0" indent="0">
              <a:lnSpc>
                <a:spcPct val="100000"/>
              </a:lnSpc>
              <a:spcAft>
                <a:spcPts val="1200"/>
              </a:spcAft>
              <a:buNone/>
            </a:pPr>
            <a:r>
              <a:rPr lang="en-GB" dirty="0" smtClean="0"/>
              <a:t>Security – will releasing the data have security implications?</a:t>
            </a:r>
          </a:p>
          <a:p>
            <a:pPr marL="0" indent="0">
              <a:lnSpc>
                <a:spcPct val="100000"/>
              </a:lnSpc>
              <a:spcAft>
                <a:spcPts val="1200"/>
              </a:spcAft>
              <a:buNone/>
            </a:pPr>
            <a:r>
              <a:rPr lang="en-GB" dirty="0" smtClean="0"/>
              <a:t>Commercial – are there commercial implications for releasing the data?</a:t>
            </a:r>
          </a:p>
          <a:p>
            <a:pPr marL="0" indent="0">
              <a:lnSpc>
                <a:spcPct val="100000"/>
              </a:lnSpc>
              <a:spcAft>
                <a:spcPts val="1200"/>
              </a:spcAft>
              <a:buNone/>
            </a:pPr>
            <a:r>
              <a:rPr lang="en-GB" dirty="0" smtClean="0"/>
              <a:t>Governance – does the law/BSC allow for sharing of the dataset</a:t>
            </a:r>
            <a:endParaRPr lang="en-GB" dirty="0"/>
          </a:p>
        </p:txBody>
      </p:sp>
    </p:spTree>
    <p:extLst>
      <p:ext uri="{BB962C8B-B14F-4D97-AF65-F5344CB8AC3E}">
        <p14:creationId xmlns:p14="http://schemas.microsoft.com/office/powerpoint/2010/main" val="25170376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Scale of how open the access to data is</a:t>
            </a:r>
            <a:endParaRPr lang="en-GB" dirty="0"/>
          </a:p>
        </p:txBody>
      </p:sp>
      <p:sp>
        <p:nvSpPr>
          <p:cNvPr id="4" name="Slide Number Placeholder 3"/>
          <p:cNvSpPr>
            <a:spLocks noGrp="1"/>
          </p:cNvSpPr>
          <p:nvPr>
            <p:ph type="sldNum" sz="quarter" idx="4294967295"/>
          </p:nvPr>
        </p:nvSpPr>
        <p:spPr>
          <a:xfrm>
            <a:off x="0" y="7172325"/>
            <a:ext cx="985838" cy="179388"/>
          </a:xfrm>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47</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sp>
        <p:nvSpPr>
          <p:cNvPr id="9" name="Rectangle 8"/>
          <p:cNvSpPr/>
          <p:nvPr/>
        </p:nvSpPr>
        <p:spPr>
          <a:xfrm>
            <a:off x="1759332" y="1099403"/>
            <a:ext cx="1136724" cy="6072922"/>
          </a:xfrm>
          <a:prstGeom prst="rect">
            <a:avLst/>
          </a:prstGeom>
          <a:gradFill>
            <a:gsLst>
              <a:gs pos="0">
                <a:schemeClr val="bg1"/>
              </a:gs>
              <a:gs pos="60000">
                <a:schemeClr val="accent1"/>
              </a:gs>
              <a:gs pos="41000">
                <a:schemeClr val="accent1">
                  <a:lumMod val="60000"/>
                  <a:lumOff val="40000"/>
                </a:schemeClr>
              </a:gs>
              <a:gs pos="100000">
                <a:srgbClr val="22396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endParaRPr kumimoji="0" lang="en-GB" sz="2100" b="0" i="0" u="none" strike="noStrike" kern="1200" cap="none" spc="0" normalizeH="0" baseline="0" noProof="0" dirty="0">
              <a:ln>
                <a:noFill/>
              </a:ln>
              <a:solidFill>
                <a:prstClr val="white"/>
              </a:solidFill>
              <a:effectLst/>
              <a:uLnTx/>
              <a:uFillTx/>
              <a:latin typeface="Tahoma"/>
              <a:ea typeface="+mn-ea"/>
              <a:cs typeface="+mn-cs"/>
            </a:endParaRPr>
          </a:p>
        </p:txBody>
      </p:sp>
      <p:sp>
        <p:nvSpPr>
          <p:cNvPr id="10" name="TextBox 9"/>
          <p:cNvSpPr txBox="1"/>
          <p:nvPr/>
        </p:nvSpPr>
        <p:spPr>
          <a:xfrm>
            <a:off x="396876" y="1380744"/>
            <a:ext cx="1362456" cy="269304"/>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3200" b="0" i="0" u="none" strike="noStrike" kern="1200" cap="none" spc="0" normalizeH="0" baseline="0" noProof="0" dirty="0" smtClean="0">
                <a:ln>
                  <a:noFill/>
                </a:ln>
                <a:solidFill>
                  <a:prstClr val="black"/>
                </a:solidFill>
                <a:effectLst/>
                <a:uLnTx/>
                <a:uFillTx/>
                <a:latin typeface="Tahoma"/>
                <a:ea typeface="+mn-ea"/>
                <a:cs typeface="+mn-cs"/>
              </a:rPr>
              <a:t>Open</a:t>
            </a:r>
          </a:p>
        </p:txBody>
      </p:sp>
      <p:sp>
        <p:nvSpPr>
          <p:cNvPr id="11" name="TextBox 10"/>
          <p:cNvSpPr txBox="1"/>
          <p:nvPr/>
        </p:nvSpPr>
        <p:spPr>
          <a:xfrm>
            <a:off x="347346" y="3792821"/>
            <a:ext cx="1362456" cy="269304"/>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3200" b="0" i="0" u="none" strike="noStrike" kern="1200" cap="none" spc="0" normalizeH="0" baseline="0" noProof="0" dirty="0" smtClean="0">
                <a:ln>
                  <a:noFill/>
                </a:ln>
                <a:solidFill>
                  <a:prstClr val="black"/>
                </a:solidFill>
                <a:effectLst/>
                <a:uLnTx/>
                <a:uFillTx/>
                <a:latin typeface="Tahoma"/>
                <a:ea typeface="+mn-ea"/>
                <a:cs typeface="+mn-cs"/>
              </a:rPr>
              <a:t>Shared</a:t>
            </a:r>
          </a:p>
        </p:txBody>
      </p:sp>
      <p:sp>
        <p:nvSpPr>
          <p:cNvPr id="12" name="TextBox 11"/>
          <p:cNvSpPr txBox="1"/>
          <p:nvPr/>
        </p:nvSpPr>
        <p:spPr>
          <a:xfrm>
            <a:off x="396876" y="6541160"/>
            <a:ext cx="1362456" cy="286232"/>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3200" b="0" i="0" u="none" strike="noStrike" kern="1200" cap="none" spc="0" normalizeH="0" baseline="0" noProof="0" dirty="0" smtClean="0">
                <a:ln>
                  <a:noFill/>
                </a:ln>
                <a:solidFill>
                  <a:prstClr val="black"/>
                </a:solidFill>
                <a:effectLst/>
                <a:uLnTx/>
                <a:uFillTx/>
                <a:latin typeface="Tahoma"/>
                <a:ea typeface="+mn-ea"/>
                <a:cs typeface="+mn-cs"/>
              </a:rPr>
              <a:t>Closed</a:t>
            </a:r>
          </a:p>
        </p:txBody>
      </p:sp>
      <p:cxnSp>
        <p:nvCxnSpPr>
          <p:cNvPr id="14" name="Straight Connector 13"/>
          <p:cNvCxnSpPr/>
          <p:nvPr/>
        </p:nvCxnSpPr>
        <p:spPr>
          <a:xfrm>
            <a:off x="2551176" y="1380744"/>
            <a:ext cx="900000"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2551176" y="2557272"/>
            <a:ext cx="900000"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2530348" y="5480304"/>
            <a:ext cx="900000"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514004" y="3927473"/>
            <a:ext cx="900000"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2530348" y="6842784"/>
            <a:ext cx="900000" cy="0"/>
          </a:xfrm>
          <a:prstGeom prst="line">
            <a:avLst/>
          </a:prstGeom>
          <a:ln w="57150"/>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3611880" y="1103976"/>
            <a:ext cx="1847088"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Anyone can access use and share</a:t>
            </a:r>
          </a:p>
        </p:txBody>
      </p:sp>
      <p:sp>
        <p:nvSpPr>
          <p:cNvPr id="22" name="TextBox 21"/>
          <p:cNvSpPr txBox="1"/>
          <p:nvPr/>
        </p:nvSpPr>
        <p:spPr>
          <a:xfrm>
            <a:off x="3611880" y="2267172"/>
            <a:ext cx="1847088"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Anyone can access, but can’t use or share</a:t>
            </a:r>
          </a:p>
        </p:txBody>
      </p:sp>
      <p:sp>
        <p:nvSpPr>
          <p:cNvPr id="23" name="TextBox 22"/>
          <p:cNvSpPr txBox="1"/>
          <p:nvPr/>
        </p:nvSpPr>
        <p:spPr>
          <a:xfrm>
            <a:off x="3611880" y="3656578"/>
            <a:ext cx="1847088"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Limited groups can access and use</a:t>
            </a:r>
          </a:p>
        </p:txBody>
      </p:sp>
      <p:sp>
        <p:nvSpPr>
          <p:cNvPr id="24" name="TextBox 23"/>
          <p:cNvSpPr txBox="1"/>
          <p:nvPr/>
        </p:nvSpPr>
        <p:spPr>
          <a:xfrm>
            <a:off x="3611881" y="5199348"/>
            <a:ext cx="1847087"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Known people can access and use</a:t>
            </a:r>
          </a:p>
        </p:txBody>
      </p:sp>
      <p:sp>
        <p:nvSpPr>
          <p:cNvPr id="25" name="TextBox 24"/>
          <p:cNvSpPr txBox="1"/>
          <p:nvPr/>
        </p:nvSpPr>
        <p:spPr>
          <a:xfrm>
            <a:off x="3611880" y="6692328"/>
            <a:ext cx="1472184" cy="269304"/>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Tahoma"/>
                <a:ea typeface="+mn-ea"/>
                <a:cs typeface="+mn-cs"/>
              </a:rPr>
              <a:t>Only you</a:t>
            </a:r>
          </a:p>
        </p:txBody>
      </p:sp>
      <p:sp>
        <p:nvSpPr>
          <p:cNvPr id="26" name="Rounded Rectangle 25"/>
          <p:cNvSpPr/>
          <p:nvPr/>
        </p:nvSpPr>
        <p:spPr>
          <a:xfrm>
            <a:off x="5579919" y="1040380"/>
            <a:ext cx="1554480" cy="78638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Tahoma"/>
                <a:ea typeface="+mn-ea"/>
                <a:cs typeface="+mn-cs"/>
              </a:rPr>
              <a:t>BMRS data</a:t>
            </a:r>
            <a:endParaRPr kumimoji="0" lang="en-GB" sz="2100" b="0" i="0" u="none" strike="noStrike" kern="1200" cap="none" spc="0" normalizeH="0" baseline="0" noProof="0" dirty="0">
              <a:ln>
                <a:noFill/>
              </a:ln>
              <a:solidFill>
                <a:prstClr val="black"/>
              </a:solidFill>
              <a:effectLst/>
              <a:uLnTx/>
              <a:uFillTx/>
              <a:latin typeface="Tahoma"/>
              <a:ea typeface="+mn-ea"/>
              <a:cs typeface="+mn-cs"/>
            </a:endParaRPr>
          </a:p>
        </p:txBody>
      </p:sp>
      <p:sp>
        <p:nvSpPr>
          <p:cNvPr id="27" name="Rounded Rectangle 26"/>
          <p:cNvSpPr/>
          <p:nvPr/>
        </p:nvSpPr>
        <p:spPr>
          <a:xfrm>
            <a:off x="5616495" y="2026695"/>
            <a:ext cx="1554480" cy="78638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Tahoma"/>
                <a:ea typeface="+mn-ea"/>
                <a:cs typeface="+mn-cs"/>
              </a:rPr>
              <a:t>ELEXON logo</a:t>
            </a:r>
            <a:endParaRPr kumimoji="0" lang="en-GB" sz="2100" b="0" i="0" u="none" strike="noStrike" kern="1200" cap="none" spc="0" normalizeH="0" baseline="0" noProof="0" dirty="0">
              <a:ln>
                <a:noFill/>
              </a:ln>
              <a:solidFill>
                <a:prstClr val="black"/>
              </a:solidFill>
              <a:effectLst/>
              <a:uLnTx/>
              <a:uFillTx/>
              <a:latin typeface="Tahoma"/>
              <a:ea typeface="+mn-ea"/>
              <a:cs typeface="+mn-cs"/>
            </a:endParaRPr>
          </a:p>
        </p:txBody>
      </p:sp>
      <p:sp>
        <p:nvSpPr>
          <p:cNvPr id="28" name="Rounded Rectangle 27"/>
          <p:cNvSpPr/>
          <p:nvPr/>
        </p:nvSpPr>
        <p:spPr>
          <a:xfrm>
            <a:off x="5616495" y="5341333"/>
            <a:ext cx="1554480" cy="78638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Tahoma"/>
                <a:ea typeface="+mn-ea"/>
                <a:cs typeface="+mn-cs"/>
              </a:rPr>
              <a:t>ELEXON Salaries</a:t>
            </a:r>
            <a:endParaRPr kumimoji="0" lang="en-GB" sz="2100" b="0" i="0" u="none" strike="noStrike" kern="1200" cap="none" spc="0" normalizeH="0" baseline="0" noProof="0" dirty="0">
              <a:ln>
                <a:noFill/>
              </a:ln>
              <a:solidFill>
                <a:prstClr val="black"/>
              </a:solidFill>
              <a:effectLst/>
              <a:uLnTx/>
              <a:uFillTx/>
              <a:latin typeface="Tahoma"/>
              <a:ea typeface="+mn-ea"/>
              <a:cs typeface="+mn-cs"/>
            </a:endParaRPr>
          </a:p>
        </p:txBody>
      </p:sp>
      <p:sp>
        <p:nvSpPr>
          <p:cNvPr id="29" name="Rounded Rectangle 28"/>
          <p:cNvSpPr/>
          <p:nvPr/>
        </p:nvSpPr>
        <p:spPr>
          <a:xfrm>
            <a:off x="5616495" y="6385941"/>
            <a:ext cx="1554480" cy="78638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Tahoma"/>
                <a:ea typeface="+mn-ea"/>
                <a:cs typeface="+mn-cs"/>
              </a:rPr>
              <a:t>Portal Password</a:t>
            </a:r>
            <a:endParaRPr kumimoji="0" lang="en-GB" sz="2100" b="0" i="0" u="none" strike="noStrike" kern="1200" cap="none" spc="0" normalizeH="0" baseline="0" noProof="0" dirty="0">
              <a:ln>
                <a:noFill/>
              </a:ln>
              <a:solidFill>
                <a:prstClr val="black"/>
              </a:solidFill>
              <a:effectLst/>
              <a:uLnTx/>
              <a:uFillTx/>
              <a:latin typeface="Tahoma"/>
              <a:ea typeface="+mn-ea"/>
              <a:cs typeface="+mn-cs"/>
            </a:endParaRPr>
          </a:p>
        </p:txBody>
      </p:sp>
      <p:sp>
        <p:nvSpPr>
          <p:cNvPr id="30" name="Rounded Rectangle 29"/>
          <p:cNvSpPr/>
          <p:nvPr/>
        </p:nvSpPr>
        <p:spPr>
          <a:xfrm>
            <a:off x="5616495" y="3062012"/>
            <a:ext cx="1554480" cy="78638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Tahoma"/>
                <a:ea typeface="+mn-ea"/>
                <a:cs typeface="+mn-cs"/>
              </a:rPr>
              <a:t>Settlement</a:t>
            </a:r>
            <a:br>
              <a:rPr kumimoji="0" lang="en-GB" sz="2100" b="0" i="0" u="none" strike="noStrike" kern="1200" cap="none" spc="0" normalizeH="0" baseline="0" noProof="0" dirty="0" smtClean="0">
                <a:ln>
                  <a:noFill/>
                </a:ln>
                <a:solidFill>
                  <a:prstClr val="black"/>
                </a:solidFill>
                <a:effectLst/>
                <a:uLnTx/>
                <a:uFillTx/>
                <a:latin typeface="Tahoma"/>
                <a:ea typeface="+mn-ea"/>
                <a:cs typeface="+mn-cs"/>
              </a:rPr>
            </a:br>
            <a:r>
              <a:rPr kumimoji="0" lang="en-GB" sz="2100" b="0" i="0" u="none" strike="noStrike" kern="1200" cap="none" spc="0" normalizeH="0" baseline="0" noProof="0" dirty="0" smtClean="0">
                <a:ln>
                  <a:noFill/>
                </a:ln>
                <a:solidFill>
                  <a:prstClr val="black"/>
                </a:solidFill>
                <a:effectLst/>
                <a:uLnTx/>
                <a:uFillTx/>
                <a:latin typeface="Tahoma"/>
                <a:ea typeface="+mn-ea"/>
                <a:cs typeface="+mn-cs"/>
              </a:rPr>
              <a:t> data</a:t>
            </a:r>
            <a:endParaRPr kumimoji="0" lang="en-GB" sz="2100" b="0" i="0" u="none" strike="noStrike" kern="1200" cap="none" spc="0" normalizeH="0" baseline="0" noProof="0" dirty="0">
              <a:ln>
                <a:noFill/>
              </a:ln>
              <a:solidFill>
                <a:prstClr val="black"/>
              </a:solidFill>
              <a:effectLst/>
              <a:uLnTx/>
              <a:uFillTx/>
              <a:latin typeface="Tahoma"/>
              <a:ea typeface="+mn-ea"/>
              <a:cs typeface="+mn-cs"/>
            </a:endParaRPr>
          </a:p>
        </p:txBody>
      </p:sp>
      <p:sp>
        <p:nvSpPr>
          <p:cNvPr id="31" name="Rounded Rectangle 30"/>
          <p:cNvSpPr/>
          <p:nvPr/>
        </p:nvSpPr>
        <p:spPr>
          <a:xfrm>
            <a:off x="5616495" y="4233101"/>
            <a:ext cx="1554480" cy="78638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black"/>
                </a:solidFill>
                <a:effectLst/>
                <a:uLnTx/>
                <a:uFillTx/>
                <a:latin typeface="Tahoma"/>
                <a:ea typeface="+mn-ea"/>
                <a:cs typeface="+mn-cs"/>
              </a:rPr>
              <a:t>Energy Trades</a:t>
            </a:r>
            <a:endParaRPr kumimoji="0" lang="en-GB" sz="2100" b="0" i="0" u="none" strike="noStrike" kern="1200" cap="none" spc="0" normalizeH="0" baseline="0" noProof="0" dirty="0">
              <a:ln>
                <a:noFill/>
              </a:ln>
              <a:solidFill>
                <a:prstClr val="black"/>
              </a:solidFill>
              <a:effectLst/>
              <a:uLnTx/>
              <a:uFillTx/>
              <a:latin typeface="Tahoma"/>
              <a:ea typeface="+mn-ea"/>
              <a:cs typeface="+mn-cs"/>
            </a:endParaRPr>
          </a:p>
        </p:txBody>
      </p:sp>
      <p:sp>
        <p:nvSpPr>
          <p:cNvPr id="33" name="TextBox 32"/>
          <p:cNvSpPr txBox="1"/>
          <p:nvPr/>
        </p:nvSpPr>
        <p:spPr>
          <a:xfrm>
            <a:off x="7313538" y="1040568"/>
            <a:ext cx="3110622" cy="77219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All operational data on the BMRS website, is available for sharing with the condition that the user attributes ELEXON as the source</a:t>
            </a:r>
          </a:p>
        </p:txBody>
      </p:sp>
      <p:sp>
        <p:nvSpPr>
          <p:cNvPr id="34" name="TextBox 33"/>
          <p:cNvSpPr txBox="1"/>
          <p:nvPr/>
        </p:nvSpPr>
        <p:spPr>
          <a:xfrm>
            <a:off x="7313538" y="2002976"/>
            <a:ext cx="3110622" cy="77219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Available on our website and all our documentation, copyright prohibits other companies from using or sharing</a:t>
            </a:r>
          </a:p>
        </p:txBody>
      </p:sp>
      <p:sp>
        <p:nvSpPr>
          <p:cNvPr id="35" name="TextBox 34"/>
          <p:cNvSpPr txBox="1"/>
          <p:nvPr/>
        </p:nvSpPr>
        <p:spPr>
          <a:xfrm>
            <a:off x="7313538" y="3020622"/>
            <a:ext cx="3095658" cy="77219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Post event settlement data is available to BSC Parties and other persons who have entered into an agreement with ELEXON</a:t>
            </a:r>
          </a:p>
        </p:txBody>
      </p:sp>
      <p:sp>
        <p:nvSpPr>
          <p:cNvPr id="36" name="TextBox 35"/>
          <p:cNvSpPr txBox="1"/>
          <p:nvPr/>
        </p:nvSpPr>
        <p:spPr>
          <a:xfrm>
            <a:off x="7328502" y="5419512"/>
            <a:ext cx="3095658" cy="538609"/>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Information on salary is available only to a limited number of ELEXON employees</a:t>
            </a:r>
          </a:p>
        </p:txBody>
      </p:sp>
      <p:sp>
        <p:nvSpPr>
          <p:cNvPr id="37" name="TextBox 36"/>
          <p:cNvSpPr txBox="1"/>
          <p:nvPr/>
        </p:nvSpPr>
        <p:spPr>
          <a:xfrm>
            <a:off x="7313538" y="4157844"/>
            <a:ext cx="3095658" cy="1041504"/>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Information on traded volumes between BSC Parties is available only to the ECVAA, relevant Parties that made the trades</a:t>
            </a:r>
            <a:r>
              <a:rPr kumimoji="0" lang="en-GB" sz="1200" b="0" i="0" u="none" strike="noStrike" kern="1200" cap="none" spc="0" normalizeH="0" baseline="0" noProof="0" dirty="0">
                <a:ln>
                  <a:noFill/>
                </a:ln>
                <a:solidFill>
                  <a:prstClr val="black"/>
                </a:solidFill>
                <a:effectLst/>
                <a:uLnTx/>
                <a:uFillTx/>
                <a:latin typeface="Tahoma"/>
                <a:ea typeface="+mn-ea"/>
                <a:cs typeface="+mn-cs"/>
              </a:rPr>
              <a:t>, </a:t>
            </a:r>
            <a:r>
              <a:rPr kumimoji="0" lang="en-GB" sz="1200" b="0" i="0" u="none" strike="noStrike" kern="1200" cap="none" spc="0" normalizeH="0" baseline="0" noProof="0" dirty="0" smtClean="0">
                <a:ln>
                  <a:noFill/>
                </a:ln>
                <a:solidFill>
                  <a:prstClr val="black"/>
                </a:solidFill>
                <a:effectLst/>
                <a:uLnTx/>
                <a:uFillTx/>
                <a:latin typeface="Tahoma"/>
                <a:ea typeface="+mn-ea"/>
                <a:cs typeface="+mn-cs"/>
              </a:rPr>
              <a:t>their ECVNA and ELEXON</a:t>
            </a:r>
          </a:p>
        </p:txBody>
      </p:sp>
      <p:sp>
        <p:nvSpPr>
          <p:cNvPr id="38" name="TextBox 37"/>
          <p:cNvSpPr txBox="1"/>
          <p:nvPr/>
        </p:nvSpPr>
        <p:spPr>
          <a:xfrm>
            <a:off x="7328502" y="6617671"/>
            <a:ext cx="3095658" cy="238848"/>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1200" b="0" i="0" u="none" strike="noStrike" kern="1200" cap="none" spc="0" normalizeH="0" baseline="0" noProof="0" dirty="0" smtClean="0">
                <a:ln>
                  <a:noFill/>
                </a:ln>
                <a:solidFill>
                  <a:prstClr val="black"/>
                </a:solidFill>
                <a:effectLst/>
                <a:uLnTx/>
                <a:uFillTx/>
                <a:latin typeface="Tahoma"/>
                <a:ea typeface="+mn-ea"/>
                <a:cs typeface="+mn-cs"/>
              </a:rPr>
              <a:t>Available only to you, do not share!</a:t>
            </a:r>
          </a:p>
        </p:txBody>
      </p:sp>
      <p:sp>
        <p:nvSpPr>
          <p:cNvPr id="32" name="TextBox 31"/>
          <p:cNvSpPr txBox="1"/>
          <p:nvPr/>
        </p:nvSpPr>
        <p:spPr>
          <a:xfrm>
            <a:off x="396876" y="2452130"/>
            <a:ext cx="1362456" cy="286232"/>
          </a:xfrm>
          <a:prstGeom prst="rect">
            <a:avLst/>
          </a:prstGeom>
          <a:noFill/>
        </p:spPr>
        <p:txBody>
          <a:bodyPr wrap="square" lIns="0" tIns="0" rIns="0" bIns="0" rtlCol="0">
            <a:spAutoFit/>
          </a:bodyPr>
          <a:lstStyle/>
          <a:p>
            <a:pPr marL="0" marR="0" lvl="0" indent="0" algn="l" defTabSz="1043056" rtl="0" eaLnBrk="1" fontAlgn="auto" latinLnBrk="0" hangingPunct="1">
              <a:lnSpc>
                <a:spcPts val="2100"/>
              </a:lnSpc>
              <a:spcBef>
                <a:spcPts val="0"/>
              </a:spcBef>
              <a:spcAft>
                <a:spcPts val="560"/>
              </a:spcAft>
              <a:buClrTx/>
              <a:buSzTx/>
              <a:buFontTx/>
              <a:buNone/>
              <a:tabLst/>
              <a:defRPr/>
            </a:pPr>
            <a:r>
              <a:rPr kumimoji="0" lang="en-GB" sz="3200" b="0" i="0" u="none" strike="noStrike" kern="1200" cap="none" spc="0" normalizeH="0" baseline="0" noProof="0" dirty="0" smtClean="0">
                <a:ln>
                  <a:noFill/>
                </a:ln>
                <a:solidFill>
                  <a:prstClr val="black"/>
                </a:solidFill>
                <a:effectLst/>
                <a:uLnTx/>
                <a:uFillTx/>
                <a:latin typeface="Tahoma"/>
                <a:ea typeface="+mn-ea"/>
                <a:cs typeface="+mn-cs"/>
              </a:rPr>
              <a:t>Public</a:t>
            </a:r>
          </a:p>
        </p:txBody>
      </p:sp>
    </p:spTree>
    <p:extLst>
      <p:ext uri="{BB962C8B-B14F-4D97-AF65-F5344CB8AC3E}">
        <p14:creationId xmlns:p14="http://schemas.microsoft.com/office/powerpoint/2010/main" val="151662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randombar(horizontal)">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500"/>
                                        <p:tgtEl>
                                          <p:spTgt spid="2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randombar(horizontal)">
                                      <p:cBhvr>
                                        <p:cTn id="18" dur="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randombar(horizontal)">
                                      <p:cBhvr>
                                        <p:cTn id="23" dur="500"/>
                                        <p:tgtEl>
                                          <p:spTgt spid="30"/>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randombar(horizontal)">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randombar(horizontal)">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randombar(horizontal)">
                                      <p:cBhvr>
                                        <p:cTn id="39" dur="500"/>
                                        <p:tgtEl>
                                          <p:spTgt spid="28"/>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randombar(horizontal)">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500"/>
                                        <p:tgtEl>
                                          <p:spTgt spid="29"/>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randombar(horizontal)">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3" grpId="0"/>
      <p:bldP spid="34" grpId="0"/>
      <p:bldP spid="35" grpId="0"/>
      <p:bldP spid="36" grpId="0"/>
      <p:bldP spid="37" grpId="0"/>
      <p:bldP spid="3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Possible </a:t>
            </a:r>
            <a:r>
              <a:rPr lang="en-GB" dirty="0"/>
              <a:t>m</a:t>
            </a:r>
            <a:r>
              <a:rPr lang="en-GB" dirty="0" smtClean="0"/>
              <a:t>itigation techniques (not conclusive)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48</a:t>
            </a:fld>
            <a:endParaRPr lang="en-GB" dirty="0"/>
          </a:p>
        </p:txBody>
      </p:sp>
      <p:graphicFrame>
        <p:nvGraphicFramePr>
          <p:cNvPr id="6" name="Diagram 5"/>
          <p:cNvGraphicFramePr/>
          <p:nvPr>
            <p:extLst>
              <p:ext uri="{D42A27DB-BD31-4B8C-83A1-F6EECF244321}">
                <p14:modId xmlns:p14="http://schemas.microsoft.com/office/powerpoint/2010/main" val="1405284617"/>
              </p:ext>
            </p:extLst>
          </p:nvPr>
        </p:nvGraphicFramePr>
        <p:xfrm>
          <a:off x="396875" y="1013795"/>
          <a:ext cx="9899650" cy="6337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06356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Classification of data</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49</a:t>
            </a:fld>
            <a:endParaRPr lang="en-GB" dirty="0"/>
          </a:p>
        </p:txBody>
      </p:sp>
      <p:grpSp>
        <p:nvGrpSpPr>
          <p:cNvPr id="6" name="Group 5"/>
          <p:cNvGrpSpPr/>
          <p:nvPr/>
        </p:nvGrpSpPr>
        <p:grpSpPr>
          <a:xfrm>
            <a:off x="396876" y="1141834"/>
            <a:ext cx="9899649" cy="5704572"/>
            <a:chOff x="214900" y="1141834"/>
            <a:chExt cx="9420707" cy="5704572"/>
          </a:xfrm>
        </p:grpSpPr>
        <p:sp>
          <p:nvSpPr>
            <p:cNvPr id="7" name="Rectangle: Rounded Corners 31">
              <a:extLst>
                <a:ext uri="{FF2B5EF4-FFF2-40B4-BE49-F238E27FC236}">
                  <a16:creationId xmlns:a16="http://schemas.microsoft.com/office/drawing/2014/main" id="{EE76241B-356E-4305-9164-682BB324692E}"/>
                </a:ext>
              </a:extLst>
            </p:cNvPr>
            <p:cNvSpPr/>
            <p:nvPr/>
          </p:nvSpPr>
          <p:spPr>
            <a:xfrm>
              <a:off x="3425317" y="2726899"/>
              <a:ext cx="1117527" cy="523394"/>
            </a:xfrm>
            <a:prstGeom prst="roundRect">
              <a:avLst/>
            </a:prstGeom>
            <a:solidFill>
              <a:srgbClr val="00EE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dirty="0">
                  <a:solidFill>
                    <a:schemeClr val="tx1"/>
                  </a:solidFill>
                  <a:latin typeface="Calibri" panose="020F0502020204030204"/>
                </a:rPr>
                <a:t>Security Issue</a:t>
              </a:r>
            </a:p>
          </p:txBody>
        </p:sp>
        <p:sp>
          <p:nvSpPr>
            <p:cNvPr id="8" name="Rectangle: Rounded Corners 32">
              <a:extLst>
                <a:ext uri="{FF2B5EF4-FFF2-40B4-BE49-F238E27FC236}">
                  <a16:creationId xmlns:a16="http://schemas.microsoft.com/office/drawing/2014/main" id="{C64797E5-5C8A-449C-91D7-397732EAE389}"/>
                </a:ext>
              </a:extLst>
            </p:cNvPr>
            <p:cNvSpPr/>
            <p:nvPr/>
          </p:nvSpPr>
          <p:spPr>
            <a:xfrm>
              <a:off x="4720555" y="2734569"/>
              <a:ext cx="1117527" cy="523394"/>
            </a:xfrm>
            <a:prstGeom prst="roundRect">
              <a:avLst/>
            </a:prstGeom>
            <a:solidFill>
              <a:srgbClr val="00EE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dirty="0">
                  <a:solidFill>
                    <a:schemeClr val="tx1"/>
                  </a:solidFill>
                  <a:latin typeface="Calibri" panose="020F0502020204030204"/>
                </a:rPr>
                <a:t>Privacy Issue</a:t>
              </a:r>
            </a:p>
          </p:txBody>
        </p:sp>
        <p:sp>
          <p:nvSpPr>
            <p:cNvPr id="9" name="Flowchart: Decision 33">
              <a:extLst>
                <a:ext uri="{FF2B5EF4-FFF2-40B4-BE49-F238E27FC236}">
                  <a16:creationId xmlns:a16="http://schemas.microsoft.com/office/drawing/2014/main" id="{83DD6CFA-97EB-4A89-A23A-1A8518D866A7}"/>
                </a:ext>
              </a:extLst>
            </p:cNvPr>
            <p:cNvSpPr/>
            <p:nvPr/>
          </p:nvSpPr>
          <p:spPr>
            <a:xfrm>
              <a:off x="5999017" y="2759626"/>
              <a:ext cx="1117527" cy="523394"/>
            </a:xfrm>
            <a:prstGeom prst="roundRect">
              <a:avLst/>
            </a:prstGeom>
            <a:solidFill>
              <a:srgbClr val="00EE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dirty="0">
                  <a:solidFill>
                    <a:schemeClr val="tx1"/>
                  </a:solidFill>
                  <a:latin typeface="Calibri" panose="020F0502020204030204"/>
                </a:rPr>
                <a:t>Consumer </a:t>
              </a:r>
            </a:p>
            <a:p>
              <a:pPr algn="ctr" defTabSz="802020"/>
              <a:r>
                <a:rPr lang="en-GB" sz="1228" dirty="0">
                  <a:solidFill>
                    <a:schemeClr val="tx1"/>
                  </a:solidFill>
                  <a:latin typeface="Calibri" panose="020F0502020204030204"/>
                </a:rPr>
                <a:t>Impact Issue</a:t>
              </a:r>
            </a:p>
          </p:txBody>
        </p:sp>
        <p:sp>
          <p:nvSpPr>
            <p:cNvPr id="10" name="Flowchart: Decision 30">
              <a:extLst>
                <a:ext uri="{FF2B5EF4-FFF2-40B4-BE49-F238E27FC236}">
                  <a16:creationId xmlns:a16="http://schemas.microsoft.com/office/drawing/2014/main" id="{2078D22F-15F3-493A-9C18-9F0062F28665}"/>
                </a:ext>
              </a:extLst>
            </p:cNvPr>
            <p:cNvSpPr/>
            <p:nvPr/>
          </p:nvSpPr>
          <p:spPr>
            <a:xfrm>
              <a:off x="2070129" y="2726899"/>
              <a:ext cx="1182525" cy="523394"/>
            </a:xfrm>
            <a:prstGeom prst="roundRect">
              <a:avLst/>
            </a:prstGeom>
            <a:solidFill>
              <a:srgbClr val="00EE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228" dirty="0">
                  <a:solidFill>
                    <a:schemeClr val="tx1"/>
                  </a:solidFill>
                  <a:latin typeface="Calibri" panose="020F0502020204030204"/>
                </a:rPr>
                <a:t>Commerciality</a:t>
              </a:r>
              <a:r>
                <a:rPr lang="en-GB" sz="1579" dirty="0">
                  <a:solidFill>
                    <a:schemeClr val="tx1"/>
                  </a:solidFill>
                  <a:latin typeface="Calibri" panose="020F0502020204030204"/>
                </a:rPr>
                <a:t> </a:t>
              </a:r>
            </a:p>
            <a:p>
              <a:pPr algn="ctr" defTabSz="802020"/>
              <a:r>
                <a:rPr lang="en-GB" sz="1228" dirty="0">
                  <a:solidFill>
                    <a:schemeClr val="tx1"/>
                  </a:solidFill>
                  <a:latin typeface="Calibri" panose="020F0502020204030204"/>
                </a:rPr>
                <a:t>Issue</a:t>
              </a:r>
            </a:p>
          </p:txBody>
        </p:sp>
        <p:sp>
          <p:nvSpPr>
            <p:cNvPr id="11" name="Rectangle: Rounded Corners 174">
              <a:extLst>
                <a:ext uri="{FF2B5EF4-FFF2-40B4-BE49-F238E27FC236}">
                  <a16:creationId xmlns:a16="http://schemas.microsoft.com/office/drawing/2014/main" id="{E3ADC048-8444-4DFF-AC8B-463A16111C25}"/>
                </a:ext>
              </a:extLst>
            </p:cNvPr>
            <p:cNvSpPr/>
            <p:nvPr/>
          </p:nvSpPr>
          <p:spPr>
            <a:xfrm>
              <a:off x="5691023" y="4381766"/>
              <a:ext cx="2117152" cy="562065"/>
            </a:xfrm>
            <a:prstGeom prst="roundRect">
              <a:avLst/>
            </a:prstGeom>
            <a:solidFill>
              <a:srgbClr val="FF6699"/>
            </a:solidFill>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0" tIns="31575" rIns="0" bIns="31575" numCol="1" spcCol="0" rtlCol="0" fromWordArt="0" anchor="ctr" anchorCtr="0" forceAA="0" compatLnSpc="1">
              <a:prstTxWarp prst="textNoShape">
                <a:avLst/>
              </a:prstTxWarp>
              <a:noAutofit/>
            </a:bodyPr>
            <a:lstStyle/>
            <a:p>
              <a:pPr algn="ctr" defTabSz="802020"/>
              <a:r>
                <a:rPr lang="en-GB" sz="1400" dirty="0">
                  <a:solidFill>
                    <a:sysClr val="windowText" lastClr="000000"/>
                  </a:solidFill>
                  <a:latin typeface="Calibri" panose="020F0502020204030204"/>
                </a:rPr>
                <a:t>Can risk be reduced </a:t>
              </a:r>
              <a:r>
                <a:rPr lang="en-GB" sz="1400" dirty="0" smtClean="0">
                  <a:solidFill>
                    <a:sysClr val="windowText" lastClr="000000"/>
                  </a:solidFill>
                  <a:latin typeface="Calibri" panose="020F0502020204030204"/>
                </a:rPr>
                <a:t>by limiting </a:t>
              </a:r>
              <a:r>
                <a:rPr lang="en-GB" sz="1400" dirty="0">
                  <a:solidFill>
                    <a:sysClr val="windowText" lastClr="000000"/>
                  </a:solidFill>
                  <a:latin typeface="Calibri" panose="020F0502020204030204"/>
                </a:rPr>
                <a:t>terms and conditions?</a:t>
              </a:r>
            </a:p>
          </p:txBody>
        </p:sp>
        <p:cxnSp>
          <p:nvCxnSpPr>
            <p:cNvPr id="12" name="Straight Arrow Connector 11">
              <a:extLst>
                <a:ext uri="{FF2B5EF4-FFF2-40B4-BE49-F238E27FC236}">
                  <a16:creationId xmlns:a16="http://schemas.microsoft.com/office/drawing/2014/main" id="{E46EFF26-12E4-4024-984F-AD78BEA157AA}"/>
                </a:ext>
              </a:extLst>
            </p:cNvPr>
            <p:cNvCxnSpPr>
              <a:cxnSpLocks/>
            </p:cNvCxnSpPr>
            <p:nvPr/>
          </p:nvCxnSpPr>
          <p:spPr>
            <a:xfrm>
              <a:off x="7063462" y="3781357"/>
              <a:ext cx="1" cy="608715"/>
            </a:xfrm>
            <a:prstGeom prst="straightConnector1">
              <a:avLst/>
            </a:prstGeom>
            <a:ln w="28575">
              <a:solidFill>
                <a:srgbClr val="FF6699"/>
              </a:solidFill>
              <a:tailEnd type="arrow" w="lg" len="lg"/>
            </a:ln>
          </p:spPr>
          <p:style>
            <a:lnRef idx="1">
              <a:schemeClr val="accent1"/>
            </a:lnRef>
            <a:fillRef idx="0">
              <a:schemeClr val="accent1"/>
            </a:fillRef>
            <a:effectRef idx="0">
              <a:schemeClr val="accent1"/>
            </a:effectRef>
            <a:fontRef idx="minor">
              <a:schemeClr val="tx1"/>
            </a:fontRef>
          </p:style>
        </p:cxnSp>
        <p:sp>
          <p:nvSpPr>
            <p:cNvPr id="13" name="Rectangle: Rounded Corners 184">
              <a:extLst>
                <a:ext uri="{FF2B5EF4-FFF2-40B4-BE49-F238E27FC236}">
                  <a16:creationId xmlns:a16="http://schemas.microsoft.com/office/drawing/2014/main" id="{9A246A4D-2771-4A26-98FC-5A47F88FD893}"/>
                </a:ext>
              </a:extLst>
            </p:cNvPr>
            <p:cNvSpPr/>
            <p:nvPr/>
          </p:nvSpPr>
          <p:spPr>
            <a:xfrm>
              <a:off x="2850796" y="4934014"/>
              <a:ext cx="2762380" cy="507786"/>
            </a:xfrm>
            <a:prstGeom prst="roundRect">
              <a:avLst/>
            </a:prstGeom>
            <a:solidFill>
              <a:srgbClr val="FF6699"/>
            </a:solidFill>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0" tIns="31575" rIns="0" bIns="31575" numCol="1" spcCol="0" rtlCol="0" fromWordArt="0" anchor="ctr" anchorCtr="0" forceAA="0" compatLnSpc="1">
              <a:prstTxWarp prst="textNoShape">
                <a:avLst/>
              </a:prstTxWarp>
              <a:noAutofit/>
            </a:bodyPr>
            <a:lstStyle/>
            <a:p>
              <a:pPr algn="ctr" defTabSz="802020"/>
              <a:r>
                <a:rPr lang="en-GB" sz="1400" dirty="0">
                  <a:solidFill>
                    <a:sysClr val="windowText" lastClr="000000"/>
                  </a:solidFill>
                  <a:latin typeface="Calibri" panose="020F0502020204030204"/>
                </a:rPr>
                <a:t>Can risk be reduced if shared with </a:t>
              </a:r>
              <a:r>
                <a:rPr lang="en-GB" sz="1400" dirty="0" smtClean="0">
                  <a:solidFill>
                    <a:sysClr val="windowText" lastClr="000000"/>
                  </a:solidFill>
                  <a:latin typeface="Calibri" panose="020F0502020204030204"/>
                </a:rPr>
                <a:t>a limited </a:t>
              </a:r>
              <a:r>
                <a:rPr lang="en-GB" sz="1400" dirty="0">
                  <a:solidFill>
                    <a:sysClr val="windowText" lastClr="000000"/>
                  </a:solidFill>
                  <a:latin typeface="Calibri" panose="020F0502020204030204"/>
                </a:rPr>
                <a:t>group or licence restrictions?</a:t>
              </a:r>
            </a:p>
          </p:txBody>
        </p:sp>
        <p:cxnSp>
          <p:nvCxnSpPr>
            <p:cNvPr id="14" name="Straight Arrow Connector 13">
              <a:extLst>
                <a:ext uri="{FF2B5EF4-FFF2-40B4-BE49-F238E27FC236}">
                  <a16:creationId xmlns:a16="http://schemas.microsoft.com/office/drawing/2014/main" id="{9AC259E7-B451-4F7F-8D11-038D2C63BD0A}"/>
                </a:ext>
              </a:extLst>
            </p:cNvPr>
            <p:cNvCxnSpPr>
              <a:cxnSpLocks/>
            </p:cNvCxnSpPr>
            <p:nvPr/>
          </p:nvCxnSpPr>
          <p:spPr>
            <a:xfrm>
              <a:off x="5276276" y="3799074"/>
              <a:ext cx="0" cy="1153064"/>
            </a:xfrm>
            <a:prstGeom prst="straightConnector1">
              <a:avLst/>
            </a:prstGeom>
            <a:ln w="28575">
              <a:solidFill>
                <a:srgbClr val="FF6699"/>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B3B229E-1907-4077-A375-8EE2DB51C204}"/>
                </a:ext>
              </a:extLst>
            </p:cNvPr>
            <p:cNvCxnSpPr>
              <a:cxnSpLocks/>
              <a:stCxn id="7" idx="2"/>
            </p:cNvCxnSpPr>
            <p:nvPr/>
          </p:nvCxnSpPr>
          <p:spPr>
            <a:xfrm>
              <a:off x="3984081" y="3250293"/>
              <a:ext cx="0" cy="273963"/>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B257649-7E4A-4370-AF85-AA1AF427657D}"/>
                </a:ext>
              </a:extLst>
            </p:cNvPr>
            <p:cNvCxnSpPr>
              <a:cxnSpLocks/>
            </p:cNvCxnSpPr>
            <p:nvPr/>
          </p:nvCxnSpPr>
          <p:spPr>
            <a:xfrm>
              <a:off x="3495163" y="3521899"/>
              <a:ext cx="8333" cy="1412115"/>
            </a:xfrm>
            <a:prstGeom prst="straightConnector1">
              <a:avLst/>
            </a:prstGeom>
            <a:ln w="28575">
              <a:solidFill>
                <a:srgbClr val="FF6699"/>
              </a:solidFill>
              <a:tailEnd type="arrow" w="lg" len="lg"/>
            </a:ln>
          </p:spPr>
          <p:style>
            <a:lnRef idx="1">
              <a:schemeClr val="accent1"/>
            </a:lnRef>
            <a:fillRef idx="0">
              <a:schemeClr val="accent1"/>
            </a:fillRef>
            <a:effectRef idx="0">
              <a:schemeClr val="accent1"/>
            </a:effectRef>
            <a:fontRef idx="minor">
              <a:schemeClr val="tx1"/>
            </a:fontRef>
          </p:style>
        </p:cxnSp>
        <p:sp>
          <p:nvSpPr>
            <p:cNvPr id="17" name="Rectangle: Rounded Corners 190">
              <a:extLst>
                <a:ext uri="{FF2B5EF4-FFF2-40B4-BE49-F238E27FC236}">
                  <a16:creationId xmlns:a16="http://schemas.microsoft.com/office/drawing/2014/main" id="{C89CF70D-0EC5-4D54-B53E-7E851E12DA66}"/>
                </a:ext>
              </a:extLst>
            </p:cNvPr>
            <p:cNvSpPr/>
            <p:nvPr/>
          </p:nvSpPr>
          <p:spPr>
            <a:xfrm>
              <a:off x="681135" y="5555815"/>
              <a:ext cx="2220368" cy="693077"/>
            </a:xfrm>
            <a:prstGeom prst="roundRect">
              <a:avLst/>
            </a:prstGeom>
            <a:solidFill>
              <a:srgbClr val="FF6699"/>
            </a:solidFill>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0" tIns="31575" rIns="0" bIns="31575" numCol="1" spcCol="0" rtlCol="0" fromWordArt="0" anchor="ctr" anchorCtr="0" forceAA="0" compatLnSpc="1">
              <a:prstTxWarp prst="textNoShape">
                <a:avLst/>
              </a:prstTxWarp>
              <a:noAutofit/>
            </a:bodyPr>
            <a:lstStyle/>
            <a:p>
              <a:pPr algn="ctr" defTabSz="802020"/>
              <a:r>
                <a:rPr lang="en-GB" sz="1400" dirty="0">
                  <a:solidFill>
                    <a:sysClr val="windowText" lastClr="000000"/>
                  </a:solidFill>
                  <a:latin typeface="Calibri" panose="020F0502020204030204"/>
                </a:rPr>
                <a:t>Can limiting audience </a:t>
              </a:r>
              <a:r>
                <a:rPr lang="en-GB" sz="1400" dirty="0" smtClean="0">
                  <a:solidFill>
                    <a:sysClr val="windowText" lastClr="000000"/>
                  </a:solidFill>
                  <a:latin typeface="Calibri" panose="020F0502020204030204"/>
                </a:rPr>
                <a:t>or imposing </a:t>
              </a:r>
              <a:r>
                <a:rPr lang="en-GB" sz="1400" dirty="0">
                  <a:solidFill>
                    <a:sysClr val="windowText" lastClr="000000"/>
                  </a:solidFill>
                  <a:latin typeface="Calibri" panose="020F0502020204030204"/>
                </a:rPr>
                <a:t>licence </a:t>
              </a:r>
              <a:r>
                <a:rPr lang="en-GB" sz="1400" dirty="0" smtClean="0">
                  <a:solidFill>
                    <a:sysClr val="windowText" lastClr="000000"/>
                  </a:solidFill>
                  <a:latin typeface="Calibri" panose="020F0502020204030204"/>
                </a:rPr>
                <a:t>restrictions reduce </a:t>
              </a:r>
              <a:r>
                <a:rPr lang="en-GB" sz="1400" dirty="0">
                  <a:solidFill>
                    <a:sysClr val="windowText" lastClr="000000"/>
                  </a:solidFill>
                  <a:latin typeface="Calibri" panose="020F0502020204030204"/>
                </a:rPr>
                <a:t>commercial risk?</a:t>
              </a:r>
            </a:p>
          </p:txBody>
        </p:sp>
        <p:sp>
          <p:nvSpPr>
            <p:cNvPr id="18" name="TextBox 17">
              <a:extLst>
                <a:ext uri="{FF2B5EF4-FFF2-40B4-BE49-F238E27FC236}">
                  <a16:creationId xmlns:a16="http://schemas.microsoft.com/office/drawing/2014/main" id="{98A05353-D9C0-4AAC-9C0A-386CF0E7202E}"/>
                </a:ext>
              </a:extLst>
            </p:cNvPr>
            <p:cNvSpPr txBox="1"/>
            <p:nvPr/>
          </p:nvSpPr>
          <p:spPr>
            <a:xfrm>
              <a:off x="7187224" y="3856610"/>
              <a:ext cx="453012" cy="338554"/>
            </a:xfrm>
            <a:prstGeom prst="rect">
              <a:avLst/>
            </a:prstGeom>
            <a:noFill/>
          </p:spPr>
          <p:txBody>
            <a:bodyPr wrap="square" rtlCol="0">
              <a:spAutoFit/>
            </a:bodyPr>
            <a:lstStyle/>
            <a:p>
              <a:pPr algn="ctr" defTabSz="802020"/>
              <a:r>
                <a:rPr lang="en-GB" sz="1600" dirty="0">
                  <a:solidFill>
                    <a:prstClr val="black"/>
                  </a:solidFill>
                  <a:latin typeface="Calibri" panose="020F0502020204030204"/>
                </a:rPr>
                <a:t>Yes</a:t>
              </a:r>
            </a:p>
          </p:txBody>
        </p:sp>
        <p:sp>
          <p:nvSpPr>
            <p:cNvPr id="19" name="Rectangle: Rounded Corners 162">
              <a:extLst>
                <a:ext uri="{FF2B5EF4-FFF2-40B4-BE49-F238E27FC236}">
                  <a16:creationId xmlns:a16="http://schemas.microsoft.com/office/drawing/2014/main" id="{58FFD4A5-3F61-41D8-9BAE-E6E242DFD05F}"/>
                </a:ext>
              </a:extLst>
            </p:cNvPr>
            <p:cNvSpPr/>
            <p:nvPr/>
          </p:nvSpPr>
          <p:spPr>
            <a:xfrm>
              <a:off x="2153694" y="3531927"/>
              <a:ext cx="4909769" cy="448524"/>
            </a:xfrm>
            <a:prstGeom prst="roundRect">
              <a:avLst/>
            </a:prstGeom>
            <a:solidFill>
              <a:srgbClr val="FF6699"/>
            </a:solidFill>
            <a:ln>
              <a:noFill/>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0" tIns="31575" rIns="0" bIns="31575" numCol="1" spcCol="0" rtlCol="0" fromWordArt="0" anchor="ctr" anchorCtr="0" forceAA="0" compatLnSpc="1">
              <a:prstTxWarp prst="textNoShape">
                <a:avLst/>
              </a:prstTxWarp>
              <a:noAutofit/>
            </a:bodyPr>
            <a:lstStyle/>
            <a:p>
              <a:pPr algn="ctr" defTabSz="802020"/>
              <a:r>
                <a:rPr lang="en-GB" sz="1600" dirty="0">
                  <a:solidFill>
                    <a:schemeClr val="tx1"/>
                  </a:solidFill>
                  <a:latin typeface="Calibri" panose="020F0502020204030204"/>
                </a:rPr>
                <a:t>Would the data set be less sensitive but </a:t>
              </a:r>
              <a:r>
                <a:rPr lang="en-GB" sz="1600" dirty="0" smtClean="0">
                  <a:solidFill>
                    <a:schemeClr val="tx1"/>
                  </a:solidFill>
                  <a:latin typeface="Calibri" panose="020F0502020204030204"/>
                </a:rPr>
                <a:t>retain its </a:t>
              </a:r>
              <a:r>
                <a:rPr lang="en-GB" sz="1600" dirty="0">
                  <a:solidFill>
                    <a:schemeClr val="tx1"/>
                  </a:solidFill>
                  <a:latin typeface="Calibri" panose="020F0502020204030204"/>
                </a:rPr>
                <a:t>value after anonymisation / redaction?</a:t>
              </a:r>
            </a:p>
          </p:txBody>
        </p:sp>
        <p:sp>
          <p:nvSpPr>
            <p:cNvPr id="20" name="TextBox 19">
              <a:extLst>
                <a:ext uri="{FF2B5EF4-FFF2-40B4-BE49-F238E27FC236}">
                  <a16:creationId xmlns:a16="http://schemas.microsoft.com/office/drawing/2014/main" id="{D349D1F8-8795-4073-9735-C3549D7E07A6}"/>
                </a:ext>
              </a:extLst>
            </p:cNvPr>
            <p:cNvSpPr txBox="1"/>
            <p:nvPr/>
          </p:nvSpPr>
          <p:spPr>
            <a:xfrm>
              <a:off x="2910736" y="5647832"/>
              <a:ext cx="584427" cy="338554"/>
            </a:xfrm>
            <a:prstGeom prst="rect">
              <a:avLst/>
            </a:prstGeom>
            <a:noFill/>
          </p:spPr>
          <p:txBody>
            <a:bodyPr wrap="square" rtlCol="0">
              <a:spAutoFit/>
            </a:bodyPr>
            <a:lstStyle/>
            <a:p>
              <a:pPr algn="ctr" defTabSz="802020"/>
              <a:r>
                <a:rPr lang="en-GB" sz="1600" dirty="0">
                  <a:solidFill>
                    <a:prstClr val="black"/>
                  </a:solidFill>
                  <a:latin typeface="Calibri" panose="020F0502020204030204"/>
                </a:rPr>
                <a:t>Yes</a:t>
              </a:r>
            </a:p>
          </p:txBody>
        </p:sp>
        <p:sp>
          <p:nvSpPr>
            <p:cNvPr id="21" name="TextBox 20">
              <a:extLst>
                <a:ext uri="{FF2B5EF4-FFF2-40B4-BE49-F238E27FC236}">
                  <a16:creationId xmlns:a16="http://schemas.microsoft.com/office/drawing/2014/main" id="{89A3064F-E443-4C7A-BFE7-4AB9F45A224D}"/>
                </a:ext>
              </a:extLst>
            </p:cNvPr>
            <p:cNvSpPr txBox="1"/>
            <p:nvPr/>
          </p:nvSpPr>
          <p:spPr>
            <a:xfrm>
              <a:off x="5613174" y="4952138"/>
              <a:ext cx="584427" cy="338554"/>
            </a:xfrm>
            <a:prstGeom prst="rect">
              <a:avLst/>
            </a:prstGeom>
            <a:noFill/>
          </p:spPr>
          <p:txBody>
            <a:bodyPr wrap="square" rtlCol="0">
              <a:spAutoFit/>
            </a:bodyPr>
            <a:lstStyle/>
            <a:p>
              <a:pPr algn="ctr" defTabSz="802020"/>
              <a:r>
                <a:rPr lang="en-GB" sz="1600" dirty="0">
                  <a:solidFill>
                    <a:prstClr val="black"/>
                  </a:solidFill>
                  <a:latin typeface="Calibri" panose="020F0502020204030204"/>
                </a:rPr>
                <a:t>Yes</a:t>
              </a:r>
            </a:p>
          </p:txBody>
        </p:sp>
        <p:sp>
          <p:nvSpPr>
            <p:cNvPr id="22" name="TextBox 21">
              <a:extLst>
                <a:ext uri="{FF2B5EF4-FFF2-40B4-BE49-F238E27FC236}">
                  <a16:creationId xmlns:a16="http://schemas.microsoft.com/office/drawing/2014/main" id="{810406B4-8B64-4CA0-8480-1FC45FA79BA4}"/>
                </a:ext>
              </a:extLst>
            </p:cNvPr>
            <p:cNvSpPr txBox="1"/>
            <p:nvPr/>
          </p:nvSpPr>
          <p:spPr>
            <a:xfrm>
              <a:off x="8127908" y="3509077"/>
              <a:ext cx="538535" cy="338554"/>
            </a:xfrm>
            <a:prstGeom prst="rect">
              <a:avLst/>
            </a:prstGeom>
            <a:noFill/>
          </p:spPr>
          <p:txBody>
            <a:bodyPr wrap="square" rtlCol="0">
              <a:spAutoFit/>
            </a:bodyPr>
            <a:lstStyle/>
            <a:p>
              <a:pPr algn="ctr" defTabSz="802020"/>
              <a:r>
                <a:rPr lang="en-GB" sz="1600" dirty="0">
                  <a:solidFill>
                    <a:prstClr val="black"/>
                  </a:solidFill>
                  <a:latin typeface="Calibri" panose="020F0502020204030204"/>
                </a:rPr>
                <a:t>Yes</a:t>
              </a:r>
            </a:p>
          </p:txBody>
        </p:sp>
        <p:cxnSp>
          <p:nvCxnSpPr>
            <p:cNvPr id="23" name="Connector: Elbow 310">
              <a:extLst>
                <a:ext uri="{FF2B5EF4-FFF2-40B4-BE49-F238E27FC236}">
                  <a16:creationId xmlns:a16="http://schemas.microsoft.com/office/drawing/2014/main" id="{F2790E0B-BC0C-43D3-A368-E1DA82B62772}"/>
                </a:ext>
              </a:extLst>
            </p:cNvPr>
            <p:cNvCxnSpPr>
              <a:stCxn id="19" idx="3"/>
            </p:cNvCxnSpPr>
            <p:nvPr/>
          </p:nvCxnSpPr>
          <p:spPr>
            <a:xfrm flipH="1">
              <a:off x="1867371" y="3756189"/>
              <a:ext cx="5196092" cy="465349"/>
            </a:xfrm>
            <a:prstGeom prst="bentConnector3">
              <a:avLst>
                <a:gd name="adj1" fmla="val -3859"/>
              </a:avLst>
            </a:prstGeom>
            <a:ln w="28575">
              <a:solidFill>
                <a:srgbClr val="FF6699"/>
              </a:solidFill>
              <a:tailEnd type="arrow" w="lg" len="lg"/>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8F21C438-21A3-4DE1-B516-1A67605F1083}"/>
                </a:ext>
              </a:extLst>
            </p:cNvPr>
            <p:cNvSpPr/>
            <p:nvPr/>
          </p:nvSpPr>
          <p:spPr>
            <a:xfrm>
              <a:off x="3188763" y="1894713"/>
              <a:ext cx="40099" cy="19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1575" rIns="31575" rtlCol="0" anchor="ctr"/>
            <a:lstStyle/>
            <a:p>
              <a:pPr algn="ctr" defTabSz="802020"/>
              <a:endParaRPr lang="en-GB" sz="1053" dirty="0">
                <a:solidFill>
                  <a:prstClr val="white"/>
                </a:solidFill>
                <a:latin typeface="Calibri" panose="020F0502020204030204"/>
              </a:endParaRPr>
            </a:p>
          </p:txBody>
        </p:sp>
        <p:sp>
          <p:nvSpPr>
            <p:cNvPr id="25" name="Rectangle 24">
              <a:extLst>
                <a:ext uri="{FF2B5EF4-FFF2-40B4-BE49-F238E27FC236}">
                  <a16:creationId xmlns:a16="http://schemas.microsoft.com/office/drawing/2014/main" id="{63CA38FB-B360-4538-8136-D6CEA5DC8AD8}"/>
                </a:ext>
              </a:extLst>
            </p:cNvPr>
            <p:cNvSpPr/>
            <p:nvPr/>
          </p:nvSpPr>
          <p:spPr>
            <a:xfrm>
              <a:off x="4972902" y="1902163"/>
              <a:ext cx="40099" cy="19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1575" rIns="31575" rtlCol="0" anchor="ctr"/>
            <a:lstStyle/>
            <a:p>
              <a:pPr algn="ctr" defTabSz="802020"/>
              <a:endParaRPr lang="en-GB" sz="1053" dirty="0">
                <a:solidFill>
                  <a:prstClr val="white"/>
                </a:solidFill>
                <a:latin typeface="Calibri" panose="020F0502020204030204"/>
              </a:endParaRPr>
            </a:p>
          </p:txBody>
        </p:sp>
        <p:sp>
          <p:nvSpPr>
            <p:cNvPr id="26" name="Rectangle 25">
              <a:extLst>
                <a:ext uri="{FF2B5EF4-FFF2-40B4-BE49-F238E27FC236}">
                  <a16:creationId xmlns:a16="http://schemas.microsoft.com/office/drawing/2014/main" id="{6564D281-DC5B-4E22-8D73-1B475D2E1215}"/>
                </a:ext>
              </a:extLst>
            </p:cNvPr>
            <p:cNvSpPr/>
            <p:nvPr/>
          </p:nvSpPr>
          <p:spPr>
            <a:xfrm>
              <a:off x="6738784" y="1902163"/>
              <a:ext cx="40099" cy="19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1575" rIns="31575" rtlCol="0" anchor="ctr"/>
            <a:lstStyle/>
            <a:p>
              <a:pPr algn="ctr" defTabSz="802020"/>
              <a:endParaRPr lang="en-GB" sz="1053" dirty="0">
                <a:solidFill>
                  <a:prstClr val="white"/>
                </a:solidFill>
                <a:latin typeface="Calibri" panose="020F0502020204030204"/>
              </a:endParaRPr>
            </a:p>
          </p:txBody>
        </p:sp>
        <p:sp>
          <p:nvSpPr>
            <p:cNvPr id="27" name="Rectangle 26">
              <a:extLst>
                <a:ext uri="{FF2B5EF4-FFF2-40B4-BE49-F238E27FC236}">
                  <a16:creationId xmlns:a16="http://schemas.microsoft.com/office/drawing/2014/main" id="{1BDB185C-D722-4E0F-B664-EBE238A49429}"/>
                </a:ext>
              </a:extLst>
            </p:cNvPr>
            <p:cNvSpPr/>
            <p:nvPr/>
          </p:nvSpPr>
          <p:spPr>
            <a:xfrm>
              <a:off x="1207465" y="1900180"/>
              <a:ext cx="40099" cy="1944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1575" rIns="31575" rtlCol="0" anchor="ctr"/>
            <a:lstStyle/>
            <a:p>
              <a:pPr algn="ctr" defTabSz="802020"/>
              <a:endParaRPr lang="en-GB" sz="1053" dirty="0">
                <a:solidFill>
                  <a:prstClr val="white"/>
                </a:solidFill>
                <a:latin typeface="Calibri" panose="020F0502020204030204"/>
              </a:endParaRPr>
            </a:p>
          </p:txBody>
        </p:sp>
        <p:sp>
          <p:nvSpPr>
            <p:cNvPr id="28" name="Right Arrow 27">
              <a:extLst>
                <a:ext uri="{FF2B5EF4-FFF2-40B4-BE49-F238E27FC236}">
                  <a16:creationId xmlns:a16="http://schemas.microsoft.com/office/drawing/2014/main" id="{68031FBA-2CF2-094A-9AB2-E110E22EB281}"/>
                </a:ext>
              </a:extLst>
            </p:cNvPr>
            <p:cNvSpPr/>
            <p:nvPr/>
          </p:nvSpPr>
          <p:spPr>
            <a:xfrm>
              <a:off x="1307809" y="1236849"/>
              <a:ext cx="7431983" cy="1269298"/>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US" sz="2400" dirty="0">
                  <a:solidFill>
                    <a:schemeClr val="tx1"/>
                  </a:solidFill>
                  <a:latin typeface="Calibri" panose="020F0502020204030204"/>
                </a:rPr>
                <a:t>PRESUMED OPEN</a:t>
              </a:r>
            </a:p>
          </p:txBody>
        </p:sp>
        <p:sp>
          <p:nvSpPr>
            <p:cNvPr id="29" name="Rectangle 28">
              <a:extLst>
                <a:ext uri="{FF2B5EF4-FFF2-40B4-BE49-F238E27FC236}">
                  <a16:creationId xmlns:a16="http://schemas.microsoft.com/office/drawing/2014/main" id="{7572E401-28F2-469C-8DD9-436F0667ED98}"/>
                </a:ext>
              </a:extLst>
            </p:cNvPr>
            <p:cNvSpPr/>
            <p:nvPr/>
          </p:nvSpPr>
          <p:spPr>
            <a:xfrm>
              <a:off x="214900" y="1141834"/>
              <a:ext cx="1072448" cy="1520656"/>
            </a:xfrm>
            <a:prstGeom prst="rect">
              <a:avLst/>
            </a:prstGeom>
            <a:solidFill>
              <a:schemeClr val="accent1">
                <a:lumMod val="60000"/>
                <a:lumOff val="4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31575" rIns="31575" rtlCol="0" anchor="ctr"/>
            <a:lstStyle/>
            <a:p>
              <a:pPr algn="ctr" defTabSz="802020"/>
              <a:r>
                <a:rPr lang="en-GB" sz="2400" dirty="0" smtClean="0">
                  <a:solidFill>
                    <a:schemeClr val="tx1"/>
                  </a:solidFill>
                  <a:latin typeface="Calibri" panose="020F0502020204030204"/>
                </a:rPr>
                <a:t>Data sets</a:t>
              </a:r>
              <a:endParaRPr lang="en-GB" sz="2400" dirty="0">
                <a:solidFill>
                  <a:schemeClr val="tx1"/>
                </a:solidFill>
                <a:latin typeface="Calibri" panose="020F0502020204030204"/>
              </a:endParaRPr>
            </a:p>
          </p:txBody>
        </p:sp>
        <p:sp>
          <p:nvSpPr>
            <p:cNvPr id="30" name="Rectangle 29"/>
            <p:cNvSpPr/>
            <p:nvPr/>
          </p:nvSpPr>
          <p:spPr>
            <a:xfrm>
              <a:off x="366149" y="6384741"/>
              <a:ext cx="8570941" cy="461665"/>
            </a:xfrm>
            <a:prstGeom prst="rect">
              <a:avLst/>
            </a:prstGeom>
          </p:spPr>
          <p:txBody>
            <a:bodyPr wrap="square">
              <a:spAutoFit/>
            </a:bodyPr>
            <a:lstStyle/>
            <a:p>
              <a:pPr defTabSz="802020"/>
              <a:r>
                <a:rPr lang="en-GB" sz="1200" dirty="0">
                  <a:solidFill>
                    <a:prstClr val="black"/>
                  </a:solidFill>
                  <a:latin typeface="Calibri" panose="020F0502020204030204"/>
                </a:rPr>
                <a:t>*Multiple stages of anonymisation / redaction may be required to address different issues (e.g. privacy and security) but repeated application should be limited </a:t>
              </a:r>
            </a:p>
          </p:txBody>
        </p:sp>
        <p:sp>
          <p:nvSpPr>
            <p:cNvPr id="31" name="Rectangle 30"/>
            <p:cNvSpPr/>
            <p:nvPr/>
          </p:nvSpPr>
          <p:spPr>
            <a:xfrm>
              <a:off x="8779576" y="1269726"/>
              <a:ext cx="849844" cy="1422544"/>
            </a:xfrm>
            <a:prstGeom prst="rect">
              <a:avLst/>
            </a:prstGeom>
            <a:solidFill>
              <a:srgbClr val="00E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579" dirty="0">
                  <a:solidFill>
                    <a:schemeClr val="tx1"/>
                  </a:solidFill>
                  <a:latin typeface="Calibri" panose="020F0502020204030204"/>
                </a:rPr>
                <a:t>Open data</a:t>
              </a:r>
            </a:p>
          </p:txBody>
        </p:sp>
        <p:sp>
          <p:nvSpPr>
            <p:cNvPr id="32" name="Rectangle 31"/>
            <p:cNvSpPr/>
            <p:nvPr/>
          </p:nvSpPr>
          <p:spPr>
            <a:xfrm>
              <a:off x="8785763" y="2783231"/>
              <a:ext cx="849844" cy="1302818"/>
            </a:xfrm>
            <a:prstGeom prst="rect">
              <a:avLst/>
            </a:prstGeom>
            <a:solidFill>
              <a:srgbClr val="00E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579" dirty="0">
                  <a:solidFill>
                    <a:schemeClr val="tx1"/>
                  </a:solidFill>
                  <a:latin typeface="Calibri" panose="020F0502020204030204"/>
                </a:rPr>
                <a:t>Public data</a:t>
              </a:r>
            </a:p>
          </p:txBody>
        </p:sp>
        <p:sp>
          <p:nvSpPr>
            <p:cNvPr id="33" name="Rectangle 32"/>
            <p:cNvSpPr/>
            <p:nvPr/>
          </p:nvSpPr>
          <p:spPr>
            <a:xfrm>
              <a:off x="8785763" y="4176118"/>
              <a:ext cx="849844" cy="1628521"/>
            </a:xfrm>
            <a:prstGeom prst="rect">
              <a:avLst/>
            </a:prstGeom>
            <a:solidFill>
              <a:srgbClr val="00E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579" dirty="0">
                  <a:solidFill>
                    <a:schemeClr val="tx1"/>
                  </a:solidFill>
                  <a:latin typeface="Calibri" panose="020F0502020204030204"/>
                </a:rPr>
                <a:t>Shared data</a:t>
              </a:r>
            </a:p>
          </p:txBody>
        </p:sp>
        <p:sp>
          <p:nvSpPr>
            <p:cNvPr id="34" name="Rectangle 33"/>
            <p:cNvSpPr/>
            <p:nvPr/>
          </p:nvSpPr>
          <p:spPr>
            <a:xfrm>
              <a:off x="8785762" y="5933816"/>
              <a:ext cx="849844" cy="666881"/>
            </a:xfrm>
            <a:prstGeom prst="rect">
              <a:avLst/>
            </a:prstGeom>
            <a:solidFill>
              <a:srgbClr val="00EE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2020"/>
              <a:r>
                <a:rPr lang="en-GB" sz="1579" dirty="0">
                  <a:solidFill>
                    <a:schemeClr val="tx1"/>
                  </a:solidFill>
                  <a:latin typeface="Calibri" panose="020F0502020204030204"/>
                </a:rPr>
                <a:t>Closed data</a:t>
              </a:r>
            </a:p>
          </p:txBody>
        </p:sp>
        <p:sp>
          <p:nvSpPr>
            <p:cNvPr id="35" name="Rectangle 34"/>
            <p:cNvSpPr/>
            <p:nvPr/>
          </p:nvSpPr>
          <p:spPr>
            <a:xfrm>
              <a:off x="366149" y="3838705"/>
              <a:ext cx="1509901" cy="74094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802020"/>
              <a:r>
                <a:rPr lang="en-GB" sz="1228" dirty="0">
                  <a:solidFill>
                    <a:sysClr val="windowText" lastClr="000000"/>
                  </a:solidFill>
                  <a:latin typeface="Calibri" panose="020F0502020204030204"/>
                </a:rPr>
                <a:t>Anonymise,</a:t>
              </a:r>
            </a:p>
            <a:p>
              <a:pPr defTabSz="802020"/>
              <a:r>
                <a:rPr lang="en-GB" sz="1228" dirty="0">
                  <a:solidFill>
                    <a:sysClr val="windowText" lastClr="000000"/>
                  </a:solidFill>
                  <a:latin typeface="Calibri" panose="020F0502020204030204"/>
                </a:rPr>
                <a:t>Aggregate, redact or</a:t>
              </a:r>
            </a:p>
            <a:p>
              <a:pPr defTabSz="802020"/>
              <a:r>
                <a:rPr lang="en-GB" sz="1228" dirty="0">
                  <a:solidFill>
                    <a:sysClr val="windowText" lastClr="000000"/>
                  </a:solidFill>
                  <a:latin typeface="Calibri" panose="020F0502020204030204"/>
                </a:rPr>
                <a:t>Add noise to Data</a:t>
              </a:r>
              <a:r>
                <a:rPr lang="en-GB" sz="1228" baseline="30000" dirty="0">
                  <a:solidFill>
                    <a:sysClr val="windowText" lastClr="000000"/>
                  </a:solidFill>
                  <a:latin typeface="Calibri" panose="020F0502020204030204"/>
                </a:rPr>
                <a:t>*</a:t>
              </a:r>
              <a:endParaRPr lang="en-GB" sz="1228" dirty="0">
                <a:solidFill>
                  <a:sysClr val="windowText" lastClr="000000"/>
                </a:solidFill>
                <a:latin typeface="Calibri" panose="020F0502020204030204"/>
              </a:endParaRPr>
            </a:p>
          </p:txBody>
        </p:sp>
        <p:cxnSp>
          <p:nvCxnSpPr>
            <p:cNvPr id="36" name="Straight Arrow Connector 35">
              <a:extLst>
                <a:ext uri="{FF2B5EF4-FFF2-40B4-BE49-F238E27FC236}">
                  <a16:creationId xmlns:a16="http://schemas.microsoft.com/office/drawing/2014/main" id="{3B3B229E-1907-4077-A375-8EE2DB51C204}"/>
                </a:ext>
              </a:extLst>
            </p:cNvPr>
            <p:cNvCxnSpPr>
              <a:cxnSpLocks/>
            </p:cNvCxnSpPr>
            <p:nvPr/>
          </p:nvCxnSpPr>
          <p:spPr>
            <a:xfrm>
              <a:off x="2659367" y="3247937"/>
              <a:ext cx="0" cy="273963"/>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3B3B229E-1907-4077-A375-8EE2DB51C204}"/>
                </a:ext>
              </a:extLst>
            </p:cNvPr>
            <p:cNvCxnSpPr>
              <a:cxnSpLocks/>
            </p:cNvCxnSpPr>
            <p:nvPr/>
          </p:nvCxnSpPr>
          <p:spPr>
            <a:xfrm>
              <a:off x="5279313" y="3257964"/>
              <a:ext cx="0" cy="273963"/>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B3B229E-1907-4077-A375-8EE2DB51C204}"/>
                </a:ext>
              </a:extLst>
            </p:cNvPr>
            <p:cNvCxnSpPr>
              <a:cxnSpLocks/>
            </p:cNvCxnSpPr>
            <p:nvPr/>
          </p:nvCxnSpPr>
          <p:spPr>
            <a:xfrm>
              <a:off x="6557780" y="3270534"/>
              <a:ext cx="0" cy="273963"/>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3B3B229E-1907-4077-A375-8EE2DB51C204}"/>
                </a:ext>
              </a:extLst>
            </p:cNvPr>
            <p:cNvCxnSpPr>
              <a:cxnSpLocks/>
            </p:cNvCxnSpPr>
            <p:nvPr/>
          </p:nvCxnSpPr>
          <p:spPr>
            <a:xfrm>
              <a:off x="5279313" y="2226783"/>
              <a:ext cx="0" cy="505818"/>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B257649-7E4A-4370-AF85-AA1AF427657D}"/>
                </a:ext>
              </a:extLst>
            </p:cNvPr>
            <p:cNvCxnSpPr>
              <a:cxnSpLocks/>
            </p:cNvCxnSpPr>
            <p:nvPr/>
          </p:nvCxnSpPr>
          <p:spPr>
            <a:xfrm>
              <a:off x="2507321" y="3988864"/>
              <a:ext cx="11114" cy="1576860"/>
            </a:xfrm>
            <a:prstGeom prst="straightConnector1">
              <a:avLst/>
            </a:prstGeom>
            <a:ln w="28575">
              <a:solidFill>
                <a:srgbClr val="FF6699"/>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4" name="Connector: Elbow 310">
              <a:extLst>
                <a:ext uri="{FF2B5EF4-FFF2-40B4-BE49-F238E27FC236}">
                  <a16:creationId xmlns:a16="http://schemas.microsoft.com/office/drawing/2014/main" id="{F2790E0B-BC0C-43D3-A368-E1DA82B62772}"/>
                </a:ext>
              </a:extLst>
            </p:cNvPr>
            <p:cNvCxnSpPr>
              <a:endCxn id="32" idx="1"/>
            </p:cNvCxnSpPr>
            <p:nvPr/>
          </p:nvCxnSpPr>
          <p:spPr>
            <a:xfrm flipV="1">
              <a:off x="7744976" y="3434640"/>
              <a:ext cx="1040787" cy="940965"/>
            </a:xfrm>
            <a:prstGeom prst="bentConnector3">
              <a:avLst>
                <a:gd name="adj1" fmla="val 2954"/>
              </a:avLst>
            </a:prstGeom>
            <a:ln w="28575">
              <a:solidFill>
                <a:srgbClr val="FF6699"/>
              </a:solidFill>
              <a:prstDash val="sysDash"/>
              <a:tailEnd type="arrow" w="lg" len="lg"/>
            </a:ln>
          </p:spPr>
          <p:style>
            <a:lnRef idx="1">
              <a:schemeClr val="accent1"/>
            </a:lnRef>
            <a:fillRef idx="0">
              <a:schemeClr val="accent1"/>
            </a:fillRef>
            <a:effectRef idx="0">
              <a:schemeClr val="accent1"/>
            </a:effectRef>
            <a:fontRef idx="minor">
              <a:schemeClr val="tx1"/>
            </a:fontRef>
          </p:style>
        </p:cxnSp>
        <p:cxnSp>
          <p:nvCxnSpPr>
            <p:cNvPr id="45" name="Connector: Elbow 310">
              <a:extLst>
                <a:ext uri="{FF2B5EF4-FFF2-40B4-BE49-F238E27FC236}">
                  <a16:creationId xmlns:a16="http://schemas.microsoft.com/office/drawing/2014/main" id="{F2790E0B-BC0C-43D3-A368-E1DA82B62772}"/>
                </a:ext>
              </a:extLst>
            </p:cNvPr>
            <p:cNvCxnSpPr/>
            <p:nvPr/>
          </p:nvCxnSpPr>
          <p:spPr>
            <a:xfrm>
              <a:off x="2855758" y="6180694"/>
              <a:ext cx="5868840" cy="1"/>
            </a:xfrm>
            <a:prstGeom prst="bentConnector3">
              <a:avLst>
                <a:gd name="adj1" fmla="val 50000"/>
              </a:avLst>
            </a:prstGeom>
            <a:ln w="28575">
              <a:solidFill>
                <a:srgbClr val="FF6699"/>
              </a:solidFill>
              <a:prstDash val="sysDash"/>
              <a:tailEnd type="arrow"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9AC259E7-B451-4F7F-8D11-038D2C63BD0A}"/>
                </a:ext>
              </a:extLst>
            </p:cNvPr>
            <p:cNvCxnSpPr>
              <a:cxnSpLocks/>
            </p:cNvCxnSpPr>
            <p:nvPr/>
          </p:nvCxnSpPr>
          <p:spPr>
            <a:xfrm>
              <a:off x="4043794" y="5441800"/>
              <a:ext cx="0" cy="738894"/>
            </a:xfrm>
            <a:prstGeom prst="straightConnector1">
              <a:avLst/>
            </a:prstGeom>
            <a:ln w="28575">
              <a:solidFill>
                <a:srgbClr val="FF6699"/>
              </a:solidFill>
              <a:prstDash val="sysDash"/>
              <a:tailEnd type="none" w="sm" len="sm"/>
            </a:ln>
          </p:spPr>
          <p:style>
            <a:lnRef idx="1">
              <a:schemeClr val="accent1"/>
            </a:lnRef>
            <a:fillRef idx="0">
              <a:schemeClr val="accent1"/>
            </a:fillRef>
            <a:effectRef idx="0">
              <a:schemeClr val="accent1"/>
            </a:effectRef>
            <a:fontRef idx="minor">
              <a:schemeClr val="tx1"/>
            </a:fontRef>
          </p:style>
        </p:cxnSp>
        <p:cxnSp>
          <p:nvCxnSpPr>
            <p:cNvPr id="47" name="Connector: Elbow 310">
              <a:extLst>
                <a:ext uri="{FF2B5EF4-FFF2-40B4-BE49-F238E27FC236}">
                  <a16:creationId xmlns:a16="http://schemas.microsoft.com/office/drawing/2014/main" id="{F2790E0B-BC0C-43D3-A368-E1DA82B62772}"/>
                </a:ext>
              </a:extLst>
            </p:cNvPr>
            <p:cNvCxnSpPr/>
            <p:nvPr/>
          </p:nvCxnSpPr>
          <p:spPr>
            <a:xfrm>
              <a:off x="2901502" y="5656307"/>
              <a:ext cx="5868840" cy="1"/>
            </a:xfrm>
            <a:prstGeom prst="bentConnector3">
              <a:avLst>
                <a:gd name="adj1" fmla="val 50000"/>
              </a:avLst>
            </a:prstGeom>
            <a:ln w="28575">
              <a:solidFill>
                <a:srgbClr val="FF6699"/>
              </a:solidFill>
              <a:prstDash val="sysDot"/>
              <a:tailEnd type="arrow" w="lg" len="lg"/>
            </a:ln>
          </p:spPr>
          <p:style>
            <a:lnRef idx="1">
              <a:schemeClr val="accent1"/>
            </a:lnRef>
            <a:fillRef idx="0">
              <a:schemeClr val="accent1"/>
            </a:fillRef>
            <a:effectRef idx="0">
              <a:schemeClr val="accent1"/>
            </a:effectRef>
            <a:fontRef idx="minor">
              <a:schemeClr val="tx1"/>
            </a:fontRef>
          </p:style>
        </p:cxnSp>
        <p:cxnSp>
          <p:nvCxnSpPr>
            <p:cNvPr id="48" name="Connector: Elbow 310">
              <a:extLst>
                <a:ext uri="{FF2B5EF4-FFF2-40B4-BE49-F238E27FC236}">
                  <a16:creationId xmlns:a16="http://schemas.microsoft.com/office/drawing/2014/main" id="{F2790E0B-BC0C-43D3-A368-E1DA82B62772}"/>
                </a:ext>
              </a:extLst>
            </p:cNvPr>
            <p:cNvCxnSpPr/>
            <p:nvPr/>
          </p:nvCxnSpPr>
          <p:spPr>
            <a:xfrm>
              <a:off x="5691023" y="5223927"/>
              <a:ext cx="3094739" cy="2111"/>
            </a:xfrm>
            <a:prstGeom prst="bentConnector3">
              <a:avLst>
                <a:gd name="adj1" fmla="val 50000"/>
              </a:avLst>
            </a:prstGeom>
            <a:ln w="28575">
              <a:solidFill>
                <a:srgbClr val="FF6699"/>
              </a:solidFill>
              <a:prstDash val="sysDot"/>
              <a:tailEnd type="arrow" w="lg" len="lg"/>
            </a:ln>
          </p:spPr>
          <p:style>
            <a:lnRef idx="1">
              <a:schemeClr val="accent1"/>
            </a:lnRef>
            <a:fillRef idx="0">
              <a:schemeClr val="accent1"/>
            </a:fillRef>
            <a:effectRef idx="0">
              <a:schemeClr val="accent1"/>
            </a:effectRef>
            <a:fontRef idx="minor">
              <a:schemeClr val="tx1"/>
            </a:fontRef>
          </p:style>
        </p:cxnSp>
        <p:cxnSp>
          <p:nvCxnSpPr>
            <p:cNvPr id="49" name="Connector: Elbow 310">
              <a:extLst>
                <a:ext uri="{FF2B5EF4-FFF2-40B4-BE49-F238E27FC236}">
                  <a16:creationId xmlns:a16="http://schemas.microsoft.com/office/drawing/2014/main" id="{F2790E0B-BC0C-43D3-A368-E1DA82B62772}"/>
                </a:ext>
              </a:extLst>
            </p:cNvPr>
            <p:cNvCxnSpPr>
              <a:stCxn id="11" idx="3"/>
            </p:cNvCxnSpPr>
            <p:nvPr/>
          </p:nvCxnSpPr>
          <p:spPr>
            <a:xfrm>
              <a:off x="7808175" y="4662799"/>
              <a:ext cx="977587" cy="11139"/>
            </a:xfrm>
            <a:prstGeom prst="bentConnector3">
              <a:avLst>
                <a:gd name="adj1" fmla="val 50000"/>
              </a:avLst>
            </a:prstGeom>
            <a:ln w="28575">
              <a:solidFill>
                <a:srgbClr val="FF6699"/>
              </a:solidFill>
              <a:prstDash val="sysDash"/>
              <a:tailEnd type="arrow" w="lg" len="lg"/>
            </a:ln>
          </p:spPr>
          <p:style>
            <a:lnRef idx="1">
              <a:schemeClr val="accent1"/>
            </a:lnRef>
            <a:fillRef idx="0">
              <a:schemeClr val="accent1"/>
            </a:fillRef>
            <a:effectRef idx="0">
              <a:schemeClr val="accent1"/>
            </a:effectRef>
            <a:fontRef idx="minor">
              <a:schemeClr val="tx1"/>
            </a:fontRef>
          </p:style>
        </p:cxnSp>
      </p:grpSp>
      <p:cxnSp>
        <p:nvCxnSpPr>
          <p:cNvPr id="58" name="Straight Arrow Connector 57">
            <a:extLst>
              <a:ext uri="{FF2B5EF4-FFF2-40B4-BE49-F238E27FC236}">
                <a16:creationId xmlns:a16="http://schemas.microsoft.com/office/drawing/2014/main" id="{3B3B229E-1907-4077-A375-8EE2DB51C204}"/>
              </a:ext>
            </a:extLst>
          </p:cNvPr>
          <p:cNvCxnSpPr>
            <a:cxnSpLocks/>
          </p:cNvCxnSpPr>
          <p:nvPr/>
        </p:nvCxnSpPr>
        <p:spPr>
          <a:xfrm>
            <a:off x="2659367" y="2204888"/>
            <a:ext cx="0" cy="505818"/>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3B3B229E-1907-4077-A375-8EE2DB51C204}"/>
              </a:ext>
            </a:extLst>
          </p:cNvPr>
          <p:cNvCxnSpPr>
            <a:cxnSpLocks/>
          </p:cNvCxnSpPr>
          <p:nvPr/>
        </p:nvCxnSpPr>
        <p:spPr>
          <a:xfrm>
            <a:off x="3984081" y="2204888"/>
            <a:ext cx="0" cy="505818"/>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3B3B229E-1907-4077-A375-8EE2DB51C204}"/>
              </a:ext>
            </a:extLst>
          </p:cNvPr>
          <p:cNvCxnSpPr>
            <a:cxnSpLocks/>
          </p:cNvCxnSpPr>
          <p:nvPr/>
        </p:nvCxnSpPr>
        <p:spPr>
          <a:xfrm>
            <a:off x="6557780" y="2226783"/>
            <a:ext cx="0" cy="505818"/>
          </a:xfrm>
          <a:prstGeom prst="straightConnector1">
            <a:avLst/>
          </a:prstGeom>
          <a:ln w="28575">
            <a:solidFill>
              <a:schemeClr val="tx1"/>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22211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6619" y="2905200"/>
            <a:ext cx="4529382" cy="936000"/>
          </a:xfrm>
        </p:spPr>
        <p:txBody>
          <a:bodyPr/>
          <a:lstStyle/>
          <a:p>
            <a:r>
              <a:rPr lang="en-GB" dirty="0" smtClean="0"/>
              <a:t>Why are we looking at open data?</a:t>
            </a:r>
            <a:endParaRPr lang="en-GB" dirty="0"/>
          </a:p>
        </p:txBody>
      </p:sp>
      <p:sp>
        <p:nvSpPr>
          <p:cNvPr id="3" name="Text Placeholder 2"/>
          <p:cNvSpPr>
            <a:spLocks noGrp="1"/>
          </p:cNvSpPr>
          <p:nvPr>
            <p:ph type="body" sz="quarter" idx="14"/>
          </p:nvPr>
        </p:nvSpPr>
        <p:spPr/>
        <p:txBody>
          <a:bodyPr/>
          <a:lstStyle/>
          <a:p>
            <a:r>
              <a:rPr lang="en-GB" dirty="0" smtClean="0"/>
              <a:t>Jeremy Caplin</a:t>
            </a:r>
            <a:endParaRPr lang="en-GB" dirty="0"/>
          </a:p>
        </p:txBody>
      </p:sp>
    </p:spTree>
    <p:extLst>
      <p:ext uri="{BB962C8B-B14F-4D97-AF65-F5344CB8AC3E}">
        <p14:creationId xmlns:p14="http://schemas.microsoft.com/office/powerpoint/2010/main" val="1414054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Publication of data</a:t>
            </a:r>
            <a:endParaRPr lang="en-GB" dirty="0"/>
          </a:p>
        </p:txBody>
      </p:sp>
      <p:sp>
        <p:nvSpPr>
          <p:cNvPr id="3" name="Text Placeholder 2"/>
          <p:cNvSpPr>
            <a:spLocks noGrp="1"/>
          </p:cNvSpPr>
          <p:nvPr>
            <p:ph type="body" sz="quarter" idx="14"/>
          </p:nvPr>
        </p:nvSpPr>
        <p:spPr/>
        <p:txBody>
          <a:bodyPr/>
          <a:lstStyle/>
          <a:p>
            <a:r>
              <a:rPr lang="en-GB" dirty="0" smtClean="0"/>
              <a:t>Chris Wood</a:t>
            </a:r>
            <a:endParaRPr lang="en-GB" dirty="0"/>
          </a:p>
        </p:txBody>
      </p:sp>
    </p:spTree>
    <p:extLst>
      <p:ext uri="{BB962C8B-B14F-4D97-AF65-F5344CB8AC3E}">
        <p14:creationId xmlns:p14="http://schemas.microsoft.com/office/powerpoint/2010/main" val="40386954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Considerations for sharing of data</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51</a:t>
            </a:fld>
            <a:endParaRPr lang="en-GB" dirty="0"/>
          </a:p>
        </p:txBody>
      </p:sp>
      <p:sp>
        <p:nvSpPr>
          <p:cNvPr id="5" name="Text Placeholder 4"/>
          <p:cNvSpPr>
            <a:spLocks noGrp="1"/>
          </p:cNvSpPr>
          <p:nvPr>
            <p:ph type="body" sz="quarter" idx="12"/>
          </p:nvPr>
        </p:nvSpPr>
        <p:spPr>
          <a:xfrm>
            <a:off x="395999" y="1155700"/>
            <a:ext cx="9900000" cy="5894029"/>
          </a:xfrm>
        </p:spPr>
        <p:txBody>
          <a:bodyPr/>
          <a:lstStyle/>
          <a:p>
            <a:r>
              <a:rPr lang="en-GB" dirty="0" smtClean="0"/>
              <a:t>Should we consult?</a:t>
            </a:r>
          </a:p>
          <a:p>
            <a:pPr lvl="1"/>
            <a:r>
              <a:rPr lang="en-GB" dirty="0" smtClean="0"/>
              <a:t>Publish by default – ‘is there any reason not to publish?’</a:t>
            </a:r>
          </a:p>
          <a:p>
            <a:pPr lvl="1"/>
            <a:r>
              <a:rPr lang="en-GB" dirty="0" smtClean="0"/>
              <a:t>Whole industry or affected </a:t>
            </a:r>
          </a:p>
          <a:p>
            <a:pPr lvl="1"/>
            <a:r>
              <a:rPr lang="en-GB" dirty="0" smtClean="0"/>
              <a:t>Pre or post Panel?</a:t>
            </a:r>
          </a:p>
          <a:p>
            <a:pPr lvl="1"/>
            <a:r>
              <a:rPr lang="en-GB" dirty="0" smtClean="0"/>
              <a:t>Consultation by classification</a:t>
            </a:r>
          </a:p>
          <a:p>
            <a:r>
              <a:rPr lang="en-GB" dirty="0" smtClean="0"/>
              <a:t>Should the Panel decide on everything?</a:t>
            </a:r>
          </a:p>
          <a:p>
            <a:r>
              <a:rPr lang="en-GB" dirty="0" smtClean="0"/>
              <a:t>Right of appeal </a:t>
            </a:r>
          </a:p>
          <a:p>
            <a:pPr lvl="1"/>
            <a:r>
              <a:rPr lang="en-GB" dirty="0" smtClean="0"/>
              <a:t>Refusal to publish/share</a:t>
            </a:r>
          </a:p>
          <a:p>
            <a:pPr lvl="1"/>
            <a:r>
              <a:rPr lang="en-GB" dirty="0" smtClean="0"/>
              <a:t>What we publish</a:t>
            </a:r>
          </a:p>
          <a:p>
            <a:r>
              <a:rPr lang="en-GB" dirty="0" smtClean="0"/>
              <a:t>Should the request be published in its entirety</a:t>
            </a:r>
          </a:p>
          <a:p>
            <a:r>
              <a:rPr lang="en-GB" dirty="0" smtClean="0"/>
              <a:t>When </a:t>
            </a:r>
            <a:r>
              <a:rPr lang="en-GB" dirty="0"/>
              <a:t>should we publish data</a:t>
            </a:r>
          </a:p>
          <a:p>
            <a:r>
              <a:rPr lang="en-GB" dirty="0"/>
              <a:t>Where should we publish data</a:t>
            </a:r>
          </a:p>
          <a:p>
            <a:r>
              <a:rPr lang="en-GB" dirty="0"/>
              <a:t>Sharing of data if not published</a:t>
            </a:r>
          </a:p>
          <a:p>
            <a:r>
              <a:rPr lang="en-GB" dirty="0" smtClean="0"/>
              <a:t>Periodicity </a:t>
            </a:r>
            <a:r>
              <a:rPr lang="en-GB" dirty="0"/>
              <a:t>of publishing of data</a:t>
            </a:r>
          </a:p>
          <a:p>
            <a:pPr lvl="1"/>
            <a:endParaRPr lang="en-GB" dirty="0"/>
          </a:p>
        </p:txBody>
      </p:sp>
    </p:spTree>
    <p:extLst>
      <p:ext uri="{BB962C8B-B14F-4D97-AF65-F5344CB8AC3E}">
        <p14:creationId xmlns:p14="http://schemas.microsoft.com/office/powerpoint/2010/main" val="18508235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Next steps</a:t>
            </a:r>
            <a:endParaRPr lang="en-GB" dirty="0"/>
          </a:p>
        </p:txBody>
      </p:sp>
      <p:sp>
        <p:nvSpPr>
          <p:cNvPr id="5" name="Text Placeholder 4"/>
          <p:cNvSpPr>
            <a:spLocks noGrp="1"/>
          </p:cNvSpPr>
          <p:nvPr>
            <p:ph type="body" sz="quarter" idx="14"/>
          </p:nvPr>
        </p:nvSpPr>
        <p:spPr/>
        <p:txBody>
          <a:bodyPr/>
          <a:lstStyle/>
          <a:p>
            <a:endParaRPr lang="en-GB" dirty="0"/>
          </a:p>
        </p:txBody>
      </p:sp>
    </p:spTree>
    <p:extLst>
      <p:ext uri="{BB962C8B-B14F-4D97-AF65-F5344CB8AC3E}">
        <p14:creationId xmlns:p14="http://schemas.microsoft.com/office/powerpoint/2010/main" val="25655355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53</a:t>
            </a:fld>
            <a:endParaRPr lang="en-GB" dirty="0"/>
          </a:p>
        </p:txBody>
      </p:sp>
      <p:sp>
        <p:nvSpPr>
          <p:cNvPr id="5" name="Text Placeholder 4"/>
          <p:cNvSpPr>
            <a:spLocks noGrp="1"/>
          </p:cNvSpPr>
          <p:nvPr>
            <p:ph type="body" sz="quarter" idx="12"/>
          </p:nvPr>
        </p:nvSpPr>
        <p:spPr/>
        <p:txBody>
          <a:bodyPr/>
          <a:lstStyle/>
          <a:p>
            <a:r>
              <a:rPr lang="en-GB" dirty="0" smtClean="0"/>
              <a:t>Start drafting Business Requirements</a:t>
            </a:r>
          </a:p>
          <a:p>
            <a:r>
              <a:rPr lang="en-GB" dirty="0" smtClean="0"/>
              <a:t>Plan for Workgroup meeting two:</a:t>
            </a:r>
          </a:p>
          <a:p>
            <a:pPr lvl="1"/>
            <a:r>
              <a:rPr lang="en-US" sz="1800" dirty="0"/>
              <a:t>Responding to requests</a:t>
            </a:r>
          </a:p>
          <a:p>
            <a:pPr lvl="1"/>
            <a:r>
              <a:rPr lang="en-US" sz="1800" dirty="0"/>
              <a:t>Implications for Disputes and Compliance</a:t>
            </a:r>
          </a:p>
          <a:p>
            <a:pPr lvl="1"/>
            <a:r>
              <a:rPr lang="en-US" sz="1800" dirty="0" smtClean="0"/>
              <a:t>Term of Reference </a:t>
            </a:r>
            <a:r>
              <a:rPr lang="en-US" sz="1800" dirty="0"/>
              <a:t>for Panel </a:t>
            </a:r>
          </a:p>
          <a:p>
            <a:pPr lvl="1"/>
            <a:r>
              <a:rPr lang="en-US" sz="1800" dirty="0"/>
              <a:t>Communicating new processes to Industry</a:t>
            </a:r>
          </a:p>
          <a:p>
            <a:pPr lvl="1"/>
            <a:r>
              <a:rPr lang="en-US" sz="1800" dirty="0"/>
              <a:t>Settlement Risks</a:t>
            </a:r>
          </a:p>
          <a:p>
            <a:pPr lvl="1"/>
            <a:r>
              <a:rPr lang="en-US" sz="1800" dirty="0"/>
              <a:t>Identification and prevention of gaming</a:t>
            </a:r>
          </a:p>
          <a:p>
            <a:pPr lvl="1"/>
            <a:r>
              <a:rPr lang="en-US" sz="1800" dirty="0"/>
              <a:t>Monitoring success post implementation</a:t>
            </a:r>
          </a:p>
          <a:p>
            <a:pPr lvl="1"/>
            <a:r>
              <a:rPr lang="en-US" sz="1800" dirty="0"/>
              <a:t>Enduring IT Solution</a:t>
            </a:r>
          </a:p>
          <a:p>
            <a:pPr lvl="1"/>
            <a:r>
              <a:rPr lang="en-US" sz="1800" dirty="0"/>
              <a:t>Consultation contents and questions</a:t>
            </a:r>
          </a:p>
          <a:p>
            <a:pPr lvl="1"/>
            <a:r>
              <a:rPr lang="en-US" sz="1800" dirty="0"/>
              <a:t>Legal </a:t>
            </a:r>
            <a:r>
              <a:rPr lang="en-US" sz="1800" dirty="0" smtClean="0"/>
              <a:t>Text and Business </a:t>
            </a:r>
            <a:r>
              <a:rPr lang="en-US" sz="1800" dirty="0"/>
              <a:t>Requirements review</a:t>
            </a:r>
          </a:p>
          <a:p>
            <a:r>
              <a:rPr lang="en-GB" dirty="0" smtClean="0"/>
              <a:t>Consult</a:t>
            </a:r>
          </a:p>
          <a:p>
            <a:r>
              <a:rPr lang="en-GB" dirty="0" smtClean="0"/>
              <a:t>Review consultation and report to Panel</a:t>
            </a:r>
          </a:p>
          <a:p>
            <a:endParaRPr lang="en-GB" dirty="0"/>
          </a:p>
        </p:txBody>
      </p:sp>
    </p:spTree>
    <p:extLst>
      <p:ext uri="{BB962C8B-B14F-4D97-AF65-F5344CB8AC3E}">
        <p14:creationId xmlns:p14="http://schemas.microsoft.com/office/powerpoint/2010/main" val="2995980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AOB</a:t>
            </a:r>
            <a:endParaRPr lang="en-GB" dirty="0"/>
          </a:p>
        </p:txBody>
      </p:sp>
      <p:sp>
        <p:nvSpPr>
          <p:cNvPr id="3" name="Text Placeholder 2"/>
          <p:cNvSpPr>
            <a:spLocks noGrp="1"/>
          </p:cNvSpPr>
          <p:nvPr>
            <p:ph type="body" sz="quarter" idx="14"/>
          </p:nvPr>
        </p:nvSpPr>
        <p:spPr/>
        <p:txBody>
          <a:bodyPr/>
          <a:lstStyle/>
          <a:p>
            <a:r>
              <a:rPr lang="en-GB" dirty="0" smtClean="0"/>
              <a:t>Chair</a:t>
            </a:r>
            <a:endParaRPr lang="en-GB" dirty="0"/>
          </a:p>
        </p:txBody>
      </p:sp>
    </p:spTree>
    <p:extLst>
      <p:ext uri="{BB962C8B-B14F-4D97-AF65-F5344CB8AC3E}">
        <p14:creationId xmlns:p14="http://schemas.microsoft.com/office/powerpoint/2010/main" val="12541567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125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Definitions of open </a:t>
            </a:r>
            <a:r>
              <a:rPr lang="en-GB" dirty="0"/>
              <a:t>d</a:t>
            </a:r>
            <a:r>
              <a:rPr lang="en-GB" dirty="0" smtClean="0"/>
              <a:t>ata</a:t>
            </a:r>
            <a:endParaRPr lang="en-GB" dirty="0"/>
          </a:p>
        </p:txBody>
      </p:sp>
      <p:sp>
        <p:nvSpPr>
          <p:cNvPr id="6" name="Rounded Rectangle 5"/>
          <p:cNvSpPr/>
          <p:nvPr/>
        </p:nvSpPr>
        <p:spPr>
          <a:xfrm>
            <a:off x="395999" y="1701291"/>
            <a:ext cx="9900526" cy="90576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dirty="0" smtClean="0">
                <a:ln>
                  <a:noFill/>
                </a:ln>
                <a:solidFill>
                  <a:prstClr val="white"/>
                </a:solidFill>
                <a:effectLst/>
                <a:uLnTx/>
                <a:uFillTx/>
                <a:latin typeface="Tahoma"/>
                <a:ea typeface="+mn-ea"/>
                <a:cs typeface="+mn-cs"/>
              </a:rPr>
              <a:t>Open data is </a:t>
            </a:r>
            <a:r>
              <a:rPr kumimoji="0" lang="en-GB" sz="2100" b="1" i="0" u="none" strike="noStrike" kern="1200" cap="none" spc="0" normalizeH="0" baseline="0" noProof="0" dirty="0" smtClean="0">
                <a:ln>
                  <a:noFill/>
                </a:ln>
                <a:solidFill>
                  <a:prstClr val="white"/>
                </a:solidFill>
                <a:effectLst/>
                <a:uLnTx/>
                <a:uFillTx/>
                <a:latin typeface="Tahoma"/>
                <a:ea typeface="+mn-ea"/>
                <a:cs typeface="+mn-cs"/>
              </a:rPr>
              <a:t>data </a:t>
            </a:r>
            <a:r>
              <a:rPr kumimoji="0" lang="en-GB" sz="2100" b="0" i="0" u="none" strike="noStrike" kern="1200" cap="none" spc="0" normalizeH="0" baseline="0" noProof="0" dirty="0" smtClean="0">
                <a:ln>
                  <a:noFill/>
                </a:ln>
                <a:solidFill>
                  <a:prstClr val="white"/>
                </a:solidFill>
                <a:effectLst/>
                <a:uLnTx/>
                <a:uFillTx/>
                <a:latin typeface="Tahoma"/>
                <a:ea typeface="+mn-ea"/>
                <a:cs typeface="+mn-cs"/>
              </a:rPr>
              <a:t>that </a:t>
            </a:r>
            <a:r>
              <a:rPr kumimoji="0" lang="en-GB" sz="2100" b="1" i="0" u="none" strike="noStrike" kern="1200" cap="none" spc="0" normalizeH="0" baseline="0" noProof="0" dirty="0" smtClean="0">
                <a:ln>
                  <a:noFill/>
                </a:ln>
                <a:solidFill>
                  <a:prstClr val="white"/>
                </a:solidFill>
                <a:effectLst/>
                <a:uLnTx/>
                <a:uFillTx/>
                <a:latin typeface="Tahoma"/>
                <a:ea typeface="+mn-ea"/>
                <a:cs typeface="+mn-cs"/>
              </a:rPr>
              <a:t>anyone </a:t>
            </a:r>
            <a:r>
              <a:rPr kumimoji="0" lang="en-GB" sz="2100" b="0" i="0" u="none" strike="noStrike" kern="1200" cap="none" spc="0" normalizeH="0" baseline="0" noProof="0" dirty="0" smtClean="0">
                <a:ln>
                  <a:noFill/>
                </a:ln>
                <a:solidFill>
                  <a:prstClr val="white"/>
                </a:solidFill>
                <a:effectLst/>
                <a:uLnTx/>
                <a:uFillTx/>
                <a:latin typeface="Tahoma"/>
                <a:ea typeface="+mn-ea"/>
                <a:cs typeface="+mn-cs"/>
              </a:rPr>
              <a:t>can </a:t>
            </a:r>
            <a:r>
              <a:rPr kumimoji="0" lang="en-GB" sz="2100" b="1" i="0" u="none" strike="noStrike" kern="1200" cap="none" spc="0" normalizeH="0" baseline="0" noProof="0" dirty="0" smtClean="0">
                <a:ln>
                  <a:noFill/>
                </a:ln>
                <a:solidFill>
                  <a:prstClr val="white"/>
                </a:solidFill>
                <a:effectLst/>
                <a:uLnTx/>
                <a:uFillTx/>
                <a:latin typeface="Tahoma"/>
                <a:ea typeface="+mn-ea"/>
                <a:cs typeface="+mn-cs"/>
              </a:rPr>
              <a:t>access, use </a:t>
            </a:r>
            <a:r>
              <a:rPr kumimoji="0" lang="en-GB" sz="2100" b="0" i="0" u="none" strike="noStrike" kern="1200" cap="none" spc="0" normalizeH="0" baseline="0" noProof="0" dirty="0" smtClean="0">
                <a:ln>
                  <a:noFill/>
                </a:ln>
                <a:solidFill>
                  <a:prstClr val="white"/>
                </a:solidFill>
                <a:effectLst/>
                <a:uLnTx/>
                <a:uFillTx/>
                <a:latin typeface="Tahoma"/>
                <a:ea typeface="+mn-ea"/>
                <a:cs typeface="+mn-cs"/>
              </a:rPr>
              <a:t>and </a:t>
            </a:r>
            <a:r>
              <a:rPr kumimoji="0" lang="en-GB" sz="2100" b="1" i="0" u="none" strike="noStrike" kern="1200" cap="none" spc="0" normalizeH="0" baseline="0" noProof="0" dirty="0" smtClean="0">
                <a:ln>
                  <a:noFill/>
                </a:ln>
                <a:solidFill>
                  <a:prstClr val="white"/>
                </a:solidFill>
                <a:effectLst/>
                <a:uLnTx/>
                <a:uFillTx/>
                <a:latin typeface="Tahoma"/>
                <a:ea typeface="+mn-ea"/>
                <a:cs typeface="+mn-cs"/>
              </a:rPr>
              <a:t>share </a:t>
            </a:r>
            <a:br>
              <a:rPr kumimoji="0" lang="en-GB" sz="2100" b="1" i="0" u="none" strike="noStrike" kern="1200" cap="none" spc="0" normalizeH="0" baseline="0" noProof="0" dirty="0" smtClean="0">
                <a:ln>
                  <a:noFill/>
                </a:ln>
                <a:solidFill>
                  <a:prstClr val="white"/>
                </a:solidFill>
                <a:effectLst/>
                <a:uLnTx/>
                <a:uFillTx/>
                <a:latin typeface="Tahoma"/>
                <a:ea typeface="+mn-ea"/>
                <a:cs typeface="+mn-cs"/>
              </a:rPr>
            </a:br>
            <a:r>
              <a:rPr kumimoji="0" lang="en-GB" sz="2100" b="0" i="1" u="none" strike="noStrike" kern="1200" cap="none" spc="0" normalizeH="0" baseline="0" noProof="0" dirty="0" smtClean="0">
                <a:ln>
                  <a:noFill/>
                </a:ln>
                <a:solidFill>
                  <a:prstClr val="white"/>
                </a:solidFill>
                <a:effectLst/>
                <a:uLnTx/>
                <a:uFillTx/>
                <a:latin typeface="Tahoma"/>
                <a:ea typeface="+mn-ea"/>
                <a:cs typeface="+mn-cs"/>
              </a:rPr>
              <a:t>(Open </a:t>
            </a:r>
            <a:r>
              <a:rPr kumimoji="0" lang="en-GB" sz="2100" b="0" i="1" u="none" strike="noStrike" kern="1200" cap="none" spc="0" normalizeH="0" baseline="0" noProof="0" dirty="0">
                <a:ln>
                  <a:noFill/>
                </a:ln>
                <a:solidFill>
                  <a:prstClr val="white"/>
                </a:solidFill>
                <a:effectLst/>
                <a:uLnTx/>
                <a:uFillTx/>
                <a:latin typeface="Tahoma"/>
                <a:ea typeface="+mn-ea"/>
                <a:cs typeface="+mn-cs"/>
              </a:rPr>
              <a:t>D</a:t>
            </a:r>
            <a:r>
              <a:rPr kumimoji="0" lang="en-GB" sz="2100" b="0" i="1" u="none" strike="noStrike" kern="1200" cap="none" spc="0" normalizeH="0" baseline="0" noProof="0" dirty="0" smtClean="0">
                <a:ln>
                  <a:noFill/>
                </a:ln>
                <a:solidFill>
                  <a:prstClr val="white"/>
                </a:solidFill>
                <a:effectLst/>
                <a:uLnTx/>
                <a:uFillTx/>
                <a:latin typeface="Tahoma"/>
                <a:ea typeface="+mn-ea"/>
                <a:cs typeface="+mn-cs"/>
              </a:rPr>
              <a:t>ata </a:t>
            </a:r>
            <a:r>
              <a:rPr kumimoji="0" lang="en-GB" sz="2100" b="0" i="1" u="none" strike="noStrike" kern="1200" cap="none" spc="0" normalizeH="0" baseline="0" noProof="0" dirty="0">
                <a:ln>
                  <a:noFill/>
                </a:ln>
                <a:solidFill>
                  <a:prstClr val="white"/>
                </a:solidFill>
                <a:effectLst/>
                <a:uLnTx/>
                <a:uFillTx/>
                <a:latin typeface="Tahoma"/>
                <a:ea typeface="+mn-ea"/>
                <a:cs typeface="+mn-cs"/>
              </a:rPr>
              <a:t>I</a:t>
            </a:r>
            <a:r>
              <a:rPr kumimoji="0" lang="en-GB" sz="2100" b="0" i="1" u="none" strike="noStrike" kern="1200" cap="none" spc="0" normalizeH="0" baseline="0" noProof="0" dirty="0" smtClean="0">
                <a:ln>
                  <a:noFill/>
                </a:ln>
                <a:solidFill>
                  <a:prstClr val="white"/>
                </a:solidFill>
                <a:effectLst/>
                <a:uLnTx/>
                <a:uFillTx/>
                <a:latin typeface="Tahoma"/>
                <a:ea typeface="+mn-ea"/>
                <a:cs typeface="+mn-cs"/>
              </a:rPr>
              <a:t>nstitute)</a:t>
            </a:r>
            <a:endParaRPr kumimoji="0" lang="en-GB" sz="2100" b="0" i="1" u="none" strike="noStrike" kern="1200" cap="none" spc="0" normalizeH="0" baseline="0" noProof="0" dirty="0">
              <a:ln>
                <a:noFill/>
              </a:ln>
              <a:solidFill>
                <a:prstClr val="white"/>
              </a:solidFill>
              <a:effectLst/>
              <a:uLnTx/>
              <a:uFillTx/>
              <a:latin typeface="Tahoma"/>
              <a:ea typeface="+mn-ea"/>
              <a:cs typeface="+mn-cs"/>
            </a:endParaRPr>
          </a:p>
        </p:txBody>
      </p:sp>
      <p:sp>
        <p:nvSpPr>
          <p:cNvPr id="7" name="Content Placeholder 4"/>
          <p:cNvSpPr txBox="1">
            <a:spLocks/>
          </p:cNvSpPr>
          <p:nvPr/>
        </p:nvSpPr>
        <p:spPr>
          <a:xfrm>
            <a:off x="378967" y="5715000"/>
            <a:ext cx="9899649" cy="1126061"/>
          </a:xfrm>
          <a:prstGeom prst="rect">
            <a:avLst/>
          </a:prstGeom>
        </p:spPr>
        <p:txBody>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marL="0" marR="0" lvl="0" indent="0" algn="l" defTabSz="1043056" rtl="0" eaLnBrk="1" fontAlgn="auto" latinLnBrk="0" hangingPunct="1">
              <a:lnSpc>
                <a:spcPct val="110000"/>
              </a:lnSpc>
              <a:spcBef>
                <a:spcPts val="0"/>
              </a:spcBef>
              <a:spcAft>
                <a:spcPts val="1135"/>
              </a:spcAft>
              <a:buClr>
                <a:srgbClr val="0090AB"/>
              </a:buClr>
              <a:buSzTx/>
              <a:buFont typeface="Proxima Nova Rg"/>
              <a:buNone/>
              <a:tabLst/>
              <a:defRPr/>
            </a:pPr>
            <a:r>
              <a:rPr kumimoji="0" lang="en-GB" sz="2000" b="0" i="0" u="none" strike="noStrike" kern="1200" cap="none" spc="0" normalizeH="0" baseline="0" noProof="0" dirty="0" smtClean="0">
                <a:ln>
                  <a:noFill/>
                </a:ln>
                <a:solidFill>
                  <a:prstClr val="black"/>
                </a:solidFill>
                <a:effectLst/>
                <a:uLnTx/>
                <a:uFillTx/>
                <a:latin typeface="Tahoma"/>
                <a:ea typeface="+mn-ea"/>
                <a:cs typeface="+mn-cs"/>
              </a:rPr>
              <a:t>Not to be confused with </a:t>
            </a:r>
            <a:r>
              <a:rPr kumimoji="0" lang="en-GB" sz="2000" b="1" i="0" u="none" strike="noStrike" kern="1200" cap="none" spc="0" normalizeH="0" baseline="0" noProof="0" dirty="0" smtClean="0">
                <a:ln>
                  <a:noFill/>
                </a:ln>
                <a:solidFill>
                  <a:prstClr val="black"/>
                </a:solidFill>
                <a:effectLst/>
                <a:uLnTx/>
                <a:uFillTx/>
                <a:latin typeface="Tahoma"/>
                <a:ea typeface="+mn-ea"/>
                <a:cs typeface="+mn-cs"/>
              </a:rPr>
              <a:t>big data </a:t>
            </a:r>
            <a:r>
              <a:rPr kumimoji="0" lang="en-GB" sz="2000" b="0" i="0" u="none" strike="noStrike" kern="1200" cap="none" spc="0" normalizeH="0" baseline="0" noProof="0" dirty="0" smtClean="0">
                <a:ln>
                  <a:noFill/>
                </a:ln>
                <a:solidFill>
                  <a:prstClr val="black"/>
                </a:solidFill>
                <a:effectLst/>
                <a:uLnTx/>
                <a:uFillTx/>
                <a:latin typeface="Tahoma"/>
                <a:ea typeface="+mn-ea"/>
                <a:cs typeface="+mn-cs"/>
              </a:rPr>
              <a:t>or </a:t>
            </a:r>
            <a:r>
              <a:rPr kumimoji="0" lang="en-GB" sz="2000" b="1" i="0" u="none" strike="noStrike" kern="1200" cap="none" spc="0" normalizeH="0" baseline="0" noProof="0" dirty="0" smtClean="0">
                <a:ln>
                  <a:noFill/>
                </a:ln>
                <a:solidFill>
                  <a:prstClr val="black"/>
                </a:solidFill>
                <a:effectLst/>
                <a:uLnTx/>
                <a:uFillTx/>
                <a:latin typeface="Tahoma"/>
                <a:ea typeface="+mn-ea"/>
                <a:cs typeface="+mn-cs"/>
              </a:rPr>
              <a:t>personal data </a:t>
            </a:r>
            <a:r>
              <a:rPr kumimoji="0" lang="en-GB" sz="2000" b="0" i="0" u="none" strike="noStrike" kern="1200" cap="none" spc="0" normalizeH="0" baseline="0" noProof="0" dirty="0" smtClean="0">
                <a:ln>
                  <a:noFill/>
                </a:ln>
                <a:solidFill>
                  <a:prstClr val="black"/>
                </a:solidFill>
                <a:effectLst/>
                <a:uLnTx/>
                <a:uFillTx/>
                <a:latin typeface="Tahoma"/>
                <a:ea typeface="+mn-ea"/>
                <a:cs typeface="+mn-cs"/>
              </a:rPr>
              <a:t>which are distinct terms referring to the size or contents of a dataset.</a:t>
            </a:r>
            <a:endParaRPr kumimoji="0" lang="en-GB" sz="2000" b="0" i="0" u="none" strike="noStrike" kern="1200" cap="none" spc="0" normalizeH="0" baseline="0" noProof="0" dirty="0">
              <a:ln>
                <a:noFill/>
              </a:ln>
              <a:solidFill>
                <a:prstClr val="black"/>
              </a:solidFill>
              <a:effectLst/>
              <a:uLnTx/>
              <a:uFillTx/>
              <a:latin typeface="Tahoma"/>
              <a:ea typeface="+mn-ea"/>
              <a:cs typeface="+mn-cs"/>
            </a:endParaRPr>
          </a:p>
        </p:txBody>
      </p:sp>
      <p:sp>
        <p:nvSpPr>
          <p:cNvPr id="2" name="Rounded Rectangle 1"/>
          <p:cNvSpPr/>
          <p:nvPr/>
        </p:nvSpPr>
        <p:spPr>
          <a:xfrm>
            <a:off x="378968" y="2697480"/>
            <a:ext cx="9917557" cy="14178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white"/>
                </a:solidFill>
                <a:effectLst/>
                <a:uLnTx/>
                <a:uFillTx/>
                <a:latin typeface="Tahoma"/>
                <a:ea typeface="+mn-ea"/>
                <a:cs typeface="+mn-cs"/>
              </a:rPr>
              <a:t>Open data</a:t>
            </a:r>
            <a:r>
              <a:rPr kumimoji="0" lang="en-US" sz="2100" b="0" i="0" u="none" strike="noStrike" kern="1200" cap="none" spc="0" normalizeH="0" baseline="0" noProof="0" dirty="0">
                <a:ln>
                  <a:noFill/>
                </a:ln>
                <a:solidFill>
                  <a:prstClr val="white"/>
                </a:solidFill>
                <a:effectLst/>
                <a:uLnTx/>
                <a:uFillTx/>
                <a:latin typeface="Tahoma"/>
                <a:ea typeface="+mn-ea"/>
                <a:cs typeface="+mn-cs"/>
              </a:rPr>
              <a:t> is the idea that some data should be </a:t>
            </a:r>
            <a:r>
              <a:rPr kumimoji="0" lang="en-US" sz="2100" b="1" i="0" u="none" strike="noStrike" kern="1200" cap="none" spc="0" normalizeH="0" baseline="0" noProof="0" dirty="0">
                <a:ln>
                  <a:noFill/>
                </a:ln>
                <a:solidFill>
                  <a:prstClr val="white"/>
                </a:solidFill>
                <a:effectLst/>
                <a:uLnTx/>
                <a:uFillTx/>
                <a:latin typeface="Tahoma"/>
                <a:ea typeface="+mn-ea"/>
                <a:cs typeface="+mn-cs"/>
              </a:rPr>
              <a:t>freely available to everyone </a:t>
            </a:r>
            <a:r>
              <a:rPr kumimoji="0" lang="en-US" sz="2100" b="0" i="0" u="none" strike="noStrike" kern="1200" cap="none" spc="0" normalizeH="0" baseline="0" noProof="0" dirty="0">
                <a:ln>
                  <a:noFill/>
                </a:ln>
                <a:solidFill>
                  <a:prstClr val="white"/>
                </a:solidFill>
                <a:effectLst/>
                <a:uLnTx/>
                <a:uFillTx/>
                <a:latin typeface="Tahoma"/>
                <a:ea typeface="+mn-ea"/>
                <a:cs typeface="+mn-cs"/>
              </a:rPr>
              <a:t>to </a:t>
            </a:r>
            <a:r>
              <a:rPr kumimoji="0" lang="en-US" sz="2100" b="1" i="0" u="none" strike="noStrike" kern="1200" cap="none" spc="0" normalizeH="0" baseline="0" noProof="0" dirty="0">
                <a:ln>
                  <a:noFill/>
                </a:ln>
                <a:solidFill>
                  <a:prstClr val="white"/>
                </a:solidFill>
                <a:effectLst/>
                <a:uLnTx/>
                <a:uFillTx/>
                <a:latin typeface="Tahoma"/>
                <a:ea typeface="+mn-ea"/>
                <a:cs typeface="+mn-cs"/>
              </a:rPr>
              <a:t>use</a:t>
            </a:r>
            <a:r>
              <a:rPr kumimoji="0" lang="en-US" sz="2100" b="0" i="0" u="none" strike="noStrike" kern="1200" cap="none" spc="0" normalizeH="0" baseline="0" noProof="0" dirty="0">
                <a:ln>
                  <a:noFill/>
                </a:ln>
                <a:solidFill>
                  <a:prstClr val="white"/>
                </a:solidFill>
                <a:effectLst/>
                <a:uLnTx/>
                <a:uFillTx/>
                <a:latin typeface="Tahoma"/>
                <a:ea typeface="+mn-ea"/>
                <a:cs typeface="+mn-cs"/>
              </a:rPr>
              <a:t> and </a:t>
            </a:r>
            <a:r>
              <a:rPr kumimoji="0" lang="en-US" sz="2100" b="1" i="0" u="none" strike="noStrike" kern="1200" cap="none" spc="0" normalizeH="0" baseline="0" noProof="0" dirty="0">
                <a:ln>
                  <a:noFill/>
                </a:ln>
                <a:solidFill>
                  <a:prstClr val="white"/>
                </a:solidFill>
                <a:effectLst/>
                <a:uLnTx/>
                <a:uFillTx/>
                <a:latin typeface="Tahoma"/>
                <a:ea typeface="+mn-ea"/>
                <a:cs typeface="+mn-cs"/>
              </a:rPr>
              <a:t>republish as they wish</a:t>
            </a:r>
            <a:r>
              <a:rPr kumimoji="0" lang="en-US" sz="2100" b="0" i="0" u="none" strike="noStrike" kern="1200" cap="none" spc="0" normalizeH="0" baseline="0" noProof="0" dirty="0">
                <a:ln>
                  <a:noFill/>
                </a:ln>
                <a:solidFill>
                  <a:prstClr val="white"/>
                </a:solidFill>
                <a:effectLst/>
                <a:uLnTx/>
                <a:uFillTx/>
                <a:latin typeface="Tahoma"/>
                <a:ea typeface="+mn-ea"/>
                <a:cs typeface="+mn-cs"/>
              </a:rPr>
              <a:t>, </a:t>
            </a:r>
            <a:r>
              <a:rPr kumimoji="0" lang="en-US" sz="2100" b="1" i="0" u="none" strike="noStrike" kern="1200" cap="none" spc="0" normalizeH="0" baseline="0" noProof="0" dirty="0">
                <a:ln>
                  <a:noFill/>
                </a:ln>
                <a:solidFill>
                  <a:prstClr val="white"/>
                </a:solidFill>
                <a:effectLst/>
                <a:uLnTx/>
                <a:uFillTx/>
                <a:latin typeface="Tahoma"/>
                <a:ea typeface="+mn-ea"/>
                <a:cs typeface="+mn-cs"/>
              </a:rPr>
              <a:t>without restrictions </a:t>
            </a:r>
            <a:r>
              <a:rPr kumimoji="0" lang="en-US" sz="2100" b="0" i="0" u="none" strike="noStrike" kern="1200" cap="none" spc="0" normalizeH="0" baseline="0" noProof="0" dirty="0">
                <a:ln>
                  <a:noFill/>
                </a:ln>
                <a:solidFill>
                  <a:prstClr val="white"/>
                </a:solidFill>
                <a:effectLst/>
                <a:uLnTx/>
                <a:uFillTx/>
                <a:latin typeface="Tahoma"/>
                <a:ea typeface="+mn-ea"/>
                <a:cs typeface="+mn-cs"/>
              </a:rPr>
              <a:t>from copyright, patents or other mechanisms of </a:t>
            </a:r>
            <a:r>
              <a:rPr kumimoji="0" lang="en-US" sz="2100" b="0" i="0" u="none" strike="noStrike" kern="1200" cap="none" spc="0" normalizeH="0" baseline="0" noProof="0" dirty="0" smtClean="0">
                <a:ln>
                  <a:noFill/>
                </a:ln>
                <a:solidFill>
                  <a:prstClr val="white"/>
                </a:solidFill>
                <a:effectLst/>
                <a:uLnTx/>
                <a:uFillTx/>
                <a:latin typeface="Tahoma"/>
                <a:ea typeface="+mn-ea"/>
                <a:cs typeface="+mn-cs"/>
              </a:rPr>
              <a:t>control</a:t>
            </a:r>
            <a:r>
              <a:rPr kumimoji="0" lang="en-US" sz="2100" b="0" i="0" u="none" strike="noStrike" kern="1200" cap="none" spc="0" normalizeH="0" baseline="0" noProof="0" dirty="0">
                <a:ln>
                  <a:noFill/>
                </a:ln>
                <a:solidFill>
                  <a:prstClr val="white"/>
                </a:solidFill>
                <a:effectLst/>
                <a:uLnTx/>
                <a:uFillTx/>
                <a:latin typeface="Tahoma"/>
                <a:ea typeface="+mn-ea"/>
                <a:cs typeface="+mn-cs"/>
              </a:rPr>
              <a:t> </a:t>
            </a:r>
            <a:endParaRPr kumimoji="0" lang="en-US" sz="2100" b="0" i="0" u="none" strike="noStrike" kern="1200" cap="none" spc="0" normalizeH="0" baseline="0" noProof="0" dirty="0" smtClean="0">
              <a:ln>
                <a:noFill/>
              </a:ln>
              <a:solidFill>
                <a:prstClr val="white"/>
              </a:solidFill>
              <a:effectLst/>
              <a:uLnTx/>
              <a:uFillTx/>
              <a:latin typeface="Tahoma"/>
              <a:ea typeface="+mn-ea"/>
              <a:cs typeface="+mn-cs"/>
            </a:endParaRPr>
          </a:p>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US" sz="2100" b="0" i="1" u="none" strike="noStrike" kern="1200" cap="none" spc="0" normalizeH="0" baseline="0" noProof="0" dirty="0" smtClean="0">
                <a:ln>
                  <a:noFill/>
                </a:ln>
                <a:solidFill>
                  <a:prstClr val="white"/>
                </a:solidFill>
                <a:effectLst/>
                <a:uLnTx/>
                <a:uFillTx/>
                <a:latin typeface="Tahoma"/>
                <a:ea typeface="+mn-ea"/>
                <a:cs typeface="+mn-cs"/>
              </a:rPr>
              <a:t>(Wikipedia)</a:t>
            </a:r>
            <a:endParaRPr kumimoji="0" lang="en-GB" sz="2100" b="0" i="1" u="none" strike="noStrike" kern="1200" cap="none" spc="0" normalizeH="0" baseline="0" noProof="0" dirty="0">
              <a:ln>
                <a:noFill/>
              </a:ln>
              <a:solidFill>
                <a:prstClr val="white"/>
              </a:solidFill>
              <a:effectLst/>
              <a:uLnTx/>
              <a:uFillTx/>
              <a:latin typeface="Tahoma"/>
              <a:ea typeface="+mn-ea"/>
              <a:cs typeface="+mn-cs"/>
            </a:endParaRPr>
          </a:p>
        </p:txBody>
      </p:sp>
      <p:sp>
        <p:nvSpPr>
          <p:cNvPr id="3" name="Rounded Rectangle 2"/>
          <p:cNvSpPr/>
          <p:nvPr/>
        </p:nvSpPr>
        <p:spPr>
          <a:xfrm>
            <a:off x="378967" y="4204599"/>
            <a:ext cx="9917557" cy="11118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43056"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smtClean="0">
                <a:ln>
                  <a:noFill/>
                </a:ln>
                <a:solidFill>
                  <a:prstClr val="white"/>
                </a:solidFill>
                <a:effectLst/>
                <a:uLnTx/>
                <a:uFillTx/>
                <a:latin typeface="Tahoma"/>
                <a:ea typeface="+mn-ea"/>
                <a:cs typeface="+mn-cs"/>
              </a:rPr>
              <a:t>Open </a:t>
            </a:r>
            <a:r>
              <a:rPr kumimoji="0" lang="en-US" sz="2100" b="0" i="0" u="none" strike="noStrike" kern="1200" cap="none" spc="0" normalizeH="0" baseline="0" noProof="0" dirty="0">
                <a:ln>
                  <a:noFill/>
                </a:ln>
                <a:solidFill>
                  <a:prstClr val="white"/>
                </a:solidFill>
                <a:effectLst/>
                <a:uLnTx/>
                <a:uFillTx/>
                <a:latin typeface="Tahoma"/>
                <a:ea typeface="+mn-ea"/>
                <a:cs typeface="+mn-cs"/>
              </a:rPr>
              <a:t>data and content can be </a:t>
            </a:r>
            <a:r>
              <a:rPr kumimoji="0" lang="en-US" sz="2100" b="1" i="0" u="none" strike="noStrike" kern="1200" cap="none" spc="0" normalizeH="0" baseline="0" noProof="0" dirty="0">
                <a:ln>
                  <a:noFill/>
                </a:ln>
                <a:solidFill>
                  <a:prstClr val="white"/>
                </a:solidFill>
                <a:effectLst/>
                <a:uLnTx/>
                <a:uFillTx/>
                <a:latin typeface="Tahoma"/>
                <a:ea typeface="+mn-ea"/>
                <a:cs typeface="+mn-cs"/>
              </a:rPr>
              <a:t>freely used, modified, and shared</a:t>
            </a:r>
            <a:r>
              <a:rPr kumimoji="0" lang="en-US" sz="2100" b="0" i="0" u="none" strike="noStrike" kern="1200" cap="none" spc="0" normalizeH="0" baseline="0" noProof="0" dirty="0">
                <a:ln>
                  <a:noFill/>
                </a:ln>
                <a:solidFill>
                  <a:prstClr val="white"/>
                </a:solidFill>
                <a:effectLst/>
                <a:uLnTx/>
                <a:uFillTx/>
                <a:latin typeface="Tahoma"/>
                <a:ea typeface="+mn-ea"/>
                <a:cs typeface="+mn-cs"/>
              </a:rPr>
              <a:t> by </a:t>
            </a:r>
            <a:r>
              <a:rPr kumimoji="0" lang="en-US" sz="2100" b="1" i="0" u="none" strike="noStrike" kern="1200" cap="none" spc="0" normalizeH="0" baseline="0" noProof="0" dirty="0">
                <a:ln>
                  <a:noFill/>
                </a:ln>
                <a:solidFill>
                  <a:prstClr val="white"/>
                </a:solidFill>
                <a:effectLst/>
                <a:uLnTx/>
                <a:uFillTx/>
                <a:latin typeface="Tahoma"/>
                <a:ea typeface="+mn-ea"/>
                <a:cs typeface="+mn-cs"/>
              </a:rPr>
              <a:t>anyone</a:t>
            </a:r>
            <a:r>
              <a:rPr kumimoji="0" lang="en-US" sz="2100" b="0" i="0" u="none" strike="noStrike" kern="1200" cap="none" spc="0" normalizeH="0" baseline="0" noProof="0" dirty="0">
                <a:ln>
                  <a:noFill/>
                </a:ln>
                <a:solidFill>
                  <a:prstClr val="white"/>
                </a:solidFill>
                <a:effectLst/>
                <a:uLnTx/>
                <a:uFillTx/>
                <a:latin typeface="Tahoma"/>
                <a:ea typeface="+mn-ea"/>
                <a:cs typeface="+mn-cs"/>
              </a:rPr>
              <a:t> for </a:t>
            </a:r>
            <a:r>
              <a:rPr kumimoji="0" lang="en-US" sz="2100" b="1" i="0" u="none" strike="noStrike" kern="1200" cap="none" spc="0" normalizeH="0" baseline="0" noProof="0" dirty="0">
                <a:ln>
                  <a:noFill/>
                </a:ln>
                <a:solidFill>
                  <a:prstClr val="white"/>
                </a:solidFill>
                <a:effectLst/>
                <a:uLnTx/>
                <a:uFillTx/>
                <a:latin typeface="Tahoma"/>
                <a:ea typeface="+mn-ea"/>
                <a:cs typeface="+mn-cs"/>
              </a:rPr>
              <a:t>any </a:t>
            </a:r>
            <a:r>
              <a:rPr kumimoji="0" lang="en-US" sz="2100" b="1" i="0" u="none" strike="noStrike" kern="1200" cap="none" spc="0" normalizeH="0" baseline="0" noProof="0" dirty="0" smtClean="0">
                <a:ln>
                  <a:noFill/>
                </a:ln>
                <a:solidFill>
                  <a:prstClr val="white"/>
                </a:solidFill>
                <a:effectLst/>
                <a:uLnTx/>
                <a:uFillTx/>
                <a:latin typeface="Tahoma"/>
                <a:ea typeface="+mn-ea"/>
                <a:cs typeface="+mn-cs"/>
              </a:rPr>
              <a:t>purpose</a:t>
            </a:r>
            <a:r>
              <a:rPr kumimoji="0" lang="en-US" sz="2100" b="0" i="0" u="none" strike="noStrike" kern="1200" cap="none" spc="0" normalizeH="0" baseline="0" noProof="0" dirty="0">
                <a:ln>
                  <a:noFill/>
                </a:ln>
                <a:solidFill>
                  <a:prstClr val="white"/>
                </a:solidFill>
                <a:effectLst/>
                <a:uLnTx/>
                <a:uFillTx/>
                <a:latin typeface="Tahoma"/>
                <a:ea typeface="+mn-ea"/>
                <a:cs typeface="+mn-cs"/>
              </a:rPr>
              <a:t> </a:t>
            </a:r>
            <a:r>
              <a:rPr kumimoji="0" lang="en-US" sz="2100" b="0" i="0" u="none" strike="noStrike" kern="1200" cap="none" spc="0" normalizeH="0" baseline="0" noProof="0" dirty="0" smtClean="0">
                <a:ln>
                  <a:noFill/>
                </a:ln>
                <a:solidFill>
                  <a:prstClr val="white"/>
                </a:solidFill>
                <a:effectLst/>
                <a:uLnTx/>
                <a:uFillTx/>
                <a:latin typeface="Tahoma"/>
                <a:ea typeface="+mn-ea"/>
                <a:cs typeface="+mn-cs"/>
              </a:rPr>
              <a:t/>
            </a:r>
            <a:br>
              <a:rPr kumimoji="0" lang="en-US" sz="2100" b="0" i="0" u="none" strike="noStrike" kern="1200" cap="none" spc="0" normalizeH="0" baseline="0" noProof="0" dirty="0" smtClean="0">
                <a:ln>
                  <a:noFill/>
                </a:ln>
                <a:solidFill>
                  <a:prstClr val="white"/>
                </a:solidFill>
                <a:effectLst/>
                <a:uLnTx/>
                <a:uFillTx/>
                <a:latin typeface="Tahoma"/>
                <a:ea typeface="+mn-ea"/>
                <a:cs typeface="+mn-cs"/>
              </a:rPr>
            </a:br>
            <a:r>
              <a:rPr kumimoji="0" lang="en-US" sz="2100" b="0" i="1" u="none" strike="noStrike" kern="1200" cap="none" spc="0" normalizeH="0" baseline="0" noProof="0" dirty="0" smtClean="0">
                <a:ln>
                  <a:noFill/>
                </a:ln>
                <a:solidFill>
                  <a:prstClr val="white"/>
                </a:solidFill>
                <a:effectLst/>
                <a:uLnTx/>
                <a:uFillTx/>
                <a:latin typeface="Tahoma"/>
                <a:ea typeface="+mn-ea"/>
                <a:cs typeface="+mn-cs"/>
              </a:rPr>
              <a:t>(Open </a:t>
            </a:r>
            <a:r>
              <a:rPr kumimoji="0" lang="en-US" sz="2100" b="0" i="1" u="none" strike="noStrike" kern="1200" cap="none" spc="0" normalizeH="0" baseline="0" noProof="0" dirty="0">
                <a:ln>
                  <a:noFill/>
                </a:ln>
                <a:solidFill>
                  <a:prstClr val="white"/>
                </a:solidFill>
                <a:effectLst/>
                <a:uLnTx/>
                <a:uFillTx/>
                <a:latin typeface="Tahoma"/>
                <a:ea typeface="+mn-ea"/>
                <a:cs typeface="+mn-cs"/>
              </a:rPr>
              <a:t>K</a:t>
            </a:r>
            <a:r>
              <a:rPr kumimoji="0" lang="en-US" sz="2100" b="0" i="1" u="none" strike="noStrike" kern="1200" cap="none" spc="0" normalizeH="0" baseline="0" noProof="0" dirty="0" smtClean="0">
                <a:ln>
                  <a:noFill/>
                </a:ln>
                <a:solidFill>
                  <a:prstClr val="white"/>
                </a:solidFill>
                <a:effectLst/>
                <a:uLnTx/>
                <a:uFillTx/>
                <a:latin typeface="Tahoma"/>
                <a:ea typeface="+mn-ea"/>
                <a:cs typeface="+mn-cs"/>
              </a:rPr>
              <a:t>nowledge Foundation)</a:t>
            </a:r>
            <a:endParaRPr kumimoji="0" lang="en-GB" sz="2100" b="0" i="1" u="none" strike="noStrike" kern="1200" cap="none" spc="0" normalizeH="0" baseline="0" noProof="0" dirty="0">
              <a:ln>
                <a:noFill/>
              </a:ln>
              <a:solidFill>
                <a:prstClr val="white"/>
              </a:solidFill>
              <a:effectLst/>
              <a:uLnTx/>
              <a:uFillTx/>
              <a:latin typeface="Tahoma"/>
              <a:ea typeface="+mn-ea"/>
              <a:cs typeface="+mn-cs"/>
            </a:endParaRPr>
          </a:p>
        </p:txBody>
      </p:sp>
      <p:sp>
        <p:nvSpPr>
          <p:cNvPr id="8" name="Content Placeholder 4"/>
          <p:cNvSpPr txBox="1">
            <a:spLocks/>
          </p:cNvSpPr>
          <p:nvPr/>
        </p:nvSpPr>
        <p:spPr>
          <a:xfrm>
            <a:off x="349247" y="1039425"/>
            <a:ext cx="9899649" cy="1365955"/>
          </a:xfrm>
          <a:prstGeom prst="rect">
            <a:avLst/>
          </a:prstGeom>
        </p:spPr>
        <p:txBody>
          <a:bodyPr/>
          <a:lstStyle>
            <a:lvl1pPr marL="360000" indent="-360000" algn="l" defTabSz="1043056" rtl="0" eaLnBrk="1" latinLnBrk="0" hangingPunct="1">
              <a:lnSpc>
                <a:spcPct val="110000"/>
              </a:lnSpc>
              <a:spcBef>
                <a:spcPts val="0"/>
              </a:spcBef>
              <a:spcAft>
                <a:spcPts val="1135"/>
              </a:spcAft>
              <a:buClr>
                <a:schemeClr val="tx2"/>
              </a:buClr>
              <a:buFont typeface="Proxima Nova Rg"/>
              <a:buChar char="■"/>
              <a:defRPr sz="2000" kern="1200">
                <a:solidFill>
                  <a:schemeClr val="tx1"/>
                </a:solidFill>
                <a:latin typeface="+mn-lt"/>
                <a:ea typeface="+mn-ea"/>
                <a:cs typeface="+mn-cs"/>
              </a:defRPr>
            </a:lvl1pPr>
            <a:lvl2pPr marL="54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2pPr>
            <a:lvl3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3pPr>
            <a:lvl4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4pPr>
            <a:lvl5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5pPr>
            <a:lvl6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a:solidFill>
                  <a:schemeClr val="tx1"/>
                </a:solidFill>
                <a:latin typeface="+mn-lt"/>
                <a:ea typeface="+mn-ea"/>
                <a:cs typeface="+mn-cs"/>
              </a:defRPr>
            </a:lvl6pPr>
            <a:lvl7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7pPr>
            <a:lvl8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8pPr>
            <a:lvl9pPr marL="720000" indent="-179388" algn="l" defTabSz="1043056" rtl="0" eaLnBrk="1" latinLnBrk="0" hangingPunct="1">
              <a:lnSpc>
                <a:spcPct val="110000"/>
              </a:lnSpc>
              <a:spcBef>
                <a:spcPts val="0"/>
              </a:spcBef>
              <a:spcAft>
                <a:spcPts val="560"/>
              </a:spcAft>
              <a:buClr>
                <a:schemeClr val="tx2"/>
              </a:buClr>
              <a:buFont typeface="Arial" panose="020B0604020202020204" pitchFamily="34" charset="0"/>
              <a:buChar char="–"/>
              <a:defRPr sz="2000" kern="1200" baseline="0">
                <a:solidFill>
                  <a:schemeClr val="tx1"/>
                </a:solidFill>
                <a:latin typeface="+mn-lt"/>
                <a:ea typeface="+mn-ea"/>
                <a:cs typeface="+mn-cs"/>
              </a:defRPr>
            </a:lvl9pPr>
          </a:lstStyle>
          <a:p>
            <a:pPr marL="0" marR="0" lvl="0" indent="0" algn="l" defTabSz="1043056" rtl="0" eaLnBrk="1" fontAlgn="auto" latinLnBrk="0" hangingPunct="1">
              <a:lnSpc>
                <a:spcPct val="110000"/>
              </a:lnSpc>
              <a:spcBef>
                <a:spcPts val="0"/>
              </a:spcBef>
              <a:spcAft>
                <a:spcPts val="1135"/>
              </a:spcAft>
              <a:buClr>
                <a:srgbClr val="0090AB"/>
              </a:buClr>
              <a:buSzTx/>
              <a:buFont typeface="Proxima Nova Rg"/>
              <a:buNone/>
              <a:tabLst/>
              <a:defRPr/>
            </a:pPr>
            <a:r>
              <a:rPr kumimoji="0" lang="en-GB" sz="2000" b="0" i="0" u="none" strike="noStrike" kern="1200" cap="none" spc="0" normalizeH="0" baseline="0" noProof="0" dirty="0" smtClean="0">
                <a:ln>
                  <a:noFill/>
                </a:ln>
                <a:solidFill>
                  <a:prstClr val="black"/>
                </a:solidFill>
                <a:effectLst/>
                <a:uLnTx/>
                <a:uFillTx/>
                <a:latin typeface="Tahoma"/>
                <a:ea typeface="+mn-ea"/>
                <a:cs typeface="+mn-cs"/>
              </a:rPr>
              <a:t>Open data definition refers to who can access and what they can do with that data</a:t>
            </a:r>
            <a:endParaRPr kumimoji="0" lang="en-GB" sz="2000" b="0" i="0" u="none" strike="noStrike" kern="1200" cap="none" spc="0" normalizeH="0" baseline="0" noProof="0" dirty="0">
              <a:ln>
                <a:noFill/>
              </a:ln>
              <a:solidFill>
                <a:prstClr val="black"/>
              </a:solidFill>
              <a:effectLst/>
              <a:uLnTx/>
              <a:uFillTx/>
              <a:latin typeface="Tahoma"/>
              <a:ea typeface="+mn-ea"/>
              <a:cs typeface="+mn-cs"/>
            </a:endParaRPr>
          </a:p>
        </p:txBody>
      </p:sp>
    </p:spTree>
    <p:extLst>
      <p:ext uri="{BB962C8B-B14F-4D97-AF65-F5344CB8AC3E}">
        <p14:creationId xmlns:p14="http://schemas.microsoft.com/office/powerpoint/2010/main" val="135574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do you enable open data</a:t>
            </a:r>
            <a:endParaRPr lang="en-GB" dirty="0"/>
          </a:p>
        </p:txBody>
      </p:sp>
      <p:sp>
        <p:nvSpPr>
          <p:cNvPr id="4" name="Slide Number Placeholder 3"/>
          <p:cNvSpPr>
            <a:spLocks noGrp="1"/>
          </p:cNvSpPr>
          <p:nvPr>
            <p:ph type="sldNum" sz="quarter" idx="11"/>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183C6C5D-E533-49CA-B0EE-FC3E24E254C3}" type="slidenum">
              <a:rPr kumimoji="0" lang="en-GB" sz="900" b="0" i="0" u="none" strike="noStrike" kern="1200" cap="none" spc="0" normalizeH="0" baseline="0" noProof="0" smtClean="0">
                <a:ln>
                  <a:noFill/>
                </a:ln>
                <a:solidFill>
                  <a:prstClr val="black">
                    <a:lumMod val="65000"/>
                    <a:lumOff val="35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7</a:t>
            </a:fld>
            <a:endParaRPr kumimoji="0" lang="en-GB" sz="900" b="0" i="0" u="none" strike="noStrike" kern="1200" cap="none" spc="0" normalizeH="0" baseline="0" noProof="0" dirty="0">
              <a:ln>
                <a:noFill/>
              </a:ln>
              <a:solidFill>
                <a:prstClr val="black">
                  <a:lumMod val="65000"/>
                  <a:lumOff val="35000"/>
                </a:prstClr>
              </a:solidFill>
              <a:effectLst/>
              <a:uLnTx/>
              <a:uFillTx/>
              <a:latin typeface="Tahoma"/>
              <a:ea typeface="+mn-ea"/>
              <a:cs typeface="+mn-cs"/>
            </a:endParaRPr>
          </a:p>
        </p:txBody>
      </p:sp>
      <p:grpSp>
        <p:nvGrpSpPr>
          <p:cNvPr id="5" name="Group 4"/>
          <p:cNvGrpSpPr/>
          <p:nvPr/>
        </p:nvGrpSpPr>
        <p:grpSpPr>
          <a:xfrm>
            <a:off x="748238" y="1163768"/>
            <a:ext cx="9436067" cy="5786114"/>
            <a:chOff x="748238" y="1163768"/>
            <a:chExt cx="9436067" cy="5786114"/>
          </a:xfrm>
        </p:grpSpPr>
        <p:sp>
          <p:nvSpPr>
            <p:cNvPr id="6" name="Freeform 5"/>
            <p:cNvSpPr/>
            <p:nvPr/>
          </p:nvSpPr>
          <p:spPr>
            <a:xfrm>
              <a:off x="3706839" y="3331027"/>
              <a:ext cx="3340870" cy="1367069"/>
            </a:xfrm>
            <a:custGeom>
              <a:avLst/>
              <a:gdLst>
                <a:gd name="connsiteX0" fmla="*/ 0 w 3340870"/>
                <a:gd name="connsiteY0" fmla="*/ 683535 h 1367069"/>
                <a:gd name="connsiteX1" fmla="*/ 1670435 w 3340870"/>
                <a:gd name="connsiteY1" fmla="*/ 0 h 1367069"/>
                <a:gd name="connsiteX2" fmla="*/ 3340870 w 3340870"/>
                <a:gd name="connsiteY2" fmla="*/ 683535 h 1367069"/>
                <a:gd name="connsiteX3" fmla="*/ 1670435 w 3340870"/>
                <a:gd name="connsiteY3" fmla="*/ 1367070 h 1367069"/>
                <a:gd name="connsiteX4" fmla="*/ 0 w 3340870"/>
                <a:gd name="connsiteY4" fmla="*/ 683535 h 1367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0870" h="1367069">
                  <a:moveTo>
                    <a:pt x="0" y="683535"/>
                  </a:moveTo>
                  <a:cubicBezTo>
                    <a:pt x="0" y="306029"/>
                    <a:pt x="747879" y="0"/>
                    <a:pt x="1670435" y="0"/>
                  </a:cubicBezTo>
                  <a:cubicBezTo>
                    <a:pt x="2592991" y="0"/>
                    <a:pt x="3340870" y="306029"/>
                    <a:pt x="3340870" y="683535"/>
                  </a:cubicBezTo>
                  <a:cubicBezTo>
                    <a:pt x="3340870" y="1061041"/>
                    <a:pt x="2592991" y="1367070"/>
                    <a:pt x="1670435" y="1367070"/>
                  </a:cubicBezTo>
                  <a:cubicBezTo>
                    <a:pt x="747879" y="1367070"/>
                    <a:pt x="0" y="1061041"/>
                    <a:pt x="0" y="683535"/>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04499" tIns="215443" rIns="504499" bIns="215443" numCol="1" spcCol="1270" anchor="ctr" anchorCtr="0">
              <a:noAutofit/>
            </a:bodyPr>
            <a:lstStyle/>
            <a:p>
              <a:pPr lvl="0" algn="ctr" defTabSz="1066800" rtl="0">
                <a:lnSpc>
                  <a:spcPct val="90000"/>
                </a:lnSpc>
                <a:spcBef>
                  <a:spcPct val="0"/>
                </a:spcBef>
                <a:spcAft>
                  <a:spcPct val="35000"/>
                </a:spcAft>
              </a:pPr>
              <a:r>
                <a:rPr kumimoji="0" lang="en-GB" sz="2400" b="0" i="0" u="none" strike="noStrike" kern="1200" cap="none" spc="0" normalizeH="0" baseline="0" noProof="0" dirty="0" smtClean="0">
                  <a:ln/>
                  <a:effectLst/>
                  <a:uLnTx/>
                  <a:uFillTx/>
                  <a:latin typeface="Tahoma"/>
                  <a:ea typeface="+mn-ea"/>
                  <a:cs typeface="+mn-cs"/>
                </a:rPr>
                <a:t>Enable </a:t>
              </a:r>
              <a:r>
                <a:rPr kumimoji="0" lang="en-GB" sz="2400" b="1" i="0" u="none" strike="noStrike" kern="1200" cap="none" spc="0" normalizeH="0" baseline="0" noProof="0" dirty="0" smtClean="0">
                  <a:ln/>
                  <a:effectLst/>
                  <a:uLnTx/>
                  <a:uFillTx/>
                  <a:latin typeface="Tahoma"/>
                  <a:ea typeface="+mn-ea"/>
                  <a:cs typeface="+mn-cs"/>
                </a:rPr>
                <a:t>anyone</a:t>
              </a:r>
              <a:r>
                <a:rPr kumimoji="0" lang="en-GB" sz="2400" b="0" i="0" u="none" strike="noStrike" kern="1200" cap="none" spc="0" normalizeH="0" baseline="0" noProof="0" dirty="0" smtClean="0">
                  <a:ln/>
                  <a:effectLst/>
                  <a:uLnTx/>
                  <a:uFillTx/>
                  <a:latin typeface="Tahoma"/>
                  <a:ea typeface="+mn-ea"/>
                  <a:cs typeface="+mn-cs"/>
                </a:rPr>
                <a:t> to </a:t>
              </a:r>
              <a:r>
                <a:rPr kumimoji="0" lang="en-GB" sz="2400" b="1" i="0" u="none" strike="noStrike" kern="1200" cap="none" spc="0" normalizeH="0" baseline="0" noProof="0" dirty="0" smtClean="0">
                  <a:ln/>
                  <a:effectLst/>
                  <a:uLnTx/>
                  <a:uFillTx/>
                  <a:latin typeface="Tahoma"/>
                  <a:ea typeface="+mn-ea"/>
                  <a:cs typeface="+mn-cs"/>
                </a:rPr>
                <a:t>access,</a:t>
              </a:r>
              <a:r>
                <a:rPr kumimoji="0" lang="en-GB" sz="2400" b="0" i="0" u="none" strike="noStrike" kern="1200" cap="none" spc="0" normalizeH="0" baseline="0" noProof="0" dirty="0" smtClean="0">
                  <a:ln/>
                  <a:effectLst/>
                  <a:uLnTx/>
                  <a:uFillTx/>
                  <a:latin typeface="Tahoma"/>
                  <a:ea typeface="+mn-ea"/>
                  <a:cs typeface="+mn-cs"/>
                </a:rPr>
                <a:t> </a:t>
              </a:r>
              <a:r>
                <a:rPr kumimoji="0" lang="en-GB" sz="2400" b="1" i="0" u="none" strike="noStrike" kern="1200" cap="none" spc="0" normalizeH="0" baseline="0" noProof="0" dirty="0" smtClean="0">
                  <a:ln/>
                  <a:effectLst/>
                  <a:uLnTx/>
                  <a:uFillTx/>
                  <a:latin typeface="Tahoma"/>
                  <a:ea typeface="+mn-ea"/>
                  <a:cs typeface="+mn-cs"/>
                </a:rPr>
                <a:t>use</a:t>
              </a:r>
              <a:r>
                <a:rPr kumimoji="0" lang="en-GB" sz="2400" b="0" i="0" u="none" strike="noStrike" kern="1200" cap="none" spc="0" normalizeH="0" baseline="0" noProof="0" dirty="0" smtClean="0">
                  <a:ln/>
                  <a:effectLst/>
                  <a:uLnTx/>
                  <a:uFillTx/>
                  <a:latin typeface="Tahoma"/>
                  <a:ea typeface="+mn-ea"/>
                  <a:cs typeface="+mn-cs"/>
                </a:rPr>
                <a:t> and </a:t>
              </a:r>
              <a:r>
                <a:rPr kumimoji="0" lang="en-GB" sz="2400" b="1" i="0" u="none" strike="noStrike" kern="1200" cap="none" spc="0" normalizeH="0" baseline="0" noProof="0" dirty="0" smtClean="0">
                  <a:ln/>
                  <a:effectLst/>
                  <a:uLnTx/>
                  <a:uFillTx/>
                  <a:latin typeface="Tahoma"/>
                  <a:ea typeface="+mn-ea"/>
                  <a:cs typeface="+mn-cs"/>
                </a:rPr>
                <a:t>share</a:t>
              </a:r>
              <a:endParaRPr lang="en-US" sz="2400" kern="1200" dirty="0"/>
            </a:p>
          </p:txBody>
        </p:sp>
        <p:sp>
          <p:nvSpPr>
            <p:cNvPr id="7" name="Freeform 6"/>
            <p:cNvSpPr/>
            <p:nvPr/>
          </p:nvSpPr>
          <p:spPr>
            <a:xfrm rot="16200000">
              <a:off x="4718573" y="2661861"/>
              <a:ext cx="1317402" cy="20928"/>
            </a:xfrm>
            <a:custGeom>
              <a:avLst/>
              <a:gdLst>
                <a:gd name="connsiteX0" fmla="*/ 0 w 1317402"/>
                <a:gd name="connsiteY0" fmla="*/ 10464 h 20928"/>
                <a:gd name="connsiteX1" fmla="*/ 1317402 w 1317402"/>
                <a:gd name="connsiteY1" fmla="*/ 10464 h 20928"/>
              </a:gdLst>
              <a:ahLst/>
              <a:cxnLst>
                <a:cxn ang="0">
                  <a:pos x="connsiteX0" y="connsiteY0"/>
                </a:cxn>
                <a:cxn ang="0">
                  <a:pos x="connsiteX1" y="connsiteY1"/>
                </a:cxn>
              </a:cxnLst>
              <a:rect l="l" t="t" r="r" b="b"/>
              <a:pathLst>
                <a:path w="1317402" h="20928">
                  <a:moveTo>
                    <a:pt x="0" y="10464"/>
                  </a:moveTo>
                  <a:lnTo>
                    <a:pt x="1317402"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38465" tIns="-22471" rIns="638467" bIns="-22471"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8" name="Freeform 7"/>
            <p:cNvSpPr/>
            <p:nvPr/>
          </p:nvSpPr>
          <p:spPr>
            <a:xfrm>
              <a:off x="4230752" y="1163768"/>
              <a:ext cx="2293044" cy="849856"/>
            </a:xfrm>
            <a:custGeom>
              <a:avLst/>
              <a:gdLst>
                <a:gd name="connsiteX0" fmla="*/ 0 w 2293044"/>
                <a:gd name="connsiteY0" fmla="*/ 424928 h 849856"/>
                <a:gd name="connsiteX1" fmla="*/ 1146522 w 2293044"/>
                <a:gd name="connsiteY1" fmla="*/ 0 h 849856"/>
                <a:gd name="connsiteX2" fmla="*/ 2293044 w 2293044"/>
                <a:gd name="connsiteY2" fmla="*/ 424928 h 849856"/>
                <a:gd name="connsiteX3" fmla="*/ 1146522 w 2293044"/>
                <a:gd name="connsiteY3" fmla="*/ 849856 h 849856"/>
                <a:gd name="connsiteX4" fmla="*/ 0 w 2293044"/>
                <a:gd name="connsiteY4" fmla="*/ 424928 h 84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044" h="849856">
                  <a:moveTo>
                    <a:pt x="0" y="424928"/>
                  </a:moveTo>
                  <a:cubicBezTo>
                    <a:pt x="0" y="190247"/>
                    <a:pt x="513315" y="0"/>
                    <a:pt x="1146522" y="0"/>
                  </a:cubicBezTo>
                  <a:cubicBezTo>
                    <a:pt x="1779729" y="0"/>
                    <a:pt x="2293044" y="190247"/>
                    <a:pt x="2293044" y="424928"/>
                  </a:cubicBezTo>
                  <a:cubicBezTo>
                    <a:pt x="2293044" y="659609"/>
                    <a:pt x="1779729" y="849856"/>
                    <a:pt x="1146522" y="849856"/>
                  </a:cubicBezTo>
                  <a:cubicBezTo>
                    <a:pt x="513315" y="849856"/>
                    <a:pt x="0" y="659609"/>
                    <a:pt x="0" y="424928"/>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51049" tIns="139699" rIns="351049" bIns="139699" numCol="1" spcCol="1270" anchor="ctr" anchorCtr="0">
              <a:noAutofit/>
            </a:bodyPr>
            <a:lstStyle/>
            <a:p>
              <a:pPr lvl="0" algn="ctr" defTabSz="1066800">
                <a:lnSpc>
                  <a:spcPct val="90000"/>
                </a:lnSpc>
                <a:spcBef>
                  <a:spcPct val="0"/>
                </a:spcBef>
                <a:spcAft>
                  <a:spcPct val="35000"/>
                </a:spcAft>
              </a:pPr>
              <a:r>
                <a:rPr lang="en-US" sz="2400" kern="1200" dirty="0" smtClean="0"/>
                <a:t>Machine readable</a:t>
              </a:r>
              <a:endParaRPr lang="en-US" sz="2400" kern="1200" dirty="0"/>
            </a:p>
          </p:txBody>
        </p:sp>
        <p:sp>
          <p:nvSpPr>
            <p:cNvPr id="9" name="Freeform 8"/>
            <p:cNvSpPr/>
            <p:nvPr/>
          </p:nvSpPr>
          <p:spPr>
            <a:xfrm rot="19350036">
              <a:off x="6014419" y="2962351"/>
              <a:ext cx="1441030" cy="20928"/>
            </a:xfrm>
            <a:custGeom>
              <a:avLst/>
              <a:gdLst>
                <a:gd name="connsiteX0" fmla="*/ 0 w 1441030"/>
                <a:gd name="connsiteY0" fmla="*/ 10464 h 20928"/>
                <a:gd name="connsiteX1" fmla="*/ 1441030 w 1441030"/>
                <a:gd name="connsiteY1" fmla="*/ 10464 h 20928"/>
              </a:gdLst>
              <a:ahLst/>
              <a:cxnLst>
                <a:cxn ang="0">
                  <a:pos x="connsiteX0" y="connsiteY0"/>
                </a:cxn>
                <a:cxn ang="0">
                  <a:pos x="connsiteX1" y="connsiteY1"/>
                </a:cxn>
              </a:cxnLst>
              <a:rect l="l" t="t" r="r" b="b"/>
              <a:pathLst>
                <a:path w="1441030" h="20928">
                  <a:moveTo>
                    <a:pt x="0" y="10464"/>
                  </a:moveTo>
                  <a:lnTo>
                    <a:pt x="1441030"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97190" tIns="-25562" rIns="697188" bIns="-25562"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10" name="Freeform 9"/>
            <p:cNvSpPr/>
            <p:nvPr/>
          </p:nvSpPr>
          <p:spPr>
            <a:xfrm>
              <a:off x="6841639" y="1485794"/>
              <a:ext cx="2162412" cy="1151051"/>
            </a:xfrm>
            <a:custGeom>
              <a:avLst/>
              <a:gdLst>
                <a:gd name="connsiteX0" fmla="*/ 0 w 2162412"/>
                <a:gd name="connsiteY0" fmla="*/ 575526 h 1151051"/>
                <a:gd name="connsiteX1" fmla="*/ 1081206 w 2162412"/>
                <a:gd name="connsiteY1" fmla="*/ 0 h 1151051"/>
                <a:gd name="connsiteX2" fmla="*/ 2162412 w 2162412"/>
                <a:gd name="connsiteY2" fmla="*/ 575526 h 1151051"/>
                <a:gd name="connsiteX3" fmla="*/ 1081206 w 2162412"/>
                <a:gd name="connsiteY3" fmla="*/ 1151052 h 1151051"/>
                <a:gd name="connsiteX4" fmla="*/ 0 w 2162412"/>
                <a:gd name="connsiteY4" fmla="*/ 575526 h 115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412" h="1151051">
                  <a:moveTo>
                    <a:pt x="0" y="575526"/>
                  </a:moveTo>
                  <a:cubicBezTo>
                    <a:pt x="0" y="257672"/>
                    <a:pt x="484072" y="0"/>
                    <a:pt x="1081206" y="0"/>
                  </a:cubicBezTo>
                  <a:cubicBezTo>
                    <a:pt x="1678340" y="0"/>
                    <a:pt x="2162412" y="257672"/>
                    <a:pt x="2162412" y="575526"/>
                  </a:cubicBezTo>
                  <a:cubicBezTo>
                    <a:pt x="2162412" y="893380"/>
                    <a:pt x="1678340" y="1151052"/>
                    <a:pt x="1081206" y="1151052"/>
                  </a:cubicBezTo>
                  <a:cubicBezTo>
                    <a:pt x="484072" y="1151052"/>
                    <a:pt x="0" y="893380"/>
                    <a:pt x="0" y="575526"/>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331918" tIns="183808" rIns="331918" bIns="183808" numCol="1" spcCol="1270" anchor="ctr" anchorCtr="0">
              <a:noAutofit/>
            </a:bodyPr>
            <a:lstStyle/>
            <a:p>
              <a:pPr lvl="0" algn="ctr" defTabSz="1066800">
                <a:lnSpc>
                  <a:spcPct val="90000"/>
                </a:lnSpc>
                <a:spcBef>
                  <a:spcPct val="0"/>
                </a:spcBef>
                <a:spcAft>
                  <a:spcPct val="35000"/>
                </a:spcAft>
              </a:pPr>
              <a:r>
                <a:rPr lang="en-US" sz="2400" kern="1200" dirty="0" smtClean="0"/>
                <a:t>Human readable</a:t>
              </a:r>
              <a:endParaRPr lang="en-US" sz="2400" kern="1200" dirty="0"/>
            </a:p>
          </p:txBody>
        </p:sp>
        <p:sp>
          <p:nvSpPr>
            <p:cNvPr id="11" name="Freeform 10"/>
            <p:cNvSpPr/>
            <p:nvPr/>
          </p:nvSpPr>
          <p:spPr>
            <a:xfrm rot="20811114">
              <a:off x="6811586" y="3523018"/>
              <a:ext cx="1250337" cy="20928"/>
            </a:xfrm>
            <a:custGeom>
              <a:avLst/>
              <a:gdLst>
                <a:gd name="connsiteX0" fmla="*/ 0 w 1250337"/>
                <a:gd name="connsiteY0" fmla="*/ 10464 h 20928"/>
                <a:gd name="connsiteX1" fmla="*/ 1250337 w 1250337"/>
                <a:gd name="connsiteY1" fmla="*/ 10464 h 20928"/>
              </a:gdLst>
              <a:ahLst/>
              <a:cxnLst>
                <a:cxn ang="0">
                  <a:pos x="connsiteX0" y="connsiteY0"/>
                </a:cxn>
                <a:cxn ang="0">
                  <a:pos x="connsiteX1" y="connsiteY1"/>
                </a:cxn>
              </a:cxnLst>
              <a:rect l="l" t="t" r="r" b="b"/>
              <a:pathLst>
                <a:path w="1250337" h="20928">
                  <a:moveTo>
                    <a:pt x="0" y="10464"/>
                  </a:moveTo>
                  <a:lnTo>
                    <a:pt x="1250337"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06610" tIns="-20794" rIns="606610" bIns="-20795"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12" name="Freeform 11"/>
            <p:cNvSpPr/>
            <p:nvPr/>
          </p:nvSpPr>
          <p:spPr>
            <a:xfrm>
              <a:off x="7868958" y="2739776"/>
              <a:ext cx="2293044" cy="849856"/>
            </a:xfrm>
            <a:custGeom>
              <a:avLst/>
              <a:gdLst>
                <a:gd name="connsiteX0" fmla="*/ 0 w 2293044"/>
                <a:gd name="connsiteY0" fmla="*/ 424928 h 849856"/>
                <a:gd name="connsiteX1" fmla="*/ 1146522 w 2293044"/>
                <a:gd name="connsiteY1" fmla="*/ 0 h 849856"/>
                <a:gd name="connsiteX2" fmla="*/ 2293044 w 2293044"/>
                <a:gd name="connsiteY2" fmla="*/ 424928 h 849856"/>
                <a:gd name="connsiteX3" fmla="*/ 1146522 w 2293044"/>
                <a:gd name="connsiteY3" fmla="*/ 849856 h 849856"/>
                <a:gd name="connsiteX4" fmla="*/ 0 w 2293044"/>
                <a:gd name="connsiteY4" fmla="*/ 424928 h 84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044" h="849856">
                  <a:moveTo>
                    <a:pt x="0" y="424928"/>
                  </a:moveTo>
                  <a:cubicBezTo>
                    <a:pt x="0" y="190247"/>
                    <a:pt x="513315" y="0"/>
                    <a:pt x="1146522" y="0"/>
                  </a:cubicBezTo>
                  <a:cubicBezTo>
                    <a:pt x="1779729" y="0"/>
                    <a:pt x="2293044" y="190247"/>
                    <a:pt x="2293044" y="424928"/>
                  </a:cubicBezTo>
                  <a:cubicBezTo>
                    <a:pt x="2293044" y="659609"/>
                    <a:pt x="1779729" y="849856"/>
                    <a:pt x="1146522" y="849856"/>
                  </a:cubicBezTo>
                  <a:cubicBezTo>
                    <a:pt x="513315" y="849856"/>
                    <a:pt x="0" y="659609"/>
                    <a:pt x="0" y="424928"/>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351049" tIns="139699" rIns="351049" bIns="139699" numCol="1" spcCol="1270" anchor="ctr" anchorCtr="0">
              <a:noAutofit/>
            </a:bodyPr>
            <a:lstStyle/>
            <a:p>
              <a:pPr lvl="0" algn="ctr" defTabSz="1066800">
                <a:lnSpc>
                  <a:spcPct val="90000"/>
                </a:lnSpc>
                <a:spcBef>
                  <a:spcPct val="0"/>
                </a:spcBef>
                <a:spcAft>
                  <a:spcPct val="35000"/>
                </a:spcAft>
              </a:pPr>
              <a:r>
                <a:rPr lang="en-US" sz="2400" kern="1200" dirty="0" smtClean="0"/>
                <a:t>Describe the data</a:t>
              </a:r>
              <a:endParaRPr lang="en-US" sz="2400" kern="1200" dirty="0"/>
            </a:p>
          </p:txBody>
        </p:sp>
        <p:sp>
          <p:nvSpPr>
            <p:cNvPr id="13" name="Freeform 12"/>
            <p:cNvSpPr/>
            <p:nvPr/>
          </p:nvSpPr>
          <p:spPr>
            <a:xfrm rot="727002">
              <a:off x="6845571" y="4424493"/>
              <a:ext cx="979773" cy="20928"/>
            </a:xfrm>
            <a:custGeom>
              <a:avLst/>
              <a:gdLst>
                <a:gd name="connsiteX0" fmla="*/ 0 w 979773"/>
                <a:gd name="connsiteY0" fmla="*/ 10464 h 20928"/>
                <a:gd name="connsiteX1" fmla="*/ 979773 w 979773"/>
                <a:gd name="connsiteY1" fmla="*/ 10464 h 20928"/>
              </a:gdLst>
              <a:ahLst/>
              <a:cxnLst>
                <a:cxn ang="0">
                  <a:pos x="connsiteX0" y="connsiteY0"/>
                </a:cxn>
                <a:cxn ang="0">
                  <a:pos x="connsiteX1" y="connsiteY1"/>
                </a:cxn>
              </a:cxnLst>
              <a:rect l="l" t="t" r="r" b="b"/>
              <a:pathLst>
                <a:path w="979773" h="20928">
                  <a:moveTo>
                    <a:pt x="0" y="10464"/>
                  </a:moveTo>
                  <a:lnTo>
                    <a:pt x="979773"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478091" tIns="-14031" rIns="478093" bIns="-14030"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14" name="Freeform 13"/>
            <p:cNvSpPr/>
            <p:nvPr/>
          </p:nvSpPr>
          <p:spPr>
            <a:xfrm>
              <a:off x="7668728" y="4265498"/>
              <a:ext cx="2515577" cy="1022076"/>
            </a:xfrm>
            <a:custGeom>
              <a:avLst/>
              <a:gdLst>
                <a:gd name="connsiteX0" fmla="*/ 0 w 2515577"/>
                <a:gd name="connsiteY0" fmla="*/ 511038 h 1022076"/>
                <a:gd name="connsiteX1" fmla="*/ 1257789 w 2515577"/>
                <a:gd name="connsiteY1" fmla="*/ 0 h 1022076"/>
                <a:gd name="connsiteX2" fmla="*/ 2515578 w 2515577"/>
                <a:gd name="connsiteY2" fmla="*/ 511038 h 1022076"/>
                <a:gd name="connsiteX3" fmla="*/ 1257789 w 2515577"/>
                <a:gd name="connsiteY3" fmla="*/ 1022076 h 1022076"/>
                <a:gd name="connsiteX4" fmla="*/ 0 w 2515577"/>
                <a:gd name="connsiteY4" fmla="*/ 511038 h 1022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5577" h="1022076">
                  <a:moveTo>
                    <a:pt x="0" y="511038"/>
                  </a:moveTo>
                  <a:cubicBezTo>
                    <a:pt x="0" y="228800"/>
                    <a:pt x="563131" y="0"/>
                    <a:pt x="1257789" y="0"/>
                  </a:cubicBezTo>
                  <a:cubicBezTo>
                    <a:pt x="1952447" y="0"/>
                    <a:pt x="2515578" y="228800"/>
                    <a:pt x="2515578" y="511038"/>
                  </a:cubicBezTo>
                  <a:cubicBezTo>
                    <a:pt x="2515578" y="793276"/>
                    <a:pt x="1952447" y="1022076"/>
                    <a:pt x="1257789" y="1022076"/>
                  </a:cubicBezTo>
                  <a:cubicBezTo>
                    <a:pt x="563131" y="1022076"/>
                    <a:pt x="0" y="793276"/>
                    <a:pt x="0" y="511038"/>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383638" tIns="164920" rIns="383638" bIns="164920" numCol="1" spcCol="1270" anchor="ctr" anchorCtr="0">
              <a:noAutofit/>
            </a:bodyPr>
            <a:lstStyle/>
            <a:p>
              <a:pPr lvl="0" algn="ctr" defTabSz="1066800">
                <a:lnSpc>
                  <a:spcPct val="90000"/>
                </a:lnSpc>
                <a:spcBef>
                  <a:spcPct val="0"/>
                </a:spcBef>
                <a:spcAft>
                  <a:spcPct val="35000"/>
                </a:spcAft>
              </a:pPr>
              <a:r>
                <a:rPr lang="en-US" sz="2400" kern="1200" dirty="0" smtClean="0"/>
                <a:t>Make discoverable</a:t>
              </a:r>
              <a:endParaRPr lang="en-US" sz="2400" kern="1200" dirty="0"/>
            </a:p>
          </p:txBody>
        </p:sp>
        <p:sp>
          <p:nvSpPr>
            <p:cNvPr id="15" name="Freeform 14"/>
            <p:cNvSpPr/>
            <p:nvPr/>
          </p:nvSpPr>
          <p:spPr>
            <a:xfrm rot="2407385">
              <a:off x="5911379" y="5154329"/>
              <a:ext cx="1661445" cy="20928"/>
            </a:xfrm>
            <a:custGeom>
              <a:avLst/>
              <a:gdLst>
                <a:gd name="connsiteX0" fmla="*/ 0 w 1661445"/>
                <a:gd name="connsiteY0" fmla="*/ 10464 h 20928"/>
                <a:gd name="connsiteX1" fmla="*/ 1661445 w 1661445"/>
                <a:gd name="connsiteY1" fmla="*/ 10464 h 20928"/>
              </a:gdLst>
              <a:ahLst/>
              <a:cxnLst>
                <a:cxn ang="0">
                  <a:pos x="connsiteX0" y="connsiteY0"/>
                </a:cxn>
                <a:cxn ang="0">
                  <a:pos x="connsiteX1" y="connsiteY1"/>
                </a:cxn>
              </a:cxnLst>
              <a:rect l="l" t="t" r="r" b="b"/>
              <a:pathLst>
                <a:path w="1661445" h="20928">
                  <a:moveTo>
                    <a:pt x="0" y="10464"/>
                  </a:moveTo>
                  <a:lnTo>
                    <a:pt x="1661445"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801887" tIns="-31072" rIns="801885" bIns="-31073"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16" name="Freeform 15"/>
            <p:cNvSpPr/>
            <p:nvPr/>
          </p:nvSpPr>
          <p:spPr>
            <a:xfrm>
              <a:off x="6692349" y="5664186"/>
              <a:ext cx="2293044" cy="849856"/>
            </a:xfrm>
            <a:custGeom>
              <a:avLst/>
              <a:gdLst>
                <a:gd name="connsiteX0" fmla="*/ 0 w 2293044"/>
                <a:gd name="connsiteY0" fmla="*/ 424928 h 849856"/>
                <a:gd name="connsiteX1" fmla="*/ 1146522 w 2293044"/>
                <a:gd name="connsiteY1" fmla="*/ 0 h 849856"/>
                <a:gd name="connsiteX2" fmla="*/ 2293044 w 2293044"/>
                <a:gd name="connsiteY2" fmla="*/ 424928 h 849856"/>
                <a:gd name="connsiteX3" fmla="*/ 1146522 w 2293044"/>
                <a:gd name="connsiteY3" fmla="*/ 849856 h 849856"/>
                <a:gd name="connsiteX4" fmla="*/ 0 w 2293044"/>
                <a:gd name="connsiteY4" fmla="*/ 424928 h 84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044" h="849856">
                  <a:moveTo>
                    <a:pt x="0" y="424928"/>
                  </a:moveTo>
                  <a:cubicBezTo>
                    <a:pt x="0" y="190247"/>
                    <a:pt x="513315" y="0"/>
                    <a:pt x="1146522" y="0"/>
                  </a:cubicBezTo>
                  <a:cubicBezTo>
                    <a:pt x="1779729" y="0"/>
                    <a:pt x="2293044" y="190247"/>
                    <a:pt x="2293044" y="424928"/>
                  </a:cubicBezTo>
                  <a:cubicBezTo>
                    <a:pt x="2293044" y="659609"/>
                    <a:pt x="1779729" y="849856"/>
                    <a:pt x="1146522" y="849856"/>
                  </a:cubicBezTo>
                  <a:cubicBezTo>
                    <a:pt x="513315" y="849856"/>
                    <a:pt x="0" y="659609"/>
                    <a:pt x="0" y="424928"/>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351049" tIns="139699" rIns="351049" bIns="139699" numCol="1" spcCol="1270" anchor="ctr" anchorCtr="0">
              <a:noAutofit/>
            </a:bodyPr>
            <a:lstStyle/>
            <a:p>
              <a:pPr lvl="0" algn="ctr" defTabSz="1066800">
                <a:lnSpc>
                  <a:spcPct val="90000"/>
                </a:lnSpc>
                <a:spcBef>
                  <a:spcPct val="0"/>
                </a:spcBef>
                <a:spcAft>
                  <a:spcPct val="35000"/>
                </a:spcAft>
              </a:pPr>
              <a:r>
                <a:rPr lang="en-US" sz="2400" kern="1200" dirty="0" smtClean="0"/>
                <a:t>Open format</a:t>
              </a:r>
              <a:endParaRPr lang="en-US" sz="2400" kern="1200" dirty="0"/>
            </a:p>
          </p:txBody>
        </p:sp>
        <p:sp>
          <p:nvSpPr>
            <p:cNvPr id="17" name="Freeform 16"/>
            <p:cNvSpPr/>
            <p:nvPr/>
          </p:nvSpPr>
          <p:spPr>
            <a:xfrm rot="5388304">
              <a:off x="4681016" y="5388597"/>
              <a:ext cx="1401938" cy="20928"/>
            </a:xfrm>
            <a:custGeom>
              <a:avLst/>
              <a:gdLst>
                <a:gd name="connsiteX0" fmla="*/ 0 w 1401938"/>
                <a:gd name="connsiteY0" fmla="*/ 10464 h 20928"/>
                <a:gd name="connsiteX1" fmla="*/ 1401938 w 1401938"/>
                <a:gd name="connsiteY1" fmla="*/ 10464 h 20928"/>
              </a:gdLst>
              <a:ahLst/>
              <a:cxnLst>
                <a:cxn ang="0">
                  <a:pos x="connsiteX0" y="connsiteY0"/>
                </a:cxn>
                <a:cxn ang="0">
                  <a:pos x="connsiteX1" y="connsiteY1"/>
                </a:cxn>
              </a:cxnLst>
              <a:rect l="l" t="t" r="r" b="b"/>
              <a:pathLst>
                <a:path w="1401938" h="20928">
                  <a:moveTo>
                    <a:pt x="0" y="10464"/>
                  </a:moveTo>
                  <a:lnTo>
                    <a:pt x="1401938"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678620" tIns="-24584" rIns="678621" bIns="-24585"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18" name="Freeform 17"/>
            <p:cNvSpPr/>
            <p:nvPr/>
          </p:nvSpPr>
          <p:spPr>
            <a:xfrm>
              <a:off x="4239293" y="6100026"/>
              <a:ext cx="2293044" cy="849856"/>
            </a:xfrm>
            <a:custGeom>
              <a:avLst/>
              <a:gdLst>
                <a:gd name="connsiteX0" fmla="*/ 0 w 2293044"/>
                <a:gd name="connsiteY0" fmla="*/ 424928 h 849856"/>
                <a:gd name="connsiteX1" fmla="*/ 1146522 w 2293044"/>
                <a:gd name="connsiteY1" fmla="*/ 0 h 849856"/>
                <a:gd name="connsiteX2" fmla="*/ 2293044 w 2293044"/>
                <a:gd name="connsiteY2" fmla="*/ 424928 h 849856"/>
                <a:gd name="connsiteX3" fmla="*/ 1146522 w 2293044"/>
                <a:gd name="connsiteY3" fmla="*/ 849856 h 849856"/>
                <a:gd name="connsiteX4" fmla="*/ 0 w 2293044"/>
                <a:gd name="connsiteY4" fmla="*/ 424928 h 84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044" h="849856">
                  <a:moveTo>
                    <a:pt x="0" y="424928"/>
                  </a:moveTo>
                  <a:cubicBezTo>
                    <a:pt x="0" y="190247"/>
                    <a:pt x="513315" y="0"/>
                    <a:pt x="1146522" y="0"/>
                  </a:cubicBezTo>
                  <a:cubicBezTo>
                    <a:pt x="1779729" y="0"/>
                    <a:pt x="2293044" y="190247"/>
                    <a:pt x="2293044" y="424928"/>
                  </a:cubicBezTo>
                  <a:cubicBezTo>
                    <a:pt x="2293044" y="659609"/>
                    <a:pt x="1779729" y="849856"/>
                    <a:pt x="1146522" y="849856"/>
                  </a:cubicBezTo>
                  <a:cubicBezTo>
                    <a:pt x="513315" y="849856"/>
                    <a:pt x="0" y="659609"/>
                    <a:pt x="0" y="424928"/>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51049" tIns="139699" rIns="351049" bIns="139699" numCol="1" spcCol="1270" anchor="ctr" anchorCtr="0">
              <a:noAutofit/>
            </a:bodyPr>
            <a:lstStyle/>
            <a:p>
              <a:pPr lvl="0" algn="ctr" defTabSz="1066800">
                <a:lnSpc>
                  <a:spcPct val="90000"/>
                </a:lnSpc>
                <a:spcBef>
                  <a:spcPct val="0"/>
                </a:spcBef>
                <a:spcAft>
                  <a:spcPct val="35000"/>
                </a:spcAft>
              </a:pPr>
              <a:r>
                <a:rPr lang="en-US" sz="2400" kern="1200" dirty="0" smtClean="0"/>
                <a:t>Open license</a:t>
              </a:r>
              <a:endParaRPr lang="en-US" sz="2400" kern="1200" dirty="0"/>
            </a:p>
          </p:txBody>
        </p:sp>
        <p:sp>
          <p:nvSpPr>
            <p:cNvPr id="19" name="Freeform 18"/>
            <p:cNvSpPr/>
            <p:nvPr/>
          </p:nvSpPr>
          <p:spPr>
            <a:xfrm rot="19300950">
              <a:off x="3232982" y="5089215"/>
              <a:ext cx="1542312" cy="20929"/>
            </a:xfrm>
            <a:custGeom>
              <a:avLst/>
              <a:gdLst>
                <a:gd name="connsiteX0" fmla="*/ 0 w 1542312"/>
                <a:gd name="connsiteY0" fmla="*/ 10464 h 20928"/>
                <a:gd name="connsiteX1" fmla="*/ 1542312 w 1542312"/>
                <a:gd name="connsiteY1" fmla="*/ 10464 h 20928"/>
              </a:gdLst>
              <a:ahLst/>
              <a:cxnLst>
                <a:cxn ang="0">
                  <a:pos x="connsiteX0" y="connsiteY0"/>
                </a:cxn>
                <a:cxn ang="0">
                  <a:pos x="connsiteX1" y="connsiteY1"/>
                </a:cxn>
              </a:cxnLst>
              <a:rect l="l" t="t" r="r" b="b"/>
              <a:pathLst>
                <a:path w="1542312" h="20928">
                  <a:moveTo>
                    <a:pt x="1542312" y="10464"/>
                  </a:moveTo>
                  <a:lnTo>
                    <a:pt x="0"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745297" tIns="-28093" rIns="745299" bIns="-28094"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0" name="Freeform 19"/>
            <p:cNvSpPr/>
            <p:nvPr/>
          </p:nvSpPr>
          <p:spPr>
            <a:xfrm>
              <a:off x="1570126" y="5494906"/>
              <a:ext cx="2411200" cy="1151051"/>
            </a:xfrm>
            <a:custGeom>
              <a:avLst/>
              <a:gdLst>
                <a:gd name="connsiteX0" fmla="*/ 0 w 2411200"/>
                <a:gd name="connsiteY0" fmla="*/ 575526 h 1151051"/>
                <a:gd name="connsiteX1" fmla="*/ 1205600 w 2411200"/>
                <a:gd name="connsiteY1" fmla="*/ 0 h 1151051"/>
                <a:gd name="connsiteX2" fmla="*/ 2411200 w 2411200"/>
                <a:gd name="connsiteY2" fmla="*/ 575526 h 1151051"/>
                <a:gd name="connsiteX3" fmla="*/ 1205600 w 2411200"/>
                <a:gd name="connsiteY3" fmla="*/ 1151052 h 1151051"/>
                <a:gd name="connsiteX4" fmla="*/ 0 w 2411200"/>
                <a:gd name="connsiteY4" fmla="*/ 575526 h 115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1200" h="1151051">
                  <a:moveTo>
                    <a:pt x="0" y="575526"/>
                  </a:moveTo>
                  <a:cubicBezTo>
                    <a:pt x="0" y="257672"/>
                    <a:pt x="539766" y="0"/>
                    <a:pt x="1205600" y="0"/>
                  </a:cubicBezTo>
                  <a:cubicBezTo>
                    <a:pt x="1871434" y="0"/>
                    <a:pt x="2411200" y="257672"/>
                    <a:pt x="2411200" y="575526"/>
                  </a:cubicBezTo>
                  <a:cubicBezTo>
                    <a:pt x="2411200" y="893380"/>
                    <a:pt x="1871434" y="1151052"/>
                    <a:pt x="1205600" y="1151052"/>
                  </a:cubicBezTo>
                  <a:cubicBezTo>
                    <a:pt x="539766" y="1151052"/>
                    <a:pt x="0" y="893380"/>
                    <a:pt x="0" y="575526"/>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368352" tIns="183808" rIns="368352" bIns="183808" numCol="1" spcCol="1270" anchor="ctr" anchorCtr="0">
              <a:noAutofit/>
            </a:bodyPr>
            <a:lstStyle/>
            <a:p>
              <a:pPr lvl="0" algn="ctr" defTabSz="1066800">
                <a:lnSpc>
                  <a:spcPct val="90000"/>
                </a:lnSpc>
                <a:spcBef>
                  <a:spcPct val="0"/>
                </a:spcBef>
                <a:spcAft>
                  <a:spcPct val="35000"/>
                </a:spcAft>
              </a:pPr>
              <a:r>
                <a:rPr lang="en-US" sz="2400" kern="1200" dirty="0" smtClean="0"/>
                <a:t>Good data quality</a:t>
              </a:r>
              <a:endParaRPr lang="en-US" sz="2400" kern="1200" dirty="0"/>
            </a:p>
          </p:txBody>
        </p:sp>
        <p:sp>
          <p:nvSpPr>
            <p:cNvPr id="21" name="Freeform 20"/>
            <p:cNvSpPr/>
            <p:nvPr/>
          </p:nvSpPr>
          <p:spPr>
            <a:xfrm rot="20825165">
              <a:off x="3232759" y="4416006"/>
              <a:ext cx="696061" cy="20929"/>
            </a:xfrm>
            <a:custGeom>
              <a:avLst/>
              <a:gdLst>
                <a:gd name="connsiteX0" fmla="*/ 0 w 696060"/>
                <a:gd name="connsiteY0" fmla="*/ 10464 h 20928"/>
                <a:gd name="connsiteX1" fmla="*/ 696060 w 696060"/>
                <a:gd name="connsiteY1" fmla="*/ 10464 h 20928"/>
              </a:gdLst>
              <a:ahLst/>
              <a:cxnLst>
                <a:cxn ang="0">
                  <a:pos x="connsiteX0" y="connsiteY0"/>
                </a:cxn>
                <a:cxn ang="0">
                  <a:pos x="connsiteX1" y="connsiteY1"/>
                </a:cxn>
              </a:cxnLst>
              <a:rect l="l" t="t" r="r" b="b"/>
              <a:pathLst>
                <a:path w="696060" h="20928">
                  <a:moveTo>
                    <a:pt x="696060" y="10464"/>
                  </a:moveTo>
                  <a:lnTo>
                    <a:pt x="0"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343328" tIns="-6936" rIns="343329" bIns="-6939"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22" name="Freeform 21"/>
            <p:cNvSpPr/>
            <p:nvPr/>
          </p:nvSpPr>
          <p:spPr>
            <a:xfrm>
              <a:off x="748238" y="4181945"/>
              <a:ext cx="2637876" cy="1183154"/>
            </a:xfrm>
            <a:custGeom>
              <a:avLst/>
              <a:gdLst>
                <a:gd name="connsiteX0" fmla="*/ 0 w 2637876"/>
                <a:gd name="connsiteY0" fmla="*/ 591577 h 1183154"/>
                <a:gd name="connsiteX1" fmla="*/ 1318938 w 2637876"/>
                <a:gd name="connsiteY1" fmla="*/ 0 h 1183154"/>
                <a:gd name="connsiteX2" fmla="*/ 2637876 w 2637876"/>
                <a:gd name="connsiteY2" fmla="*/ 591577 h 1183154"/>
                <a:gd name="connsiteX3" fmla="*/ 1318938 w 2637876"/>
                <a:gd name="connsiteY3" fmla="*/ 1183154 h 1183154"/>
                <a:gd name="connsiteX4" fmla="*/ 0 w 2637876"/>
                <a:gd name="connsiteY4" fmla="*/ 591577 h 118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7876" h="1183154">
                  <a:moveTo>
                    <a:pt x="0" y="591577"/>
                  </a:moveTo>
                  <a:cubicBezTo>
                    <a:pt x="0" y="264858"/>
                    <a:pt x="590509" y="0"/>
                    <a:pt x="1318938" y="0"/>
                  </a:cubicBezTo>
                  <a:cubicBezTo>
                    <a:pt x="2047367" y="0"/>
                    <a:pt x="2637876" y="264858"/>
                    <a:pt x="2637876" y="591577"/>
                  </a:cubicBezTo>
                  <a:cubicBezTo>
                    <a:pt x="2637876" y="918296"/>
                    <a:pt x="2047367" y="1183154"/>
                    <a:pt x="1318938" y="1183154"/>
                  </a:cubicBezTo>
                  <a:cubicBezTo>
                    <a:pt x="590509" y="1183154"/>
                    <a:pt x="0" y="918296"/>
                    <a:pt x="0" y="591577"/>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401548" tIns="188509" rIns="401548" bIns="188509" numCol="1" spcCol="1270" anchor="ctr" anchorCtr="0">
              <a:noAutofit/>
            </a:bodyPr>
            <a:lstStyle/>
            <a:p>
              <a:pPr lvl="0" algn="ctr" defTabSz="1066800">
                <a:lnSpc>
                  <a:spcPct val="90000"/>
                </a:lnSpc>
                <a:spcBef>
                  <a:spcPct val="0"/>
                </a:spcBef>
                <a:spcAft>
                  <a:spcPct val="35000"/>
                </a:spcAft>
              </a:pPr>
              <a:r>
                <a:rPr lang="en-US" sz="2400" kern="1200" dirty="0" smtClean="0"/>
                <a:t>Not prohibitively expensive</a:t>
              </a:r>
              <a:endParaRPr lang="en-US" sz="2400" kern="1200" dirty="0"/>
            </a:p>
          </p:txBody>
        </p:sp>
        <p:sp>
          <p:nvSpPr>
            <p:cNvPr id="23" name="Freeform 22"/>
            <p:cNvSpPr/>
            <p:nvPr/>
          </p:nvSpPr>
          <p:spPr>
            <a:xfrm rot="942797">
              <a:off x="3146980" y="3499023"/>
              <a:ext cx="870068" cy="20929"/>
            </a:xfrm>
            <a:custGeom>
              <a:avLst/>
              <a:gdLst>
                <a:gd name="connsiteX0" fmla="*/ 0 w 870067"/>
                <a:gd name="connsiteY0" fmla="*/ 10464 h 20928"/>
                <a:gd name="connsiteX1" fmla="*/ 870067 w 870067"/>
                <a:gd name="connsiteY1" fmla="*/ 10464 h 20928"/>
              </a:gdLst>
              <a:ahLst/>
              <a:cxnLst>
                <a:cxn ang="0">
                  <a:pos x="connsiteX0" y="connsiteY0"/>
                </a:cxn>
                <a:cxn ang="0">
                  <a:pos x="connsiteX1" y="connsiteY1"/>
                </a:cxn>
              </a:cxnLst>
              <a:rect l="l" t="t" r="r" b="b"/>
              <a:pathLst>
                <a:path w="870067" h="20928">
                  <a:moveTo>
                    <a:pt x="870067" y="10464"/>
                  </a:moveTo>
                  <a:lnTo>
                    <a:pt x="0"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425982" tIns="-11287" rIns="425982" bIns="-11288" numCol="1" spcCol="1270" anchor="ctr" anchorCtr="0">
              <a:noAutofit/>
            </a:bodyPr>
            <a:lstStyle/>
            <a:p>
              <a:pPr lvl="0" algn="ctr" defTabSz="222250">
                <a:lnSpc>
                  <a:spcPct val="90000"/>
                </a:lnSpc>
                <a:spcBef>
                  <a:spcPct val="0"/>
                </a:spcBef>
                <a:spcAft>
                  <a:spcPct val="35000"/>
                </a:spcAft>
              </a:pPr>
              <a:endParaRPr lang="en-US" sz="500" kern="1200" dirty="0"/>
            </a:p>
          </p:txBody>
        </p:sp>
        <p:sp>
          <p:nvSpPr>
            <p:cNvPr id="24" name="Freeform 23"/>
            <p:cNvSpPr/>
            <p:nvPr/>
          </p:nvSpPr>
          <p:spPr>
            <a:xfrm>
              <a:off x="1159582" y="2551073"/>
              <a:ext cx="2122942" cy="1151051"/>
            </a:xfrm>
            <a:custGeom>
              <a:avLst/>
              <a:gdLst>
                <a:gd name="connsiteX0" fmla="*/ 0 w 2122942"/>
                <a:gd name="connsiteY0" fmla="*/ 575526 h 1151051"/>
                <a:gd name="connsiteX1" fmla="*/ 1061471 w 2122942"/>
                <a:gd name="connsiteY1" fmla="*/ 0 h 1151051"/>
                <a:gd name="connsiteX2" fmla="*/ 2122942 w 2122942"/>
                <a:gd name="connsiteY2" fmla="*/ 575526 h 1151051"/>
                <a:gd name="connsiteX3" fmla="*/ 1061471 w 2122942"/>
                <a:gd name="connsiteY3" fmla="*/ 1151052 h 1151051"/>
                <a:gd name="connsiteX4" fmla="*/ 0 w 2122942"/>
                <a:gd name="connsiteY4" fmla="*/ 575526 h 115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942" h="1151051">
                  <a:moveTo>
                    <a:pt x="0" y="575526"/>
                  </a:moveTo>
                  <a:cubicBezTo>
                    <a:pt x="0" y="257672"/>
                    <a:pt x="475237" y="0"/>
                    <a:pt x="1061471" y="0"/>
                  </a:cubicBezTo>
                  <a:cubicBezTo>
                    <a:pt x="1647705" y="0"/>
                    <a:pt x="2122942" y="257672"/>
                    <a:pt x="2122942" y="575526"/>
                  </a:cubicBezTo>
                  <a:cubicBezTo>
                    <a:pt x="2122942" y="893380"/>
                    <a:pt x="1647705" y="1151052"/>
                    <a:pt x="1061471" y="1151052"/>
                  </a:cubicBezTo>
                  <a:cubicBezTo>
                    <a:pt x="475237" y="1151052"/>
                    <a:pt x="0" y="893380"/>
                    <a:pt x="0" y="575526"/>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326138" tIns="183808" rIns="326138" bIns="183808" numCol="1" spcCol="1270" anchor="ctr" anchorCtr="0">
              <a:noAutofit/>
            </a:bodyPr>
            <a:lstStyle/>
            <a:p>
              <a:pPr lvl="0" algn="ctr" defTabSz="1066800">
                <a:lnSpc>
                  <a:spcPct val="90000"/>
                </a:lnSpc>
                <a:spcBef>
                  <a:spcPct val="0"/>
                </a:spcBef>
                <a:spcAft>
                  <a:spcPct val="35000"/>
                </a:spcAft>
              </a:pPr>
              <a:r>
                <a:rPr lang="en-US" sz="2400" kern="1200" dirty="0" smtClean="0"/>
                <a:t>Encourage reuse</a:t>
              </a:r>
              <a:endParaRPr lang="en-US" sz="2400" kern="1200" dirty="0"/>
            </a:p>
          </p:txBody>
        </p:sp>
        <p:sp>
          <p:nvSpPr>
            <p:cNvPr id="25" name="Freeform 24"/>
            <p:cNvSpPr/>
            <p:nvPr/>
          </p:nvSpPr>
          <p:spPr>
            <a:xfrm rot="2400170">
              <a:off x="2996977" y="2789779"/>
              <a:ext cx="1866547" cy="20929"/>
            </a:xfrm>
            <a:custGeom>
              <a:avLst/>
              <a:gdLst>
                <a:gd name="connsiteX0" fmla="*/ 0 w 1866547"/>
                <a:gd name="connsiteY0" fmla="*/ 10464 h 20928"/>
                <a:gd name="connsiteX1" fmla="*/ 1866547 w 1866547"/>
                <a:gd name="connsiteY1" fmla="*/ 10464 h 20928"/>
              </a:gdLst>
              <a:ahLst/>
              <a:cxnLst>
                <a:cxn ang="0">
                  <a:pos x="connsiteX0" y="connsiteY0"/>
                </a:cxn>
                <a:cxn ang="0">
                  <a:pos x="connsiteX1" y="connsiteY1"/>
                </a:cxn>
              </a:cxnLst>
              <a:rect l="l" t="t" r="r" b="b"/>
              <a:pathLst>
                <a:path w="1866547" h="20928">
                  <a:moveTo>
                    <a:pt x="1866547" y="10464"/>
                  </a:moveTo>
                  <a:lnTo>
                    <a:pt x="0" y="10464"/>
                  </a:lnTo>
                </a:path>
              </a:pathLst>
            </a:custGeom>
            <a:noFill/>
            <a:scene3d>
              <a:camera prst="orthographicFront"/>
              <a:lightRig rig="threePt" dir="t">
                <a:rot lat="0" lon="0" rev="7500000"/>
              </a:lightRig>
            </a:scene3d>
            <a:sp3d z="-40000" prstMaterial="matte"/>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txBody>
            <a:bodyPr spcFirstLastPara="0" vert="horz" wrap="square" lIns="899310" tIns="-36201" rIns="899309" bIns="-36198" numCol="1" spcCol="1270" anchor="ctr" anchorCtr="0">
              <a:noAutofit/>
            </a:bodyPr>
            <a:lstStyle/>
            <a:p>
              <a:pPr lvl="0" algn="ctr" defTabSz="1066800">
                <a:lnSpc>
                  <a:spcPct val="90000"/>
                </a:lnSpc>
                <a:spcBef>
                  <a:spcPct val="0"/>
                </a:spcBef>
                <a:spcAft>
                  <a:spcPct val="35000"/>
                </a:spcAft>
              </a:pPr>
              <a:endParaRPr lang="en-US" sz="2400" kern="1200" dirty="0"/>
            </a:p>
          </p:txBody>
        </p:sp>
        <p:sp>
          <p:nvSpPr>
            <p:cNvPr id="26" name="Freeform 25"/>
            <p:cNvSpPr/>
            <p:nvPr/>
          </p:nvSpPr>
          <p:spPr>
            <a:xfrm>
              <a:off x="1318193" y="1375134"/>
              <a:ext cx="2840416" cy="849856"/>
            </a:xfrm>
            <a:custGeom>
              <a:avLst/>
              <a:gdLst>
                <a:gd name="connsiteX0" fmla="*/ 0 w 2840416"/>
                <a:gd name="connsiteY0" fmla="*/ 424928 h 849856"/>
                <a:gd name="connsiteX1" fmla="*/ 1420208 w 2840416"/>
                <a:gd name="connsiteY1" fmla="*/ 0 h 849856"/>
                <a:gd name="connsiteX2" fmla="*/ 2840416 w 2840416"/>
                <a:gd name="connsiteY2" fmla="*/ 424928 h 849856"/>
                <a:gd name="connsiteX3" fmla="*/ 1420208 w 2840416"/>
                <a:gd name="connsiteY3" fmla="*/ 849856 h 849856"/>
                <a:gd name="connsiteX4" fmla="*/ 0 w 2840416"/>
                <a:gd name="connsiteY4" fmla="*/ 424928 h 849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0416" h="849856">
                  <a:moveTo>
                    <a:pt x="0" y="424928"/>
                  </a:moveTo>
                  <a:cubicBezTo>
                    <a:pt x="0" y="190247"/>
                    <a:pt x="635849" y="0"/>
                    <a:pt x="1420208" y="0"/>
                  </a:cubicBezTo>
                  <a:cubicBezTo>
                    <a:pt x="2204567" y="0"/>
                    <a:pt x="2840416" y="190247"/>
                    <a:pt x="2840416" y="424928"/>
                  </a:cubicBezTo>
                  <a:cubicBezTo>
                    <a:pt x="2840416" y="659609"/>
                    <a:pt x="2204567" y="849856"/>
                    <a:pt x="1420208" y="849856"/>
                  </a:cubicBezTo>
                  <a:cubicBezTo>
                    <a:pt x="635849" y="849856"/>
                    <a:pt x="0" y="659609"/>
                    <a:pt x="0" y="424928"/>
                  </a:cubicBez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431209" tIns="139699" rIns="431209" bIns="139699" numCol="1" spcCol="1270" anchor="ctr" anchorCtr="0">
              <a:noAutofit/>
            </a:bodyPr>
            <a:lstStyle/>
            <a:p>
              <a:pPr lvl="0" algn="ctr" defTabSz="1066800">
                <a:lnSpc>
                  <a:spcPct val="90000"/>
                </a:lnSpc>
                <a:spcBef>
                  <a:spcPct val="0"/>
                </a:spcBef>
                <a:spcAft>
                  <a:spcPct val="35000"/>
                </a:spcAft>
              </a:pPr>
              <a:r>
                <a:rPr lang="en-US" sz="2400" kern="1200" dirty="0" smtClean="0"/>
                <a:t>Easy machine access</a:t>
              </a:r>
              <a:endParaRPr lang="en-US" sz="2400" kern="1200" dirty="0"/>
            </a:p>
          </p:txBody>
        </p:sp>
      </p:grpSp>
    </p:spTree>
    <p:extLst>
      <p:ext uri="{BB962C8B-B14F-4D97-AF65-F5344CB8AC3E}">
        <p14:creationId xmlns:p14="http://schemas.microsoft.com/office/powerpoint/2010/main" val="33080000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Open data: Background</a:t>
            </a:r>
            <a:endParaRPr lang="en-GB" dirty="0"/>
          </a:p>
        </p:txBody>
      </p:sp>
      <p:sp>
        <p:nvSpPr>
          <p:cNvPr id="5" name="Text Placeholder 4"/>
          <p:cNvSpPr>
            <a:spLocks noGrp="1"/>
          </p:cNvSpPr>
          <p:nvPr>
            <p:ph type="body" sz="quarter" idx="12"/>
          </p:nvPr>
        </p:nvSpPr>
        <p:spPr/>
        <p:txBody>
          <a:bodyPr/>
          <a:lstStyle/>
          <a:p>
            <a:r>
              <a:rPr lang="en-GB" dirty="0" smtClean="0"/>
              <a:t>UK Industrial Strategy issued November 2017 pledge to set ‘Grand Challenges’</a:t>
            </a:r>
          </a:p>
          <a:p>
            <a:r>
              <a:rPr lang="en-GB" dirty="0" smtClean="0"/>
              <a:t>First four Grand Challenges focus on ‘</a:t>
            </a:r>
            <a:r>
              <a:rPr lang="en-US" dirty="0"/>
              <a:t>global trends which will transform our future’</a:t>
            </a:r>
            <a:endParaRPr lang="en-GB" dirty="0" smtClean="0"/>
          </a:p>
          <a:p>
            <a:pPr lvl="1"/>
            <a:r>
              <a:rPr lang="en-GB" dirty="0" smtClean="0"/>
              <a:t> one of the challenges is ‘Artificial Intelligence and Data’</a:t>
            </a:r>
          </a:p>
          <a:p>
            <a:r>
              <a:rPr lang="en-GB" dirty="0" smtClean="0"/>
              <a:t>Energy Data Task Force (EDTF) launched October 2018</a:t>
            </a:r>
          </a:p>
          <a:p>
            <a:r>
              <a:rPr lang="en-GB" dirty="0" smtClean="0"/>
              <a:t>EDTF report in June 2019 – five recommendations:</a:t>
            </a:r>
          </a:p>
          <a:p>
            <a:pPr lvl="1"/>
            <a:r>
              <a:rPr lang="en-US" dirty="0" smtClean="0"/>
              <a:t>Digitalisation </a:t>
            </a:r>
            <a:r>
              <a:rPr lang="en-US" dirty="0"/>
              <a:t>of the Energy </a:t>
            </a:r>
            <a:r>
              <a:rPr lang="en-US" dirty="0" smtClean="0"/>
              <a:t>system;</a:t>
            </a:r>
          </a:p>
          <a:p>
            <a:pPr lvl="1"/>
            <a:r>
              <a:rPr lang="en-GB" dirty="0"/>
              <a:t>Maximising the value of </a:t>
            </a:r>
            <a:r>
              <a:rPr lang="en-GB" dirty="0" smtClean="0"/>
              <a:t>data;</a:t>
            </a:r>
          </a:p>
          <a:p>
            <a:pPr lvl="1"/>
            <a:r>
              <a:rPr lang="en-GB" dirty="0" smtClean="0"/>
              <a:t>Visibility of data;</a:t>
            </a:r>
          </a:p>
          <a:p>
            <a:pPr lvl="1"/>
            <a:r>
              <a:rPr lang="en-GB" dirty="0" smtClean="0"/>
              <a:t>Co-ordination of Asset registration; and</a:t>
            </a:r>
          </a:p>
          <a:p>
            <a:pPr lvl="1"/>
            <a:r>
              <a:rPr lang="en-GB" dirty="0" smtClean="0"/>
              <a:t>Visibility of Infrastructure and Assets</a:t>
            </a:r>
          </a:p>
          <a:p>
            <a:r>
              <a:rPr lang="en-GB" dirty="0" smtClean="0"/>
              <a:t>EDTF recommended Government and Ofgem use powers to enforce recommendations</a:t>
            </a:r>
            <a:endParaRPr lang="en-GB" dirty="0"/>
          </a:p>
        </p:txBody>
      </p:sp>
    </p:spTree>
    <p:extLst>
      <p:ext uri="{BB962C8B-B14F-4D97-AF65-F5344CB8AC3E}">
        <p14:creationId xmlns:p14="http://schemas.microsoft.com/office/powerpoint/2010/main" val="86569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5">
                                            <p:txEl>
                                              <p:pRg st="5" end="5"/>
                                            </p:txEl>
                                          </p:spTgt>
                                        </p:tgtEl>
                                        <p:attrNameLst>
                                          <p:attrName>style.color</p:attrName>
                                        </p:attrNameLst>
                                      </p:cBhvr>
                                      <p:to>
                                        <a:srgbClr val="BFBFBF"/>
                                      </p:to>
                                    </p:animClr>
                                    <p:animClr clrSpc="rgb" dir="cw">
                                      <p:cBhvr>
                                        <p:cTn id="7" dur="500" fill="hold"/>
                                        <p:tgtEl>
                                          <p:spTgt spid="5">
                                            <p:txEl>
                                              <p:pRg st="5" end="5"/>
                                            </p:txEl>
                                          </p:spTgt>
                                        </p:tgtEl>
                                        <p:attrNameLst>
                                          <p:attrName>fillcolor</p:attrName>
                                        </p:attrNameLst>
                                      </p:cBhvr>
                                      <p:to>
                                        <a:srgbClr val="BFBFBF"/>
                                      </p:to>
                                    </p:animClr>
                                    <p:set>
                                      <p:cBhvr>
                                        <p:cTn id="8" dur="500" fill="hold"/>
                                        <p:tgtEl>
                                          <p:spTgt spid="5">
                                            <p:txEl>
                                              <p:pRg st="5" end="5"/>
                                            </p:txEl>
                                          </p:spTgt>
                                        </p:tgtEl>
                                        <p:attrNameLst>
                                          <p:attrName>fill.type</p:attrName>
                                        </p:attrNameLst>
                                      </p:cBhvr>
                                      <p:to>
                                        <p:strVal val="solid"/>
                                      </p:to>
                                    </p:set>
                                    <p:set>
                                      <p:cBhvr>
                                        <p:cTn id="9" dur="500" fill="hold"/>
                                        <p:tgtEl>
                                          <p:spTgt spid="5">
                                            <p:txEl>
                                              <p:pRg st="5" end="5"/>
                                            </p:txEl>
                                          </p:spTgt>
                                        </p:tgtEl>
                                        <p:attrNameLst>
                                          <p:attrName>fill.on</p:attrName>
                                        </p:attrNameLst>
                                      </p:cBhvr>
                                      <p:to>
                                        <p:strVal val="true"/>
                                      </p:to>
                                    </p:set>
                                  </p:childTnLst>
                                </p:cTn>
                              </p:par>
                              <p:par>
                                <p:cTn id="10" presetID="19" presetClass="emph" presetSubtype="0" fill="hold" nodeType="withEffect">
                                  <p:stCondLst>
                                    <p:cond delay="0"/>
                                  </p:stCondLst>
                                  <p:childTnLst>
                                    <p:animClr clrSpc="rgb" dir="cw">
                                      <p:cBhvr override="childStyle">
                                        <p:cTn id="11" dur="500" fill="hold"/>
                                        <p:tgtEl>
                                          <p:spTgt spid="5">
                                            <p:txEl>
                                              <p:pRg st="7" end="7"/>
                                            </p:txEl>
                                          </p:spTgt>
                                        </p:tgtEl>
                                        <p:attrNameLst>
                                          <p:attrName>style.color</p:attrName>
                                        </p:attrNameLst>
                                      </p:cBhvr>
                                      <p:to>
                                        <a:srgbClr val="BFBFBF"/>
                                      </p:to>
                                    </p:animClr>
                                    <p:animClr clrSpc="rgb" dir="cw">
                                      <p:cBhvr>
                                        <p:cTn id="12" dur="500" fill="hold"/>
                                        <p:tgtEl>
                                          <p:spTgt spid="5">
                                            <p:txEl>
                                              <p:pRg st="7" end="7"/>
                                            </p:txEl>
                                          </p:spTgt>
                                        </p:tgtEl>
                                        <p:attrNameLst>
                                          <p:attrName>fillcolor</p:attrName>
                                        </p:attrNameLst>
                                      </p:cBhvr>
                                      <p:to>
                                        <a:srgbClr val="BFBFBF"/>
                                      </p:to>
                                    </p:animClr>
                                    <p:set>
                                      <p:cBhvr>
                                        <p:cTn id="13" dur="500" fill="hold"/>
                                        <p:tgtEl>
                                          <p:spTgt spid="5">
                                            <p:txEl>
                                              <p:pRg st="7" end="7"/>
                                            </p:txEl>
                                          </p:spTgt>
                                        </p:tgtEl>
                                        <p:attrNameLst>
                                          <p:attrName>fill.type</p:attrName>
                                        </p:attrNameLst>
                                      </p:cBhvr>
                                      <p:to>
                                        <p:strVal val="solid"/>
                                      </p:to>
                                    </p:set>
                                    <p:set>
                                      <p:cBhvr>
                                        <p:cTn id="14" dur="500" fill="hold"/>
                                        <p:tgtEl>
                                          <p:spTgt spid="5">
                                            <p:txEl>
                                              <p:pRg st="7" end="7"/>
                                            </p:txEl>
                                          </p:spTgt>
                                        </p:tgtEl>
                                        <p:attrNameLst>
                                          <p:attrName>fill.on</p:attrName>
                                        </p:attrNameLst>
                                      </p:cBhvr>
                                      <p:to>
                                        <p:strVal val="true"/>
                                      </p:to>
                                    </p:set>
                                  </p:childTnLst>
                                </p:cTn>
                              </p:par>
                              <p:par>
                                <p:cTn id="15" presetID="19" presetClass="emph" presetSubtype="0" fill="hold" nodeType="withEffect">
                                  <p:stCondLst>
                                    <p:cond delay="0"/>
                                  </p:stCondLst>
                                  <p:childTnLst>
                                    <p:animClr clrSpc="rgb" dir="cw">
                                      <p:cBhvr override="childStyle">
                                        <p:cTn id="16" dur="500" fill="hold"/>
                                        <p:tgtEl>
                                          <p:spTgt spid="5">
                                            <p:txEl>
                                              <p:pRg st="8" end="8"/>
                                            </p:txEl>
                                          </p:spTgt>
                                        </p:tgtEl>
                                        <p:attrNameLst>
                                          <p:attrName>style.color</p:attrName>
                                        </p:attrNameLst>
                                      </p:cBhvr>
                                      <p:to>
                                        <a:srgbClr val="BFBFBF"/>
                                      </p:to>
                                    </p:animClr>
                                    <p:animClr clrSpc="rgb" dir="cw">
                                      <p:cBhvr>
                                        <p:cTn id="17" dur="500" fill="hold"/>
                                        <p:tgtEl>
                                          <p:spTgt spid="5">
                                            <p:txEl>
                                              <p:pRg st="8" end="8"/>
                                            </p:txEl>
                                          </p:spTgt>
                                        </p:tgtEl>
                                        <p:attrNameLst>
                                          <p:attrName>fillcolor</p:attrName>
                                        </p:attrNameLst>
                                      </p:cBhvr>
                                      <p:to>
                                        <a:srgbClr val="BFBFBF"/>
                                      </p:to>
                                    </p:animClr>
                                    <p:set>
                                      <p:cBhvr>
                                        <p:cTn id="18" dur="500" fill="hold"/>
                                        <p:tgtEl>
                                          <p:spTgt spid="5">
                                            <p:txEl>
                                              <p:pRg st="8" end="8"/>
                                            </p:txEl>
                                          </p:spTgt>
                                        </p:tgtEl>
                                        <p:attrNameLst>
                                          <p:attrName>fill.type</p:attrName>
                                        </p:attrNameLst>
                                      </p:cBhvr>
                                      <p:to>
                                        <p:strVal val="solid"/>
                                      </p:to>
                                    </p:set>
                                    <p:set>
                                      <p:cBhvr>
                                        <p:cTn id="19" dur="500" fill="hold"/>
                                        <p:tgtEl>
                                          <p:spTgt spid="5">
                                            <p:txEl>
                                              <p:pRg st="8" end="8"/>
                                            </p:txEl>
                                          </p:spTgt>
                                        </p:tgtEl>
                                        <p:attrNameLst>
                                          <p:attrName>fill.on</p:attrName>
                                        </p:attrNameLst>
                                      </p:cBhvr>
                                      <p:to>
                                        <p:strVal val="true"/>
                                      </p:to>
                                    </p:set>
                                  </p:childTnLst>
                                </p:cTn>
                              </p:par>
                              <p:par>
                                <p:cTn id="20" presetID="19" presetClass="emph" presetSubtype="0" fill="hold" nodeType="withEffect">
                                  <p:stCondLst>
                                    <p:cond delay="0"/>
                                  </p:stCondLst>
                                  <p:childTnLst>
                                    <p:animClr clrSpc="rgb" dir="cw">
                                      <p:cBhvr override="childStyle">
                                        <p:cTn id="21" dur="500" fill="hold"/>
                                        <p:tgtEl>
                                          <p:spTgt spid="5">
                                            <p:txEl>
                                              <p:pRg st="9" end="9"/>
                                            </p:txEl>
                                          </p:spTgt>
                                        </p:tgtEl>
                                        <p:attrNameLst>
                                          <p:attrName>style.color</p:attrName>
                                        </p:attrNameLst>
                                      </p:cBhvr>
                                      <p:to>
                                        <a:srgbClr val="BFBFBF"/>
                                      </p:to>
                                    </p:animClr>
                                    <p:animClr clrSpc="rgb" dir="cw">
                                      <p:cBhvr>
                                        <p:cTn id="22" dur="500" fill="hold"/>
                                        <p:tgtEl>
                                          <p:spTgt spid="5">
                                            <p:txEl>
                                              <p:pRg st="9" end="9"/>
                                            </p:txEl>
                                          </p:spTgt>
                                        </p:tgtEl>
                                        <p:attrNameLst>
                                          <p:attrName>fillcolor</p:attrName>
                                        </p:attrNameLst>
                                      </p:cBhvr>
                                      <p:to>
                                        <a:srgbClr val="BFBFBF"/>
                                      </p:to>
                                    </p:animClr>
                                    <p:set>
                                      <p:cBhvr>
                                        <p:cTn id="23" dur="500" fill="hold"/>
                                        <p:tgtEl>
                                          <p:spTgt spid="5">
                                            <p:txEl>
                                              <p:pRg st="9" end="9"/>
                                            </p:txEl>
                                          </p:spTgt>
                                        </p:tgtEl>
                                        <p:attrNameLst>
                                          <p:attrName>fill.type</p:attrName>
                                        </p:attrNameLst>
                                      </p:cBhvr>
                                      <p:to>
                                        <p:strVal val="solid"/>
                                      </p:to>
                                    </p:set>
                                    <p:set>
                                      <p:cBhvr>
                                        <p:cTn id="24" dur="500" fill="hold"/>
                                        <p:tgtEl>
                                          <p:spTgt spid="5">
                                            <p:txEl>
                                              <p:pRg st="9" end="9"/>
                                            </p:txEl>
                                          </p:spTgt>
                                        </p:tgtEl>
                                        <p:attrNameLst>
                                          <p:attrName>fill.on</p:attrName>
                                        </p:attrNameLst>
                                      </p:cBhvr>
                                      <p:to>
                                        <p:strVal val="tru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 what are we doing</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9</a:t>
            </a:fld>
            <a:endParaRPr lang="en-GB" dirty="0"/>
          </a:p>
        </p:txBody>
      </p:sp>
      <p:sp>
        <p:nvSpPr>
          <p:cNvPr id="5" name="Text Placeholder 4"/>
          <p:cNvSpPr>
            <a:spLocks noGrp="1"/>
          </p:cNvSpPr>
          <p:nvPr>
            <p:ph type="body" sz="quarter" idx="12"/>
          </p:nvPr>
        </p:nvSpPr>
        <p:spPr/>
        <p:txBody>
          <a:bodyPr/>
          <a:lstStyle/>
          <a:p>
            <a:r>
              <a:rPr lang="en-GB" sz="1800" dirty="0" smtClean="0"/>
              <a:t>A lot </a:t>
            </a:r>
            <a:r>
              <a:rPr lang="en-GB" sz="1800" dirty="0"/>
              <a:t>of BSC data is already publically </a:t>
            </a:r>
            <a:r>
              <a:rPr lang="en-GB" sz="1800" dirty="0" smtClean="0"/>
              <a:t>available</a:t>
            </a:r>
          </a:p>
          <a:p>
            <a:r>
              <a:rPr lang="en-GB" sz="1800" dirty="0" smtClean="0"/>
              <a:t>Previous changes to the BSC have opened up data over the years:</a:t>
            </a:r>
          </a:p>
          <a:p>
            <a:pPr lvl="1"/>
            <a:r>
              <a:rPr lang="en-GB" sz="1800" u="sng" dirty="0">
                <a:hlinkClick r:id="rId2"/>
              </a:rPr>
              <a:t>P30 ‘Availability Of Market Information To BSC Parties And Non-BSC Parties’</a:t>
            </a:r>
            <a:r>
              <a:rPr lang="en-GB" sz="1800" dirty="0"/>
              <a:t>;</a:t>
            </a:r>
          </a:p>
          <a:p>
            <a:pPr lvl="1"/>
            <a:r>
              <a:rPr lang="en-GB" sz="1800" u="sng" dirty="0">
                <a:hlinkClick r:id="rId3"/>
              </a:rPr>
              <a:t>P114 ‘Entitlement of Licence Exemptable Generators (LEGs) and other Non-trading Parties to BSC Membership Without Evidence of Trading’</a:t>
            </a:r>
            <a:r>
              <a:rPr lang="en-GB" sz="1800" dirty="0"/>
              <a:t>; and </a:t>
            </a:r>
          </a:p>
          <a:p>
            <a:pPr lvl="1"/>
            <a:r>
              <a:rPr lang="en-GB" sz="1800" u="sng" dirty="0">
                <a:hlinkClick r:id="rId4"/>
              </a:rPr>
              <a:t>P315 'Suppliers’ Meter Volume and MPAN counts'</a:t>
            </a:r>
            <a:r>
              <a:rPr lang="en-GB" sz="1800" dirty="0"/>
              <a:t> </a:t>
            </a:r>
            <a:endParaRPr lang="en-GB" sz="1800" dirty="0" smtClean="0"/>
          </a:p>
          <a:p>
            <a:r>
              <a:rPr lang="en-GB" sz="1800" dirty="0" smtClean="0"/>
              <a:t>We’ve started implementing EDTF’s </a:t>
            </a:r>
            <a:r>
              <a:rPr lang="en-GB" sz="1800" dirty="0"/>
              <a:t>recommendations </a:t>
            </a:r>
            <a:r>
              <a:rPr lang="en-GB" sz="1800" dirty="0" smtClean="0"/>
              <a:t>– Paper at September </a:t>
            </a:r>
            <a:r>
              <a:rPr lang="en-GB" sz="1800" dirty="0"/>
              <a:t>2019 Panel meeting (</a:t>
            </a:r>
            <a:r>
              <a:rPr lang="en-GB" sz="1800" u="sng" dirty="0">
                <a:hlinkClick r:id="rId5"/>
              </a:rPr>
              <a:t>294/16 ‘Cost of Access to Data</a:t>
            </a:r>
            <a:r>
              <a:rPr lang="en-GB" sz="1800" u="sng" dirty="0" smtClean="0">
                <a:hlinkClick r:id="rId5"/>
              </a:rPr>
              <a:t>’</a:t>
            </a:r>
            <a:r>
              <a:rPr lang="en-GB" sz="1800" u="sng" dirty="0" smtClean="0"/>
              <a:t>)</a:t>
            </a:r>
            <a:endParaRPr lang="en-GB" sz="1800" dirty="0" smtClean="0"/>
          </a:p>
          <a:p>
            <a:pPr lvl="1"/>
            <a:r>
              <a:rPr lang="en-GB" sz="1800" dirty="0" smtClean="0"/>
              <a:t>Reducing the costs for non-BSC Parties</a:t>
            </a:r>
          </a:p>
          <a:p>
            <a:pPr lvl="1"/>
            <a:r>
              <a:rPr lang="en-GB" sz="1800" dirty="0" smtClean="0"/>
              <a:t>Extending the scope of existing open-data </a:t>
            </a:r>
            <a:r>
              <a:rPr lang="en-GB" sz="1800" dirty="0"/>
              <a:t>licenses</a:t>
            </a:r>
          </a:p>
          <a:p>
            <a:pPr lvl="1"/>
            <a:r>
              <a:rPr lang="en-GB" sz="1800" dirty="0" smtClean="0"/>
              <a:t>Developing an interim IT solution to make it easier to access data for free</a:t>
            </a:r>
          </a:p>
          <a:p>
            <a:r>
              <a:rPr lang="en-GB" sz="1800" dirty="0" smtClean="0"/>
              <a:t>Developing an enduring IT solution for longer term ease of access and interaction</a:t>
            </a:r>
          </a:p>
          <a:p>
            <a:r>
              <a:rPr lang="en-GB" sz="1800" dirty="0" smtClean="0"/>
              <a:t>BMRS and ELEXON Portal are subject to continuous improvement</a:t>
            </a:r>
          </a:p>
          <a:p>
            <a:pPr lvl="1"/>
            <a:r>
              <a:rPr lang="en-GB" sz="1800" dirty="0" smtClean="0"/>
              <a:t>Includes potential re-platforming and redesigning interaction points</a:t>
            </a:r>
            <a:endParaRPr lang="en-GB" sz="1800" dirty="0"/>
          </a:p>
          <a:p>
            <a:endParaRPr lang="en-GB" sz="1800" dirty="0"/>
          </a:p>
        </p:txBody>
      </p:sp>
    </p:spTree>
    <p:extLst>
      <p:ext uri="{BB962C8B-B14F-4D97-AF65-F5344CB8AC3E}">
        <p14:creationId xmlns:p14="http://schemas.microsoft.com/office/powerpoint/2010/main" val="2335679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Elexon - Presentation">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extLst>
    <a:ext uri="{05A4C25C-085E-4340-85A3-A5531E510DB2}">
      <thm15:themeFamily xmlns:thm15="http://schemas.microsoft.com/office/thememl/2012/main" name="Elexon - Presentation.potx" id="{8CDEA020-75BD-4E0F-A9E0-A795EB71BA07}" vid="{F1BB8FB3-1C05-4E86-86F4-BBA4AAD9FD42}"/>
    </a:ext>
  </a:extLst>
</a:theme>
</file>

<file path=ppt/theme/theme10.xml><?xml version="1.0" encoding="utf-8"?>
<a:theme xmlns:a="http://schemas.openxmlformats.org/drawingml/2006/main" name="1_Office Theme">
  <a:themeElements>
    <a:clrScheme name="Custom 13">
      <a:dk1>
        <a:srgbClr val="1E1348"/>
      </a:dk1>
      <a:lt1>
        <a:srgbClr val="FFFFFF"/>
      </a:lt1>
      <a:dk2>
        <a:srgbClr val="E31F13"/>
      </a:dk2>
      <a:lt2>
        <a:srgbClr val="E7E6E6"/>
      </a:lt2>
      <a:accent1>
        <a:srgbClr val="00A9E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Elexon">
      <a:dk1>
        <a:sysClr val="windowText" lastClr="000000"/>
      </a:dk1>
      <a:lt1>
        <a:sysClr val="window" lastClr="FFFFFF"/>
      </a:lt1>
      <a:dk2>
        <a:srgbClr val="0090AB"/>
      </a:dk2>
      <a:lt2>
        <a:srgbClr val="FFFFFF"/>
      </a:lt2>
      <a:accent1>
        <a:srgbClr val="213871"/>
      </a:accent1>
      <a:accent2>
        <a:srgbClr val="7AA3AA"/>
      </a:accent2>
      <a:accent3>
        <a:srgbClr val="DCDCDC"/>
      </a:accent3>
      <a:accent4>
        <a:srgbClr val="65C7C2"/>
      </a:accent4>
      <a:accent5>
        <a:srgbClr val="2CA5AA"/>
      </a:accent5>
      <a:accent6>
        <a:srgbClr val="3C6779"/>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Elexon - Presentation.potx" id="{8CDEA020-75BD-4E0F-A9E0-A795EB71BA07}" vid="{48919006-8C66-4A3E-AB73-C177A2B4DF50}"/>
    </a:ext>
  </a:extLst>
</a:theme>
</file>

<file path=ppt/theme/theme3.xml><?xml version="1.0" encoding="utf-8"?>
<a:theme xmlns:a="http://schemas.openxmlformats.org/drawingml/2006/main" name="1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798410B7-3C51-4F52-8A5B-E528147DD5D0}" vid="{9DAD965C-8FC9-4C7F-B56F-BDD14721D3EC}"/>
    </a:ext>
  </a:extLst>
</a:theme>
</file>

<file path=ppt/theme/theme4.xml><?xml version="1.0" encoding="utf-8"?>
<a:theme xmlns:a="http://schemas.openxmlformats.org/drawingml/2006/main" name="2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extLst>
    <a:ext uri="{05A4C25C-085E-4340-85A3-A5531E510DB2}">
      <thm15:themeFamily xmlns:thm15="http://schemas.microsoft.com/office/thememl/2012/main" name="Presentation1" id="{53F00105-6C26-48D8-ACAF-41D3F6A7D00B}" vid="{9C491C0F-D894-4795-AFFB-BB6A91DAF828}"/>
    </a:ext>
  </a:extLst>
</a:theme>
</file>

<file path=ppt/theme/theme5.xml><?xml version="1.0" encoding="utf-8"?>
<a:theme xmlns:a="http://schemas.openxmlformats.org/drawingml/2006/main" name="3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theme>
</file>

<file path=ppt/theme/theme6.xml><?xml version="1.0" encoding="utf-8"?>
<a:theme xmlns:a="http://schemas.openxmlformats.org/drawingml/2006/main" name="4_Content Slides">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smtClean="0"/>
        </a:defPPr>
      </a:lstStyle>
    </a:txDef>
  </a:objectDefaults>
  <a:extraClrSchemeLst/>
</a:theme>
</file>

<file path=ppt/theme/theme7.xml><?xml version="1.0" encoding="utf-8"?>
<a:theme xmlns:a="http://schemas.openxmlformats.org/drawingml/2006/main" name="1_blank">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theme>
</file>

<file path=ppt/theme/theme8.xml><?xml version="1.0" encoding="utf-8"?>
<a:theme xmlns:a="http://schemas.openxmlformats.org/drawingml/2006/main" name="2_blank">
  <a:themeElements>
    <a:clrScheme name="Elexon">
      <a:dk1>
        <a:sysClr val="windowText" lastClr="000000"/>
      </a:dk1>
      <a:lt1>
        <a:sysClr val="window" lastClr="FFFFFF"/>
      </a:lt1>
      <a:dk2>
        <a:srgbClr val="0090AB"/>
      </a:dk2>
      <a:lt2>
        <a:srgbClr val="FFFFFF"/>
      </a:lt2>
      <a:accent1>
        <a:srgbClr val="65C7C2"/>
      </a:accent1>
      <a:accent2>
        <a:srgbClr val="7AA3AA"/>
      </a:accent2>
      <a:accent3>
        <a:srgbClr val="DCDCDC"/>
      </a:accent3>
      <a:accent4>
        <a:srgbClr val="00A7DE"/>
      </a:accent4>
      <a:accent5>
        <a:srgbClr val="84AE0C"/>
      </a:accent5>
      <a:accent6>
        <a:srgbClr val="FAA311"/>
      </a:accent6>
      <a:hlink>
        <a:srgbClr val="65C7C2"/>
      </a:hlink>
      <a:folHlink>
        <a:srgbClr val="213871"/>
      </a:folHlink>
    </a:clrScheme>
    <a:fontScheme name="Elex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lnSpc>
            <a:spcPts val="2100"/>
          </a:lnSpc>
          <a:spcAft>
            <a:spcPts val="560"/>
          </a:spcAft>
          <a:defRPr sz="1400" dirty="0" err="1" smtClean="0"/>
        </a:defPPr>
      </a:lstStyle>
    </a:txDef>
  </a:objectDefaults>
  <a:extraClrSchemeLst/>
</a:theme>
</file>

<file path=ppt/theme/theme9.xml><?xml version="1.0" encoding="utf-8"?>
<a:theme xmlns:a="http://schemas.openxmlformats.org/drawingml/2006/main" name="5_Content slides">
  <a:themeElements>
    <a:clrScheme name="InnovateUK">
      <a:dk1>
        <a:srgbClr val="000000"/>
      </a:dk1>
      <a:lt1>
        <a:srgbClr val="FEFFFF"/>
      </a:lt1>
      <a:dk2>
        <a:srgbClr val="5F2167"/>
      </a:dk2>
      <a:lt2>
        <a:srgbClr val="A6A9B4"/>
      </a:lt2>
      <a:accent1>
        <a:srgbClr val="004268"/>
      </a:accent1>
      <a:accent2>
        <a:srgbClr val="00734F"/>
      </a:accent2>
      <a:accent3>
        <a:srgbClr val="4C6172"/>
      </a:accent3>
      <a:accent4>
        <a:srgbClr val="AF1C42"/>
      </a:accent4>
      <a:accent5>
        <a:srgbClr val="E76766"/>
      </a:accent5>
      <a:accent6>
        <a:srgbClr val="5CB0E0"/>
      </a:accent6>
      <a:hlink>
        <a:srgbClr val="30A080"/>
      </a:hlink>
      <a:folHlink>
        <a:srgbClr val="CA67A7"/>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8.3215.181_Brandassets_IUK_Corporate slide deck_template_widescreen" id="{EF58F99F-8E0B-2B48-B070-5FA4B450A7FC}" vid="{32746010-500E-6946-9060-58643C2162EE}"/>
    </a:ext>
  </a:extLst>
</a:theme>
</file>

<file path=docProps/app.xml><?xml version="1.0" encoding="utf-8"?>
<Properties xmlns="http://schemas.openxmlformats.org/officeDocument/2006/extended-properties" xmlns:vt="http://schemas.openxmlformats.org/officeDocument/2006/docPropsVTypes">
  <Template>Elexon - Presentation</Template>
  <TotalTime>788</TotalTime>
  <Words>4564</Words>
  <Application>Microsoft Office PowerPoint</Application>
  <PresentationFormat>Custom</PresentationFormat>
  <Paragraphs>778</Paragraphs>
  <Slides>55</Slides>
  <Notes>13</Notes>
  <HiddenSlides>0</HiddenSlides>
  <MMClips>0</MMClips>
  <ScaleCrop>false</ScaleCrop>
  <HeadingPairs>
    <vt:vector size="8" baseType="variant">
      <vt:variant>
        <vt:lpstr>Fonts Used</vt:lpstr>
      </vt:variant>
      <vt:variant>
        <vt:i4>11</vt:i4>
      </vt:variant>
      <vt:variant>
        <vt:lpstr>Theme</vt:lpstr>
      </vt:variant>
      <vt:variant>
        <vt:i4>10</vt:i4>
      </vt:variant>
      <vt:variant>
        <vt:lpstr>Embedded OLE Servers</vt:lpstr>
      </vt:variant>
      <vt:variant>
        <vt:i4>1</vt:i4>
      </vt:variant>
      <vt:variant>
        <vt:lpstr>Slide Titles</vt:lpstr>
      </vt:variant>
      <vt:variant>
        <vt:i4>55</vt:i4>
      </vt:variant>
    </vt:vector>
  </HeadingPairs>
  <TitlesOfParts>
    <vt:vector size="77" baseType="lpstr">
      <vt:lpstr>MS PGothic</vt:lpstr>
      <vt:lpstr>.AppleSystemUIFont</vt:lpstr>
      <vt:lpstr>Arial</vt:lpstr>
      <vt:lpstr>Calibri</vt:lpstr>
      <vt:lpstr>Century Gothic</vt:lpstr>
      <vt:lpstr>Proxima Nova Rg</vt:lpstr>
      <vt:lpstr>Rockwell Nova Light</vt:lpstr>
      <vt:lpstr>Segoe UI</vt:lpstr>
      <vt:lpstr>Tahoma</vt:lpstr>
      <vt:lpstr>Wingdings</vt:lpstr>
      <vt:lpstr>Wingdings 3</vt:lpstr>
      <vt:lpstr>Elexon - Presentation</vt:lpstr>
      <vt:lpstr>Content Slides</vt:lpstr>
      <vt:lpstr>1_Content Slides</vt:lpstr>
      <vt:lpstr>2_Content Slides</vt:lpstr>
      <vt:lpstr>3_Content Slides</vt:lpstr>
      <vt:lpstr>4_Content Slides</vt:lpstr>
      <vt:lpstr>1_blank</vt:lpstr>
      <vt:lpstr>2_blank</vt:lpstr>
      <vt:lpstr>5_Content slides</vt:lpstr>
      <vt:lpstr>1_Office Theme</vt:lpstr>
      <vt:lpstr>Document</vt:lpstr>
      <vt:lpstr>P398 – Increasing access to open data</vt:lpstr>
      <vt:lpstr>PowerPoint Presentation</vt:lpstr>
      <vt:lpstr>Welcome and objectives</vt:lpstr>
      <vt:lpstr>Agenda</vt:lpstr>
      <vt:lpstr>Why are we looking at open data?</vt:lpstr>
      <vt:lpstr>Definitions of open data</vt:lpstr>
      <vt:lpstr>How do you enable open data</vt:lpstr>
      <vt:lpstr>Open data: Background</vt:lpstr>
      <vt:lpstr>So what are we doing</vt:lpstr>
      <vt:lpstr>So why P398…</vt:lpstr>
      <vt:lpstr>What is data?</vt:lpstr>
      <vt:lpstr>So, what do we actually mean by ‘data’?</vt:lpstr>
      <vt:lpstr>So, what do we actually mean by ‘data’?</vt:lpstr>
      <vt:lpstr>What BSC data is there</vt:lpstr>
      <vt:lpstr>Data provided to BSC Parties </vt:lpstr>
      <vt:lpstr>Data provided to BSC Parties </vt:lpstr>
      <vt:lpstr>Data provided to BSC Parties </vt:lpstr>
      <vt:lpstr>Data provided to BSC Parties </vt:lpstr>
      <vt:lpstr>How we access/store data</vt:lpstr>
      <vt:lpstr>Where to find out what data is available…</vt:lpstr>
      <vt:lpstr>Add any extra post-its</vt:lpstr>
      <vt:lpstr>PowerPoint Presentation</vt:lpstr>
      <vt:lpstr>Data and the law</vt:lpstr>
      <vt:lpstr>Intellectual property and data</vt:lpstr>
      <vt:lpstr>Confidential information and data</vt:lpstr>
      <vt:lpstr>GDPR and the Data Protection Act 2018</vt:lpstr>
      <vt:lpstr>Data ownership under the BSC</vt:lpstr>
      <vt:lpstr>Rights to use BSC data</vt:lpstr>
      <vt:lpstr>General rules on confidentiality and publication</vt:lpstr>
      <vt:lpstr>General principles for open data</vt:lpstr>
      <vt:lpstr>Recommended data best practice</vt:lpstr>
      <vt:lpstr>A closed energy market data eco-system</vt:lpstr>
      <vt:lpstr>An open energy market data eco-system</vt:lpstr>
      <vt:lpstr>Freedom of Information requests</vt:lpstr>
      <vt:lpstr>Re-arrange post-its?</vt:lpstr>
      <vt:lpstr>PowerPoint Presentation</vt:lpstr>
      <vt:lpstr>Modernising Energy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Treatment of data</vt:lpstr>
      <vt:lpstr>Triaging data</vt:lpstr>
      <vt:lpstr>Scale of how open the access to data is</vt:lpstr>
      <vt:lpstr>Possible mitigation techniques (not conclusive)</vt:lpstr>
      <vt:lpstr>Classification of data</vt:lpstr>
      <vt:lpstr>Publication of data</vt:lpstr>
      <vt:lpstr>Considerations for sharing of data</vt:lpstr>
      <vt:lpstr>Next steps</vt:lpstr>
      <vt:lpstr>Next steps</vt:lpstr>
      <vt:lpstr>AOB</vt:lpstr>
      <vt:lpstr>PowerPoint Presentation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Wood</dc:creator>
  <cp:lastModifiedBy>Chris Wood</cp:lastModifiedBy>
  <cp:revision>99</cp:revision>
  <cp:lastPrinted>2020-01-16T09:16:46Z</cp:lastPrinted>
  <dcterms:created xsi:type="dcterms:W3CDTF">2020-01-07T12:40:30Z</dcterms:created>
  <dcterms:modified xsi:type="dcterms:W3CDTF">2020-01-16T09:39:58Z</dcterms:modified>
</cp:coreProperties>
</file>